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5.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1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2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3.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5.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7" r:id="rId1"/>
    <p:sldMasterId id="2147484388" r:id="rId2"/>
  </p:sldMasterIdLst>
  <p:notesMasterIdLst>
    <p:notesMasterId r:id="rId52"/>
  </p:notesMasterIdLst>
  <p:sldIdLst>
    <p:sldId id="257" r:id="rId3"/>
    <p:sldId id="2147376545" r:id="rId4"/>
    <p:sldId id="2147376546" r:id="rId5"/>
    <p:sldId id="2147376547" r:id="rId6"/>
    <p:sldId id="259" r:id="rId7"/>
    <p:sldId id="4244" r:id="rId8"/>
    <p:sldId id="4304" r:id="rId9"/>
    <p:sldId id="2147376558" r:id="rId10"/>
    <p:sldId id="260" r:id="rId11"/>
    <p:sldId id="4356" r:id="rId12"/>
    <p:sldId id="4352" r:id="rId13"/>
    <p:sldId id="262" r:id="rId14"/>
    <p:sldId id="2147376559" r:id="rId15"/>
    <p:sldId id="4309" r:id="rId16"/>
    <p:sldId id="4310" r:id="rId17"/>
    <p:sldId id="4311" r:id="rId18"/>
    <p:sldId id="4248" r:id="rId19"/>
    <p:sldId id="4322" r:id="rId20"/>
    <p:sldId id="4264" r:id="rId21"/>
    <p:sldId id="4343" r:id="rId22"/>
    <p:sldId id="263" r:id="rId23"/>
    <p:sldId id="4321" r:id="rId24"/>
    <p:sldId id="4259" r:id="rId25"/>
    <p:sldId id="4336" r:id="rId26"/>
    <p:sldId id="4339" r:id="rId27"/>
    <p:sldId id="2147376560" r:id="rId28"/>
    <p:sldId id="4327" r:id="rId29"/>
    <p:sldId id="4340" r:id="rId30"/>
    <p:sldId id="4344" r:id="rId31"/>
    <p:sldId id="4329" r:id="rId32"/>
    <p:sldId id="4350" r:id="rId33"/>
    <p:sldId id="4348" r:id="rId34"/>
    <p:sldId id="4349" r:id="rId35"/>
    <p:sldId id="4249" r:id="rId36"/>
    <p:sldId id="4312" r:id="rId37"/>
    <p:sldId id="4335" r:id="rId38"/>
    <p:sldId id="4320" r:id="rId39"/>
    <p:sldId id="4342" r:id="rId40"/>
    <p:sldId id="4341" r:id="rId41"/>
    <p:sldId id="4266" r:id="rId42"/>
    <p:sldId id="4328" r:id="rId43"/>
    <p:sldId id="4333" r:id="rId44"/>
    <p:sldId id="4334" r:id="rId45"/>
    <p:sldId id="4250" r:id="rId46"/>
    <p:sldId id="4353" r:id="rId47"/>
    <p:sldId id="4252" r:id="rId48"/>
    <p:sldId id="4355" r:id="rId49"/>
    <p:sldId id="4354" r:id="rId50"/>
    <p:sldId id="4230"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C28473-80DF-833D-43CE-BBD7B58CE143}" name="Jenell Gallagher" initials="JG" userId="S::jenell.gallagher@ibotta.com::aed2e263-c4b3-4d54-81c2-3254772dc16f" providerId="AD"/>
  <p188:author id="{800A4094-4F84-CED6-012D-0E821EE2B3B1}" name="Brooke Thomas" initials="BT" userId="S::brooke.thomas@ibotta.com::32568b10-dbac-40f2-937f-5a38b8c02534" providerId="AD"/>
  <p188:author id="{D38DAC9B-E31A-0D2E-5035-695381EE3128}" name="Eliza Hammond" initials="EH" userId="S::eliza.hammond@ibotta.com::5f70df00-4f9d-4097-80ba-efde4cba339e" providerId="AD"/>
  <p188:author id="{CCA123B7-1F68-0E17-5B64-F41F3C028EF4}" name="Jenny Gallagher" initials="JG" userId="S::jenny.gallagher@ibotta.com::aed2e263-c4b3-4d54-81c2-3254772dc16f" providerId="AD"/>
  <p188:author id="{3AE02DE4-8390-A866-902B-F41F06CB72B8}" name="Ali Lasday" initials="AL" userId="S::ali.lasday@ibotta.com::f892d2af-e5b7-476b-898e-8c0791bf3f2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ooke Thomas" initials="BT" lastIdx="12" clrIdx="0">
    <p:extLst>
      <p:ext uri="{19B8F6BF-5375-455C-9EA6-DF929625EA0E}">
        <p15:presenceInfo xmlns:p15="http://schemas.microsoft.com/office/powerpoint/2012/main" userId="S::brooke.thomas@ibotta.com::32568b10-dbac-40f2-937f-5a38b8c02534" providerId="AD"/>
      </p:ext>
    </p:extLst>
  </p:cmAuthor>
  <p:cmAuthor id="2" name="Jake Selsky" initials="JS" lastIdx="6" clrIdx="1">
    <p:extLst>
      <p:ext uri="{19B8F6BF-5375-455C-9EA6-DF929625EA0E}">
        <p15:presenceInfo xmlns:p15="http://schemas.microsoft.com/office/powerpoint/2012/main" userId="S::jake.selsky@ibotta.com::1228106e-0c52-44bb-83c4-48e9788ba315" providerId="AD"/>
      </p:ext>
    </p:extLst>
  </p:cmAuthor>
  <p:cmAuthor id="3" name="Jen Halberstadter" initials="JH" lastIdx="28" clrIdx="2">
    <p:extLst>
      <p:ext uri="{19B8F6BF-5375-455C-9EA6-DF929625EA0E}">
        <p15:presenceInfo xmlns:p15="http://schemas.microsoft.com/office/powerpoint/2012/main" userId="S::jen.halberstadter@ibotta.com::461e162f-9524-4f0b-b765-a160c9e32f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3EB"/>
    <a:srgbClr val="DF2A63"/>
    <a:srgbClr val="DF9709"/>
    <a:srgbClr val="FFE52F"/>
    <a:srgbClr val="447A27"/>
    <a:srgbClr val="D39014"/>
    <a:srgbClr val="E4B806"/>
    <a:srgbClr val="1975D7"/>
    <a:srgbClr val="BF871C"/>
    <a:srgbClr val="2F95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E4FDD1-7268-46F6-A794-16ABD02AAA0B}" v="145" dt="2023-01-04T17:30:50.483"/>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9"/>
    <p:restoredTop sz="95404"/>
  </p:normalViewPr>
  <p:slideViewPr>
    <p:cSldViewPr snapToGrid="0" snapToObjects="1" showGuides="1">
      <p:cViewPr varScale="1">
        <p:scale>
          <a:sx n="143" d="100"/>
          <a:sy n="143" d="100"/>
        </p:scale>
        <p:origin x="984" y="126"/>
      </p:cViewPr>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Users\jenny.gallagher\Library\CloudStorage\Box-Box\Ibottalytics\Consumer%20Research\Accounts\GMI\Superior%20Offering%20Testing\Pillsbury\Pillsbury%20Choc%20Chip%20Cookie%20Dough%20vs.%20Nestle%20Choc%20Chip%20Cookie%20Dough%20(Nov%202022)\Documents%20(INTERNAL)\Report\Pillsbury%20Raw%20Data.xl"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4.xml"/><Relationship Id="rId1" Type="http://schemas.microsoft.com/office/2011/relationships/chartStyle" Target="style3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manualLayout>
          <c:layoutTarget val="inner"/>
          <c:xMode val="edge"/>
          <c:yMode val="edge"/>
          <c:x val="3.7684241752712649E-2"/>
          <c:y val="4.0622994475912486E-2"/>
          <c:w val="0.93525886282247062"/>
          <c:h val="0.87426587095612918"/>
        </c:manualLayout>
      </c:layout>
      <c:bar3DChart>
        <c:barDir val="bar"/>
        <c:grouping val="stacked"/>
        <c:varyColors val="0"/>
        <c:ser>
          <c:idx val="0"/>
          <c:order val="0"/>
          <c:tx>
            <c:strRef>
              <c:f>Sheet1!$D$1</c:f>
              <c:strCache>
                <c:ptCount val="1"/>
                <c:pt idx="0">
                  <c:v>Not Enough</c:v>
                </c:pt>
              </c:strCache>
            </c:strRef>
          </c:tx>
          <c:spPr>
            <a:solidFill>
              <a:schemeClr val="accent1"/>
            </a:solidFill>
            <a:ln>
              <a:noFill/>
            </a:ln>
            <a:effectLst/>
            <a:sp3d/>
          </c:spPr>
          <c:invertIfNegative val="0"/>
          <c:dPt>
            <c:idx val="0"/>
            <c:invertIfNegative val="0"/>
            <c:bubble3D val="0"/>
            <c:spPr>
              <a:solidFill>
                <a:srgbClr val="DF9709"/>
              </a:solidFill>
              <a:ln>
                <a:noFill/>
              </a:ln>
              <a:effectLst/>
              <a:sp3d/>
            </c:spPr>
            <c:extLst>
              <c:ext xmlns:c16="http://schemas.microsoft.com/office/drawing/2014/chart" uri="{C3380CC4-5D6E-409C-BE32-E72D297353CC}">
                <c16:uniqueId val="{0000000F-263F-4B45-A22C-401CC1D4F54A}"/>
              </c:ext>
            </c:extLst>
          </c:dPt>
          <c:dPt>
            <c:idx val="1"/>
            <c:invertIfNegative val="0"/>
            <c:bubble3D val="0"/>
            <c:spPr>
              <a:solidFill>
                <a:srgbClr val="7AC3EB"/>
              </a:solidFill>
              <a:ln>
                <a:noFill/>
              </a:ln>
              <a:effectLst/>
              <a:sp3d/>
            </c:spPr>
            <c:extLst>
              <c:ext xmlns:c16="http://schemas.microsoft.com/office/drawing/2014/chart" uri="{C3380CC4-5D6E-409C-BE32-E72D297353CC}">
                <c16:uniqueId val="{00000019-263F-4B45-A22C-401CC1D4F54A}"/>
              </c:ext>
            </c:extLst>
          </c:dPt>
          <c:dPt>
            <c:idx val="3"/>
            <c:invertIfNegative val="0"/>
            <c:bubble3D val="0"/>
            <c:spPr>
              <a:solidFill>
                <a:srgbClr val="DF9709"/>
              </a:solidFill>
              <a:ln>
                <a:noFill/>
              </a:ln>
              <a:effectLst/>
              <a:sp3d/>
            </c:spPr>
            <c:extLst>
              <c:ext xmlns:c16="http://schemas.microsoft.com/office/drawing/2014/chart" uri="{C3380CC4-5D6E-409C-BE32-E72D297353CC}">
                <c16:uniqueId val="{0000000D-263F-4B45-A22C-401CC1D4F54A}"/>
              </c:ext>
            </c:extLst>
          </c:dPt>
          <c:dPt>
            <c:idx val="4"/>
            <c:invertIfNegative val="0"/>
            <c:bubble3D val="0"/>
            <c:spPr>
              <a:solidFill>
                <a:srgbClr val="7AC3EB"/>
              </a:solidFill>
              <a:ln>
                <a:noFill/>
              </a:ln>
              <a:effectLst/>
              <a:sp3d/>
            </c:spPr>
            <c:extLst>
              <c:ext xmlns:c16="http://schemas.microsoft.com/office/drawing/2014/chart" uri="{C3380CC4-5D6E-409C-BE32-E72D297353CC}">
                <c16:uniqueId val="{00000017-263F-4B45-A22C-401CC1D4F54A}"/>
              </c:ext>
            </c:extLst>
          </c:dPt>
          <c:dPt>
            <c:idx val="6"/>
            <c:invertIfNegative val="0"/>
            <c:bubble3D val="0"/>
            <c:spPr>
              <a:solidFill>
                <a:srgbClr val="DF9709"/>
              </a:solidFill>
              <a:ln>
                <a:noFill/>
              </a:ln>
              <a:effectLst/>
              <a:sp3d/>
            </c:spPr>
            <c:extLst>
              <c:ext xmlns:c16="http://schemas.microsoft.com/office/drawing/2014/chart" uri="{C3380CC4-5D6E-409C-BE32-E72D297353CC}">
                <c16:uniqueId val="{0000000B-263F-4B45-A22C-401CC1D4F54A}"/>
              </c:ext>
            </c:extLst>
          </c:dPt>
          <c:dPt>
            <c:idx val="7"/>
            <c:invertIfNegative val="0"/>
            <c:bubble3D val="0"/>
            <c:spPr>
              <a:solidFill>
                <a:srgbClr val="7AC3EB"/>
              </a:solidFill>
              <a:ln>
                <a:noFill/>
              </a:ln>
              <a:effectLst/>
              <a:sp3d/>
            </c:spPr>
            <c:extLst>
              <c:ext xmlns:c16="http://schemas.microsoft.com/office/drawing/2014/chart" uri="{C3380CC4-5D6E-409C-BE32-E72D297353CC}">
                <c16:uniqueId val="{00000015-263F-4B45-A22C-401CC1D4F54A}"/>
              </c:ext>
            </c:extLst>
          </c:dPt>
          <c:dPt>
            <c:idx val="9"/>
            <c:invertIfNegative val="0"/>
            <c:bubble3D val="0"/>
            <c:spPr>
              <a:solidFill>
                <a:srgbClr val="DF9709"/>
              </a:solidFill>
              <a:ln>
                <a:noFill/>
              </a:ln>
              <a:effectLst/>
              <a:sp3d/>
            </c:spPr>
            <c:extLst>
              <c:ext xmlns:c16="http://schemas.microsoft.com/office/drawing/2014/chart" uri="{C3380CC4-5D6E-409C-BE32-E72D297353CC}">
                <c16:uniqueId val="{00000009-263F-4B45-A22C-401CC1D4F54A}"/>
              </c:ext>
            </c:extLst>
          </c:dPt>
          <c:dPt>
            <c:idx val="10"/>
            <c:invertIfNegative val="0"/>
            <c:bubble3D val="0"/>
            <c:spPr>
              <a:solidFill>
                <a:srgbClr val="7AC3EB"/>
              </a:solidFill>
              <a:ln>
                <a:noFill/>
              </a:ln>
              <a:effectLst/>
              <a:sp3d/>
            </c:spPr>
            <c:extLst>
              <c:ext xmlns:c16="http://schemas.microsoft.com/office/drawing/2014/chart" uri="{C3380CC4-5D6E-409C-BE32-E72D297353CC}">
                <c16:uniqueId val="{00000013-263F-4B45-A22C-401CC1D4F54A}"/>
              </c:ext>
            </c:extLst>
          </c:dPt>
          <c:dPt>
            <c:idx val="12"/>
            <c:invertIfNegative val="0"/>
            <c:bubble3D val="0"/>
            <c:spPr>
              <a:solidFill>
                <a:srgbClr val="DF9709"/>
              </a:solidFill>
              <a:ln>
                <a:noFill/>
              </a:ln>
              <a:effectLst/>
              <a:sp3d/>
            </c:spPr>
            <c:extLst>
              <c:ext xmlns:c16="http://schemas.microsoft.com/office/drawing/2014/chart" uri="{C3380CC4-5D6E-409C-BE32-E72D297353CC}">
                <c16:uniqueId val="{00000007-263F-4B45-A22C-401CC1D4F54A}"/>
              </c:ext>
            </c:extLst>
          </c:dPt>
          <c:dPt>
            <c:idx val="13"/>
            <c:invertIfNegative val="0"/>
            <c:bubble3D val="0"/>
            <c:spPr>
              <a:solidFill>
                <a:srgbClr val="7AC3EB"/>
              </a:solidFill>
              <a:ln>
                <a:noFill/>
              </a:ln>
              <a:effectLst/>
              <a:sp3d/>
            </c:spPr>
            <c:extLst>
              <c:ext xmlns:c16="http://schemas.microsoft.com/office/drawing/2014/chart" uri="{C3380CC4-5D6E-409C-BE32-E72D297353CC}">
                <c16:uniqueId val="{00000011-263F-4B45-A22C-401CC1D4F54A}"/>
              </c:ext>
            </c:extLst>
          </c:dPt>
          <c:dPt>
            <c:idx val="15"/>
            <c:invertIfNegative val="0"/>
            <c:bubble3D val="0"/>
            <c:spPr>
              <a:solidFill>
                <a:srgbClr val="DF9709"/>
              </a:solidFill>
              <a:ln>
                <a:noFill/>
              </a:ln>
              <a:effectLst/>
              <a:sp3d/>
            </c:spPr>
            <c:extLst>
              <c:ext xmlns:c16="http://schemas.microsoft.com/office/drawing/2014/chart" uri="{C3380CC4-5D6E-409C-BE32-E72D297353CC}">
                <c16:uniqueId val="{00000006-263F-4B45-A22C-401CC1D4F54A}"/>
              </c:ext>
            </c:extLst>
          </c:dPt>
          <c:dPt>
            <c:idx val="16"/>
            <c:invertIfNegative val="0"/>
            <c:bubble3D val="0"/>
            <c:spPr>
              <a:solidFill>
                <a:srgbClr val="7AC3EB"/>
              </a:solidFill>
              <a:ln>
                <a:noFill/>
              </a:ln>
              <a:effectLst/>
              <a:sp3d/>
            </c:spPr>
            <c:extLst>
              <c:ext xmlns:c16="http://schemas.microsoft.com/office/drawing/2014/chart" uri="{C3380CC4-5D6E-409C-BE32-E72D297353CC}">
                <c16:uniqueId val="{00000003-263F-4B45-A22C-401CC1D4F54A}"/>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Sheet1!$A$2:$C$18</c:f>
              <c:multiLvlStrCache>
                <c:ptCount val="17"/>
                <c:lvl>
                  <c:pt idx="0">
                    <c:v>-5</c:v>
                  </c:pt>
                  <c:pt idx="1">
                    <c:v>-5</c:v>
                  </c:pt>
                  <c:pt idx="3">
                    <c:v>-5</c:v>
                  </c:pt>
                  <c:pt idx="4">
                    <c:v>-5</c:v>
                  </c:pt>
                  <c:pt idx="6">
                    <c:v>-5</c:v>
                  </c:pt>
                  <c:pt idx="7">
                    <c:v>-5</c:v>
                  </c:pt>
                  <c:pt idx="9">
                    <c:v>-5</c:v>
                  </c:pt>
                  <c:pt idx="10">
                    <c:v>-5</c:v>
                  </c:pt>
                  <c:pt idx="12">
                    <c:v>-5</c:v>
                  </c:pt>
                  <c:pt idx="13">
                    <c:v>-5</c:v>
                  </c:pt>
                  <c:pt idx="15">
                    <c:v>-5</c:v>
                  </c:pt>
                  <c:pt idx="16">
                    <c:v>-5</c:v>
                  </c:pt>
                </c:lvl>
                <c:lvl>
                  <c:pt idx="0">
                    <c:v>Chewiness</c:v>
                  </c:pt>
                  <c:pt idx="3">
                    <c:v>Crispness</c:v>
                  </c:pt>
                  <c:pt idx="6">
                    <c:v>Thickness</c:v>
                  </c:pt>
                  <c:pt idx="9">
                    <c:v>Sweetness</c:v>
                  </c:pt>
                  <c:pt idx="12">
                    <c:v>Amt of Chocolate Chips</c:v>
                  </c:pt>
                  <c:pt idx="15">
                    <c:v>Color</c:v>
                  </c:pt>
                </c:lvl>
              </c:multiLvlStrCache>
            </c:multiLvlStrRef>
          </c:cat>
          <c:val>
            <c:numRef>
              <c:f>Sheet1!$D$2:$D$18</c:f>
              <c:numCache>
                <c:formatCode>General</c:formatCode>
                <c:ptCount val="17"/>
                <c:pt idx="0">
                  <c:v>-7</c:v>
                </c:pt>
                <c:pt idx="1">
                  <c:v>-12</c:v>
                </c:pt>
                <c:pt idx="3">
                  <c:v>-8</c:v>
                </c:pt>
                <c:pt idx="4">
                  <c:v>-11</c:v>
                </c:pt>
                <c:pt idx="6">
                  <c:v>-25</c:v>
                </c:pt>
                <c:pt idx="7">
                  <c:v>-22</c:v>
                </c:pt>
                <c:pt idx="9">
                  <c:v>-12</c:v>
                </c:pt>
                <c:pt idx="10">
                  <c:v>-6</c:v>
                </c:pt>
                <c:pt idx="12">
                  <c:v>-8</c:v>
                </c:pt>
                <c:pt idx="13">
                  <c:v>-20</c:v>
                </c:pt>
                <c:pt idx="15">
                  <c:v>-2</c:v>
                </c:pt>
                <c:pt idx="16">
                  <c:v>-18</c:v>
                </c:pt>
              </c:numCache>
            </c:numRef>
          </c:val>
          <c:extLst>
            <c:ext xmlns:c16="http://schemas.microsoft.com/office/drawing/2014/chart" uri="{C3380CC4-5D6E-409C-BE32-E72D297353CC}">
              <c16:uniqueId val="{00000000-263F-4B45-A22C-401CC1D4F54A}"/>
            </c:ext>
          </c:extLst>
        </c:ser>
        <c:ser>
          <c:idx val="1"/>
          <c:order val="1"/>
          <c:tx>
            <c:strRef>
              <c:f>Sheet1!$E$1</c:f>
              <c:strCache>
                <c:ptCount val="1"/>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Sheet1!$A$2:$C$18</c:f>
              <c:multiLvlStrCache>
                <c:ptCount val="17"/>
                <c:lvl>
                  <c:pt idx="0">
                    <c:v>-5</c:v>
                  </c:pt>
                  <c:pt idx="1">
                    <c:v>-5</c:v>
                  </c:pt>
                  <c:pt idx="3">
                    <c:v>-5</c:v>
                  </c:pt>
                  <c:pt idx="4">
                    <c:v>-5</c:v>
                  </c:pt>
                  <c:pt idx="6">
                    <c:v>-5</c:v>
                  </c:pt>
                  <c:pt idx="7">
                    <c:v>-5</c:v>
                  </c:pt>
                  <c:pt idx="9">
                    <c:v>-5</c:v>
                  </c:pt>
                  <c:pt idx="10">
                    <c:v>-5</c:v>
                  </c:pt>
                  <c:pt idx="12">
                    <c:v>-5</c:v>
                  </c:pt>
                  <c:pt idx="13">
                    <c:v>-5</c:v>
                  </c:pt>
                  <c:pt idx="15">
                    <c:v>-5</c:v>
                  </c:pt>
                  <c:pt idx="16">
                    <c:v>-5</c:v>
                  </c:pt>
                </c:lvl>
                <c:lvl>
                  <c:pt idx="0">
                    <c:v>Chewiness</c:v>
                  </c:pt>
                  <c:pt idx="3">
                    <c:v>Crispness</c:v>
                  </c:pt>
                  <c:pt idx="6">
                    <c:v>Thickness</c:v>
                  </c:pt>
                  <c:pt idx="9">
                    <c:v>Sweetness</c:v>
                  </c:pt>
                  <c:pt idx="12">
                    <c:v>Amt of Chocolate Chips</c:v>
                  </c:pt>
                  <c:pt idx="15">
                    <c:v>Color</c:v>
                  </c:pt>
                </c:lvl>
              </c:multiLvlStrCache>
            </c:multiLvlStrRef>
          </c:cat>
          <c:val>
            <c:numRef>
              <c:f>Sheet1!$E$2:$E$18</c:f>
              <c:numCache>
                <c:formatCode>General</c:formatCode>
                <c:ptCount val="17"/>
                <c:pt idx="0">
                  <c:v>5</c:v>
                </c:pt>
                <c:pt idx="1">
                  <c:v>5</c:v>
                </c:pt>
                <c:pt idx="3">
                  <c:v>5</c:v>
                </c:pt>
                <c:pt idx="4">
                  <c:v>5</c:v>
                </c:pt>
                <c:pt idx="6">
                  <c:v>5</c:v>
                </c:pt>
                <c:pt idx="7">
                  <c:v>5</c:v>
                </c:pt>
                <c:pt idx="9">
                  <c:v>5</c:v>
                </c:pt>
                <c:pt idx="10">
                  <c:v>5</c:v>
                </c:pt>
                <c:pt idx="12">
                  <c:v>5</c:v>
                </c:pt>
                <c:pt idx="13">
                  <c:v>5</c:v>
                </c:pt>
                <c:pt idx="15">
                  <c:v>5</c:v>
                </c:pt>
                <c:pt idx="16">
                  <c:v>5</c:v>
                </c:pt>
              </c:numCache>
            </c:numRef>
          </c:val>
          <c:extLst>
            <c:ext xmlns:c16="http://schemas.microsoft.com/office/drawing/2014/chart" uri="{C3380CC4-5D6E-409C-BE32-E72D297353CC}">
              <c16:uniqueId val="{00000001-263F-4B45-A22C-401CC1D4F54A}"/>
            </c:ext>
          </c:extLst>
        </c:ser>
        <c:ser>
          <c:idx val="2"/>
          <c:order val="2"/>
          <c:tx>
            <c:strRef>
              <c:f>Sheet1!$F$1</c:f>
              <c:strCache>
                <c:ptCount val="1"/>
                <c:pt idx="0">
                  <c:v>Too Much</c:v>
                </c:pt>
              </c:strCache>
            </c:strRef>
          </c:tx>
          <c:spPr>
            <a:solidFill>
              <a:schemeClr val="accent3"/>
            </a:solidFill>
            <a:ln>
              <a:noFill/>
            </a:ln>
            <a:effectLst/>
            <a:sp3d/>
          </c:spPr>
          <c:invertIfNegative val="0"/>
          <c:dPt>
            <c:idx val="0"/>
            <c:invertIfNegative val="0"/>
            <c:bubble3D val="0"/>
            <c:spPr>
              <a:solidFill>
                <a:srgbClr val="DF9709"/>
              </a:solidFill>
              <a:ln>
                <a:noFill/>
              </a:ln>
              <a:effectLst/>
              <a:sp3d/>
            </c:spPr>
            <c:extLst>
              <c:ext xmlns:c16="http://schemas.microsoft.com/office/drawing/2014/chart" uri="{C3380CC4-5D6E-409C-BE32-E72D297353CC}">
                <c16:uniqueId val="{00000010-263F-4B45-A22C-401CC1D4F54A}"/>
              </c:ext>
            </c:extLst>
          </c:dPt>
          <c:dPt>
            <c:idx val="1"/>
            <c:invertIfNegative val="0"/>
            <c:bubble3D val="0"/>
            <c:spPr>
              <a:solidFill>
                <a:srgbClr val="7AC3EB"/>
              </a:solidFill>
              <a:ln>
                <a:noFill/>
              </a:ln>
              <a:effectLst/>
              <a:sp3d/>
            </c:spPr>
            <c:extLst>
              <c:ext xmlns:c16="http://schemas.microsoft.com/office/drawing/2014/chart" uri="{C3380CC4-5D6E-409C-BE32-E72D297353CC}">
                <c16:uniqueId val="{0000001A-263F-4B45-A22C-401CC1D4F54A}"/>
              </c:ext>
            </c:extLst>
          </c:dPt>
          <c:dPt>
            <c:idx val="3"/>
            <c:invertIfNegative val="0"/>
            <c:bubble3D val="0"/>
            <c:spPr>
              <a:solidFill>
                <a:srgbClr val="DF9709"/>
              </a:solidFill>
              <a:ln>
                <a:noFill/>
              </a:ln>
              <a:effectLst/>
              <a:sp3d/>
            </c:spPr>
            <c:extLst>
              <c:ext xmlns:c16="http://schemas.microsoft.com/office/drawing/2014/chart" uri="{C3380CC4-5D6E-409C-BE32-E72D297353CC}">
                <c16:uniqueId val="{0000000E-263F-4B45-A22C-401CC1D4F54A}"/>
              </c:ext>
            </c:extLst>
          </c:dPt>
          <c:dPt>
            <c:idx val="4"/>
            <c:invertIfNegative val="0"/>
            <c:bubble3D val="0"/>
            <c:spPr>
              <a:solidFill>
                <a:srgbClr val="7AC3EB"/>
              </a:solidFill>
              <a:ln>
                <a:noFill/>
              </a:ln>
              <a:effectLst/>
              <a:sp3d/>
            </c:spPr>
            <c:extLst>
              <c:ext xmlns:c16="http://schemas.microsoft.com/office/drawing/2014/chart" uri="{C3380CC4-5D6E-409C-BE32-E72D297353CC}">
                <c16:uniqueId val="{00000018-263F-4B45-A22C-401CC1D4F54A}"/>
              </c:ext>
            </c:extLst>
          </c:dPt>
          <c:dPt>
            <c:idx val="6"/>
            <c:invertIfNegative val="0"/>
            <c:bubble3D val="0"/>
            <c:spPr>
              <a:solidFill>
                <a:srgbClr val="DF9709"/>
              </a:solidFill>
              <a:ln>
                <a:noFill/>
              </a:ln>
              <a:effectLst/>
              <a:sp3d/>
            </c:spPr>
            <c:extLst>
              <c:ext xmlns:c16="http://schemas.microsoft.com/office/drawing/2014/chart" uri="{C3380CC4-5D6E-409C-BE32-E72D297353CC}">
                <c16:uniqueId val="{0000000C-263F-4B45-A22C-401CC1D4F54A}"/>
              </c:ext>
            </c:extLst>
          </c:dPt>
          <c:dPt>
            <c:idx val="7"/>
            <c:invertIfNegative val="0"/>
            <c:bubble3D val="0"/>
            <c:spPr>
              <a:solidFill>
                <a:srgbClr val="7AC3EB"/>
              </a:solidFill>
              <a:ln>
                <a:noFill/>
              </a:ln>
              <a:effectLst/>
              <a:sp3d/>
            </c:spPr>
            <c:extLst>
              <c:ext xmlns:c16="http://schemas.microsoft.com/office/drawing/2014/chart" uri="{C3380CC4-5D6E-409C-BE32-E72D297353CC}">
                <c16:uniqueId val="{00000016-263F-4B45-A22C-401CC1D4F54A}"/>
              </c:ext>
            </c:extLst>
          </c:dPt>
          <c:dPt>
            <c:idx val="9"/>
            <c:invertIfNegative val="0"/>
            <c:bubble3D val="0"/>
            <c:spPr>
              <a:solidFill>
                <a:srgbClr val="DF9709"/>
              </a:solidFill>
              <a:ln>
                <a:noFill/>
              </a:ln>
              <a:effectLst/>
              <a:sp3d/>
            </c:spPr>
            <c:extLst>
              <c:ext xmlns:c16="http://schemas.microsoft.com/office/drawing/2014/chart" uri="{C3380CC4-5D6E-409C-BE32-E72D297353CC}">
                <c16:uniqueId val="{0000000A-263F-4B45-A22C-401CC1D4F54A}"/>
              </c:ext>
            </c:extLst>
          </c:dPt>
          <c:dPt>
            <c:idx val="10"/>
            <c:invertIfNegative val="0"/>
            <c:bubble3D val="0"/>
            <c:spPr>
              <a:solidFill>
                <a:srgbClr val="7AC3EB"/>
              </a:solidFill>
              <a:ln>
                <a:noFill/>
              </a:ln>
              <a:effectLst/>
              <a:sp3d/>
            </c:spPr>
            <c:extLst>
              <c:ext xmlns:c16="http://schemas.microsoft.com/office/drawing/2014/chart" uri="{C3380CC4-5D6E-409C-BE32-E72D297353CC}">
                <c16:uniqueId val="{00000014-263F-4B45-A22C-401CC1D4F54A}"/>
              </c:ext>
            </c:extLst>
          </c:dPt>
          <c:dPt>
            <c:idx val="12"/>
            <c:invertIfNegative val="0"/>
            <c:bubble3D val="0"/>
            <c:spPr>
              <a:solidFill>
                <a:srgbClr val="DF9709"/>
              </a:solidFill>
              <a:ln>
                <a:noFill/>
              </a:ln>
              <a:effectLst/>
              <a:sp3d/>
            </c:spPr>
            <c:extLst>
              <c:ext xmlns:c16="http://schemas.microsoft.com/office/drawing/2014/chart" uri="{C3380CC4-5D6E-409C-BE32-E72D297353CC}">
                <c16:uniqueId val="{00000008-263F-4B45-A22C-401CC1D4F54A}"/>
              </c:ext>
            </c:extLst>
          </c:dPt>
          <c:dPt>
            <c:idx val="13"/>
            <c:invertIfNegative val="0"/>
            <c:bubble3D val="0"/>
            <c:spPr>
              <a:solidFill>
                <a:srgbClr val="7AC3EB"/>
              </a:solidFill>
              <a:ln>
                <a:noFill/>
              </a:ln>
              <a:effectLst/>
              <a:sp3d/>
            </c:spPr>
            <c:extLst>
              <c:ext xmlns:c16="http://schemas.microsoft.com/office/drawing/2014/chart" uri="{C3380CC4-5D6E-409C-BE32-E72D297353CC}">
                <c16:uniqueId val="{00000012-263F-4B45-A22C-401CC1D4F54A}"/>
              </c:ext>
            </c:extLst>
          </c:dPt>
          <c:dPt>
            <c:idx val="15"/>
            <c:invertIfNegative val="0"/>
            <c:bubble3D val="0"/>
            <c:spPr>
              <a:solidFill>
                <a:srgbClr val="DF9709"/>
              </a:solidFill>
              <a:ln>
                <a:noFill/>
              </a:ln>
              <a:effectLst/>
              <a:sp3d/>
            </c:spPr>
            <c:extLst>
              <c:ext xmlns:c16="http://schemas.microsoft.com/office/drawing/2014/chart" uri="{C3380CC4-5D6E-409C-BE32-E72D297353CC}">
                <c16:uniqueId val="{00000005-263F-4B45-A22C-401CC1D4F54A}"/>
              </c:ext>
            </c:extLst>
          </c:dPt>
          <c:dPt>
            <c:idx val="16"/>
            <c:invertIfNegative val="0"/>
            <c:bubble3D val="0"/>
            <c:spPr>
              <a:solidFill>
                <a:srgbClr val="7AC3EB"/>
              </a:solidFill>
              <a:ln>
                <a:noFill/>
              </a:ln>
              <a:effectLst/>
              <a:sp3d/>
            </c:spPr>
            <c:extLst>
              <c:ext xmlns:c16="http://schemas.microsoft.com/office/drawing/2014/chart" uri="{C3380CC4-5D6E-409C-BE32-E72D297353CC}">
                <c16:uniqueId val="{00000004-263F-4B45-A22C-401CC1D4F54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Sheet1!$A$2:$C$18</c:f>
              <c:multiLvlStrCache>
                <c:ptCount val="17"/>
                <c:lvl>
                  <c:pt idx="0">
                    <c:v>-5</c:v>
                  </c:pt>
                  <c:pt idx="1">
                    <c:v>-5</c:v>
                  </c:pt>
                  <c:pt idx="3">
                    <c:v>-5</c:v>
                  </c:pt>
                  <c:pt idx="4">
                    <c:v>-5</c:v>
                  </c:pt>
                  <c:pt idx="6">
                    <c:v>-5</c:v>
                  </c:pt>
                  <c:pt idx="7">
                    <c:v>-5</c:v>
                  </c:pt>
                  <c:pt idx="9">
                    <c:v>-5</c:v>
                  </c:pt>
                  <c:pt idx="10">
                    <c:v>-5</c:v>
                  </c:pt>
                  <c:pt idx="12">
                    <c:v>-5</c:v>
                  </c:pt>
                  <c:pt idx="13">
                    <c:v>-5</c:v>
                  </c:pt>
                  <c:pt idx="15">
                    <c:v>-5</c:v>
                  </c:pt>
                  <c:pt idx="16">
                    <c:v>-5</c:v>
                  </c:pt>
                </c:lvl>
                <c:lvl>
                  <c:pt idx="0">
                    <c:v>Chewiness</c:v>
                  </c:pt>
                  <c:pt idx="3">
                    <c:v>Crispness</c:v>
                  </c:pt>
                  <c:pt idx="6">
                    <c:v>Thickness</c:v>
                  </c:pt>
                  <c:pt idx="9">
                    <c:v>Sweetness</c:v>
                  </c:pt>
                  <c:pt idx="12">
                    <c:v>Amt of Chocolate Chips</c:v>
                  </c:pt>
                  <c:pt idx="15">
                    <c:v>Color</c:v>
                  </c:pt>
                </c:lvl>
              </c:multiLvlStrCache>
            </c:multiLvlStrRef>
          </c:cat>
          <c:val>
            <c:numRef>
              <c:f>Sheet1!$F$2:$F$18</c:f>
              <c:numCache>
                <c:formatCode>General</c:formatCode>
                <c:ptCount val="17"/>
                <c:pt idx="0">
                  <c:v>20</c:v>
                </c:pt>
                <c:pt idx="1">
                  <c:v>8</c:v>
                </c:pt>
                <c:pt idx="3">
                  <c:v>24</c:v>
                </c:pt>
                <c:pt idx="4">
                  <c:v>12</c:v>
                </c:pt>
                <c:pt idx="6">
                  <c:v>5</c:v>
                </c:pt>
                <c:pt idx="7">
                  <c:v>5</c:v>
                </c:pt>
                <c:pt idx="9">
                  <c:v>12</c:v>
                </c:pt>
                <c:pt idx="10">
                  <c:v>20</c:v>
                </c:pt>
                <c:pt idx="12">
                  <c:v>13</c:v>
                </c:pt>
                <c:pt idx="13">
                  <c:v>8</c:v>
                </c:pt>
                <c:pt idx="15">
                  <c:v>10</c:v>
                </c:pt>
                <c:pt idx="16">
                  <c:v>4</c:v>
                </c:pt>
              </c:numCache>
            </c:numRef>
          </c:val>
          <c:extLst>
            <c:ext xmlns:c16="http://schemas.microsoft.com/office/drawing/2014/chart" uri="{C3380CC4-5D6E-409C-BE32-E72D297353CC}">
              <c16:uniqueId val="{00000002-263F-4B45-A22C-401CC1D4F54A}"/>
            </c:ext>
          </c:extLst>
        </c:ser>
        <c:dLbls>
          <c:showLegendKey val="0"/>
          <c:showVal val="1"/>
          <c:showCatName val="0"/>
          <c:showSerName val="0"/>
          <c:showPercent val="0"/>
          <c:showBubbleSize val="0"/>
        </c:dLbls>
        <c:gapWidth val="32"/>
        <c:gapDepth val="90"/>
        <c:shape val="box"/>
        <c:axId val="408329184"/>
        <c:axId val="408331808"/>
        <c:axId val="0"/>
      </c:bar3DChart>
      <c:catAx>
        <c:axId val="408329184"/>
        <c:scaling>
          <c:orientation val="minMax"/>
        </c:scaling>
        <c:delete val="1"/>
        <c:axPos val="l"/>
        <c:numFmt formatCode="General" sourceLinked="1"/>
        <c:majorTickMark val="none"/>
        <c:minorTickMark val="none"/>
        <c:tickLblPos val="nextTo"/>
        <c:crossAx val="408331808"/>
        <c:crosses val="autoZero"/>
        <c:auto val="1"/>
        <c:lblAlgn val="ctr"/>
        <c:lblOffset val="100"/>
        <c:noMultiLvlLbl val="0"/>
      </c:catAx>
      <c:valAx>
        <c:axId val="408331808"/>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8329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DF9709"/>
            </a:solidFill>
            <a:ln>
              <a:noFill/>
            </a:ln>
            <a:effectLst/>
          </c:spPr>
          <c:invertIfNegative val="0"/>
          <c:dPt>
            <c:idx val="0"/>
            <c:invertIfNegative val="0"/>
            <c:bubble3D val="0"/>
            <c:spPr>
              <a:solidFill>
                <a:srgbClr val="DF9709"/>
              </a:solidFill>
              <a:ln>
                <a:noFill/>
              </a:ln>
              <a:effectLst/>
            </c:spPr>
            <c:extLst>
              <c:ext xmlns:c16="http://schemas.microsoft.com/office/drawing/2014/chart" uri="{C3380CC4-5D6E-409C-BE32-E72D297353CC}">
                <c16:uniqueId val="{00000001-4684-D140-967F-AD26FBD5F5B1}"/>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684-D140-967F-AD26FBD5F5B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8.02</c:v>
                </c:pt>
              </c:numCache>
            </c:numRef>
          </c:val>
          <c:extLst>
            <c:ext xmlns:c16="http://schemas.microsoft.com/office/drawing/2014/chart" uri="{C3380CC4-5D6E-409C-BE32-E72D297353CC}">
              <c16:uniqueId val="{00000002-4684-D140-967F-AD26FBD5F5B1}"/>
            </c:ext>
          </c:extLst>
        </c:ser>
        <c:ser>
          <c:idx val="1"/>
          <c:order val="1"/>
          <c:tx>
            <c:strRef>
              <c:f>Sheet1!$C$1</c:f>
              <c:strCache>
                <c:ptCount val="1"/>
                <c:pt idx="0">
                  <c:v>COMP</c:v>
                </c:pt>
              </c:strCache>
            </c:strRef>
          </c:tx>
          <c:spPr>
            <a:solidFill>
              <a:srgbClr val="DF9709"/>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3-4684-D140-967F-AD26FBD5F5B1}"/>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7.96</c:v>
                </c:pt>
              </c:numCache>
            </c:numRef>
          </c:val>
          <c:extLst>
            <c:ext xmlns:c16="http://schemas.microsoft.com/office/drawing/2014/chart" uri="{C3380CC4-5D6E-409C-BE32-E72D297353CC}">
              <c16:uniqueId val="{00000004-4684-D140-967F-AD26FBD5F5B1}"/>
            </c:ext>
          </c:extLst>
        </c:ser>
        <c:dLbls>
          <c:showLegendKey val="0"/>
          <c:showVal val="0"/>
          <c:showCatName val="0"/>
          <c:showSerName val="0"/>
          <c:showPercent val="0"/>
          <c:showBubbleSize val="0"/>
        </c:dLbls>
        <c:gapWidth val="100"/>
        <c:overlap val="-17"/>
        <c:axId val="-296691600"/>
        <c:axId val="-231944928"/>
      </c:barChart>
      <c:catAx>
        <c:axId val="-29669160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b"/>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1-C68C-FE41-B797-A556EDB34222}"/>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8C-FE41-B797-A556EDB3422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7.77</c:v>
                </c:pt>
              </c:numCache>
            </c:numRef>
          </c:val>
          <c:extLst>
            <c:ext xmlns:c16="http://schemas.microsoft.com/office/drawing/2014/chart" uri="{C3380CC4-5D6E-409C-BE32-E72D297353CC}">
              <c16:uniqueId val="{00000002-C68C-FE41-B797-A556EDB34222}"/>
            </c:ext>
          </c:extLst>
        </c:ser>
        <c:ser>
          <c:idx val="1"/>
          <c:order val="1"/>
          <c:tx>
            <c:strRef>
              <c:f>Sheet1!$C$1</c:f>
              <c:strCache>
                <c:ptCount val="1"/>
                <c:pt idx="0">
                  <c:v>COMP</c:v>
                </c:pt>
              </c:strCache>
            </c:strRef>
          </c:tx>
          <c:spPr>
            <a:solidFill>
              <a:srgbClr val="DF9709"/>
            </a:solidFill>
            <a:ln>
              <a:noFill/>
            </a:ln>
            <a:effectLst/>
          </c:spPr>
          <c:invertIfNegative val="0"/>
          <c:dPt>
            <c:idx val="0"/>
            <c:invertIfNegative val="0"/>
            <c:bubble3D val="0"/>
            <c:extLst>
              <c:ext xmlns:c16="http://schemas.microsoft.com/office/drawing/2014/chart" uri="{C3380CC4-5D6E-409C-BE32-E72D297353CC}">
                <c16:uniqueId val="{00000003-C68C-FE41-B797-A556EDB34222}"/>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7.47</c:v>
                </c:pt>
              </c:numCache>
            </c:numRef>
          </c:val>
          <c:extLst>
            <c:ext xmlns:c16="http://schemas.microsoft.com/office/drawing/2014/chart" uri="{C3380CC4-5D6E-409C-BE32-E72D297353CC}">
              <c16:uniqueId val="{00000004-C68C-FE41-B797-A556EDB34222}"/>
            </c:ext>
          </c:extLst>
        </c:ser>
        <c:dLbls>
          <c:showLegendKey val="0"/>
          <c:showVal val="0"/>
          <c:showCatName val="0"/>
          <c:showSerName val="0"/>
          <c:showPercent val="0"/>
          <c:showBubbleSize val="0"/>
        </c:dLbls>
        <c:gapWidth val="100"/>
        <c:overlap val="-17"/>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4953123366429559"/>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Lbls>
            <c:dLbl>
              <c:idx val="0"/>
              <c:tx>
                <c:rich>
                  <a:bodyPr/>
                  <a:lstStyle/>
                  <a:p>
                    <a:fld id="{4CD3804D-8DEA-C046-84F7-BBC801A36811}"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D03-6942-8E7F-1C6AFB37B46D}"/>
                </c:ext>
              </c:extLst>
            </c:dLbl>
            <c:dLbl>
              <c:idx val="1"/>
              <c:tx>
                <c:rich>
                  <a:bodyPr/>
                  <a:lstStyle/>
                  <a:p>
                    <a:fld id="{23CDFFB9-40B4-F34F-B53C-A7AD5866321E}"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D03-6942-8E7F-1C6AFB37B46D}"/>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flavor</c:v>
                </c:pt>
                <c:pt idx="1">
                  <c:v>chocolate chip flavor</c:v>
                </c:pt>
                <c:pt idx="2">
                  <c:v>sweetness</c:v>
                </c:pt>
              </c:strCache>
            </c:strRef>
          </c:cat>
          <c:val>
            <c:numRef>
              <c:f>Sheet1!$B$2:$B$4</c:f>
              <c:numCache>
                <c:formatCode>0.00</c:formatCode>
                <c:ptCount val="3"/>
                <c:pt idx="0">
                  <c:v>7.78</c:v>
                </c:pt>
                <c:pt idx="1">
                  <c:v>7.74</c:v>
                </c:pt>
                <c:pt idx="2">
                  <c:v>7.66</c:v>
                </c:pt>
              </c:numCache>
            </c:numRef>
          </c:val>
          <c:extLst>
            <c:ext xmlns:c16="http://schemas.microsoft.com/office/drawing/2014/chart" uri="{C3380CC4-5D6E-409C-BE32-E72D297353CC}">
              <c16:uniqueId val="{00000002-8D03-6942-8E7F-1C6AFB37B46D}"/>
            </c:ext>
          </c:extLst>
        </c:ser>
        <c:ser>
          <c:idx val="1"/>
          <c:order val="1"/>
          <c:tx>
            <c:strRef>
              <c:f>Sheet1!$C$1</c:f>
              <c:strCache>
                <c:ptCount val="1"/>
                <c:pt idx="0">
                  <c:v>COMP</c:v>
                </c:pt>
              </c:strCache>
            </c:strRef>
          </c:tx>
          <c:spPr>
            <a:solidFill>
              <a:srgbClr val="DF9709"/>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flavor</c:v>
                </c:pt>
                <c:pt idx="1">
                  <c:v>chocolate chip flavor</c:v>
                </c:pt>
                <c:pt idx="2">
                  <c:v>sweetness</c:v>
                </c:pt>
              </c:strCache>
            </c:strRef>
          </c:cat>
          <c:val>
            <c:numRef>
              <c:f>Sheet1!$C$2:$C$4</c:f>
              <c:numCache>
                <c:formatCode>0.00</c:formatCode>
                <c:ptCount val="3"/>
                <c:pt idx="0">
                  <c:v>7.7</c:v>
                </c:pt>
                <c:pt idx="1">
                  <c:v>7.65</c:v>
                </c:pt>
                <c:pt idx="2">
                  <c:v>7.49</c:v>
                </c:pt>
              </c:numCache>
            </c:numRef>
          </c:val>
          <c:extLst>
            <c:ext xmlns:c16="http://schemas.microsoft.com/office/drawing/2014/chart" uri="{C3380CC4-5D6E-409C-BE32-E72D297353CC}">
              <c16:uniqueId val="{00000003-8D03-6942-8E7F-1C6AFB37B46D}"/>
            </c:ext>
          </c:extLst>
        </c:ser>
        <c:dLbls>
          <c:showLegendKey val="0"/>
          <c:showVal val="0"/>
          <c:showCatName val="0"/>
          <c:showSerName val="0"/>
          <c:showPercent val="0"/>
          <c:showBubbleSize val="0"/>
        </c:dLbls>
        <c:gapWidth val="160"/>
        <c:overlap val="-17"/>
        <c:axId val="-296691600"/>
        <c:axId val="-231944928"/>
      </c:barChart>
      <c:catAx>
        <c:axId val="-296691600"/>
        <c:scaling>
          <c:orientation val="maxMin"/>
        </c:scaling>
        <c:delete val="1"/>
        <c:axPos val="l"/>
        <c:numFmt formatCode="General" sourceLinked="1"/>
        <c:majorTickMark val="none"/>
        <c:minorTickMark val="none"/>
        <c:tickLblPos val="nextTo"/>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4953123366429559"/>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Lbls>
            <c:dLbl>
              <c:idx val="0"/>
              <c:tx>
                <c:rich>
                  <a:bodyPr/>
                  <a:lstStyle/>
                  <a:p>
                    <a:fld id="{4CD3804D-8DEA-C046-84F7-BBC801A36811}" type="VALUE">
                      <a:rPr lang="en-US" smtClean="0"/>
                      <a:pPr/>
                      <a:t>[VALUE]</a:t>
                    </a:fld>
                    <a:r>
                      <a:rPr lang="en-US" dirty="0"/>
                      <a:t> </a:t>
                    </a:r>
                    <a:r>
                      <a:rPr lang="en-US" b="1" dirty="0">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D03-6942-8E7F-1C6AFB37B46D}"/>
                </c:ext>
              </c:extLst>
            </c:dLbl>
            <c:dLbl>
              <c:idx val="1"/>
              <c:tx>
                <c:rich>
                  <a:bodyPr/>
                  <a:lstStyle/>
                  <a:p>
                    <a:fld id="{23CDFFB9-40B4-F34F-B53C-A7AD5866321E}" type="VALUE">
                      <a:rPr lang="en-US" smtClean="0"/>
                      <a:pPr/>
                      <a:t>[VALUE]</a:t>
                    </a:fld>
                    <a:r>
                      <a:rPr lang="en-US" dirty="0"/>
                      <a:t> </a:t>
                    </a:r>
                    <a:r>
                      <a:rPr lang="en-US" b="1" dirty="0">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D03-6942-8E7F-1C6AFB37B46D}"/>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texture</c:v>
                </c:pt>
                <c:pt idx="1">
                  <c:v>crispiness</c:v>
                </c:pt>
                <c:pt idx="2">
                  <c:v>chewiness</c:v>
                </c:pt>
              </c:strCache>
            </c:strRef>
          </c:cat>
          <c:val>
            <c:numRef>
              <c:f>Sheet1!$B$2:$B$4</c:f>
              <c:numCache>
                <c:formatCode>0.00</c:formatCode>
                <c:ptCount val="3"/>
                <c:pt idx="0">
                  <c:v>7.86</c:v>
                </c:pt>
                <c:pt idx="1">
                  <c:v>7.44</c:v>
                </c:pt>
                <c:pt idx="2">
                  <c:v>7.68</c:v>
                </c:pt>
              </c:numCache>
            </c:numRef>
          </c:val>
          <c:extLst>
            <c:ext xmlns:c16="http://schemas.microsoft.com/office/drawing/2014/chart" uri="{C3380CC4-5D6E-409C-BE32-E72D297353CC}">
              <c16:uniqueId val="{00000002-8D03-6942-8E7F-1C6AFB37B46D}"/>
            </c:ext>
          </c:extLst>
        </c:ser>
        <c:ser>
          <c:idx val="1"/>
          <c:order val="1"/>
          <c:tx>
            <c:strRef>
              <c:f>Sheet1!$C$1</c:f>
              <c:strCache>
                <c:ptCount val="1"/>
                <c:pt idx="0">
                  <c:v>COMP</c:v>
                </c:pt>
              </c:strCache>
            </c:strRef>
          </c:tx>
          <c:spPr>
            <a:solidFill>
              <a:srgbClr val="DF9709"/>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texture</c:v>
                </c:pt>
                <c:pt idx="1">
                  <c:v>crispiness</c:v>
                </c:pt>
                <c:pt idx="2">
                  <c:v>chewiness</c:v>
                </c:pt>
              </c:strCache>
            </c:strRef>
          </c:cat>
          <c:val>
            <c:numRef>
              <c:f>Sheet1!$C$2:$C$4</c:f>
              <c:numCache>
                <c:formatCode>0.00</c:formatCode>
                <c:ptCount val="3"/>
                <c:pt idx="0">
                  <c:v>7.48</c:v>
                </c:pt>
                <c:pt idx="1">
                  <c:v>6.86</c:v>
                </c:pt>
                <c:pt idx="2">
                  <c:v>7.42</c:v>
                </c:pt>
              </c:numCache>
            </c:numRef>
          </c:val>
          <c:extLst>
            <c:ext xmlns:c16="http://schemas.microsoft.com/office/drawing/2014/chart" uri="{C3380CC4-5D6E-409C-BE32-E72D297353CC}">
              <c16:uniqueId val="{00000003-8D03-6942-8E7F-1C6AFB37B46D}"/>
            </c:ext>
          </c:extLst>
        </c:ser>
        <c:dLbls>
          <c:showLegendKey val="0"/>
          <c:showVal val="0"/>
          <c:showCatName val="0"/>
          <c:showSerName val="0"/>
          <c:showPercent val="0"/>
          <c:showBubbleSize val="0"/>
        </c:dLbls>
        <c:gapWidth val="160"/>
        <c:overlap val="-17"/>
        <c:axId val="-296691600"/>
        <c:axId val="-231944928"/>
      </c:barChart>
      <c:catAx>
        <c:axId val="-296691600"/>
        <c:scaling>
          <c:orientation val="maxMin"/>
        </c:scaling>
        <c:delete val="1"/>
        <c:axPos val="l"/>
        <c:numFmt formatCode="General" sourceLinked="1"/>
        <c:majorTickMark val="none"/>
        <c:minorTickMark val="none"/>
        <c:tickLblPos val="nextTo"/>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GMI Product</c:v>
                </c:pt>
              </c:strCache>
            </c:strRef>
          </c:tx>
          <c:spPr>
            <a:solidFill>
              <a:srgbClr val="7AC3EB"/>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Yes</c:v>
                </c:pt>
                <c:pt idx="1">
                  <c:v>No</c:v>
                </c:pt>
              </c:strCache>
            </c:strRef>
          </c:cat>
          <c:val>
            <c:numRef>
              <c:f>Sheet1!$B$2:$B$3</c:f>
              <c:numCache>
                <c:formatCode>0%</c:formatCode>
                <c:ptCount val="2"/>
                <c:pt idx="0">
                  <c:v>0.42</c:v>
                </c:pt>
                <c:pt idx="1">
                  <c:v>0.57999999999999996</c:v>
                </c:pt>
              </c:numCache>
            </c:numRef>
          </c:val>
          <c:extLst>
            <c:ext xmlns:c16="http://schemas.microsoft.com/office/drawing/2014/chart" uri="{C3380CC4-5D6E-409C-BE32-E72D297353CC}">
              <c16:uniqueId val="{00000000-B193-5D49-92D2-CBDF69F4B544}"/>
            </c:ext>
          </c:extLst>
        </c:ser>
        <c:dLbls>
          <c:dLblPos val="outEnd"/>
          <c:showLegendKey val="0"/>
          <c:showVal val="1"/>
          <c:showCatName val="0"/>
          <c:showSerName val="0"/>
          <c:showPercent val="0"/>
          <c:showBubbleSize val="0"/>
        </c:dLbls>
        <c:gapWidth val="248"/>
        <c:overlap val="-31"/>
        <c:axId val="1867376111"/>
        <c:axId val="1928401231"/>
      </c:barChart>
      <c:catAx>
        <c:axId val="1867376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928401231"/>
        <c:crosses val="autoZero"/>
        <c:auto val="1"/>
        <c:lblAlgn val="ctr"/>
        <c:lblOffset val="100"/>
        <c:noMultiLvlLbl val="0"/>
      </c:catAx>
      <c:valAx>
        <c:axId val="1928401231"/>
        <c:scaling>
          <c:orientation val="minMax"/>
        </c:scaling>
        <c:delete val="1"/>
        <c:axPos val="l"/>
        <c:numFmt formatCode="0%" sourceLinked="1"/>
        <c:majorTickMark val="none"/>
        <c:minorTickMark val="none"/>
        <c:tickLblPos val="nextTo"/>
        <c:crossAx val="18673761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1-26F0-CC4A-AE5E-73ECAEEA5968}"/>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6F0-CC4A-AE5E-73ECAEEA596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7.93</c:v>
                </c:pt>
              </c:numCache>
            </c:numRef>
          </c:val>
          <c:extLst>
            <c:ext xmlns:c16="http://schemas.microsoft.com/office/drawing/2014/chart" uri="{C3380CC4-5D6E-409C-BE32-E72D297353CC}">
              <c16:uniqueId val="{00000002-26F0-CC4A-AE5E-73ECAEEA5968}"/>
            </c:ext>
          </c:extLst>
        </c:ser>
        <c:dLbls>
          <c:showLegendKey val="0"/>
          <c:showVal val="0"/>
          <c:showCatName val="0"/>
          <c:showSerName val="0"/>
          <c:showPercent val="0"/>
          <c:showBubbleSize val="0"/>
        </c:dLbls>
        <c:gapWidth val="100"/>
        <c:overlap val="-17"/>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9.1417533635840039E-3"/>
          <c:y val="1.5284880773995171E-2"/>
          <c:w val="0.99085824663641597"/>
          <c:h val="0.96810768465207908"/>
        </c:manualLayout>
      </c:layout>
      <c:barChart>
        <c:barDir val="col"/>
        <c:grouping val="percentStacked"/>
        <c:varyColors val="0"/>
        <c:ser>
          <c:idx val="0"/>
          <c:order val="0"/>
          <c:tx>
            <c:strRef>
              <c:f>Sheet1!$B$1</c:f>
              <c:strCache>
                <c:ptCount val="1"/>
                <c:pt idx="0">
                  <c:v>It negatively influenced my opinion of Pillsbury cookie dough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GMI</c:v>
                </c:pt>
              </c:strCache>
            </c:strRef>
          </c:cat>
          <c:val>
            <c:numRef>
              <c:f>Sheet1!$B$2</c:f>
              <c:numCache>
                <c:formatCode>0%</c:formatCode>
                <c:ptCount val="1"/>
                <c:pt idx="0">
                  <c:v>0.02</c:v>
                </c:pt>
              </c:numCache>
            </c:numRef>
          </c:val>
          <c:extLst>
            <c:ext xmlns:c16="http://schemas.microsoft.com/office/drawing/2014/chart" uri="{C3380CC4-5D6E-409C-BE32-E72D297353CC}">
              <c16:uniqueId val="{00000000-DDAE-7D43-8138-03ACE7D27DAB}"/>
            </c:ext>
          </c:extLst>
        </c:ser>
        <c:ser>
          <c:idx val="1"/>
          <c:order val="1"/>
          <c:tx>
            <c:strRef>
              <c:f>Sheet1!$C$1</c:f>
              <c:strCache>
                <c:ptCount val="1"/>
                <c:pt idx="0">
                  <c:v>It did not change my opinion of Pillsbury cookie dough</c:v>
                </c:pt>
              </c:strCache>
            </c:strRef>
          </c:tx>
          <c:spPr>
            <a:solidFill>
              <a:schemeClr val="accent5"/>
            </a:solidFill>
            <a:ln>
              <a:noFill/>
            </a:ln>
            <a:effectLst/>
          </c:spPr>
          <c:invertIfNegative val="0"/>
          <c:dLbls>
            <c:dLbl>
              <c:idx val="1"/>
              <c:tx>
                <c:rich>
                  <a:bodyPr/>
                  <a:lstStyle/>
                  <a:p>
                    <a:fld id="{CE5765D6-F353-3D46-A463-7C90C866190C}"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GMI</c:v>
                </c:pt>
              </c:strCache>
            </c:strRef>
          </c:cat>
          <c:val>
            <c:numRef>
              <c:f>Sheet1!$C$2</c:f>
              <c:numCache>
                <c:formatCode>0%</c:formatCode>
                <c:ptCount val="1"/>
                <c:pt idx="0">
                  <c:v>0.52</c:v>
                </c:pt>
              </c:numCache>
            </c:numRef>
          </c:val>
          <c:extLst>
            <c:ext xmlns:c16="http://schemas.microsoft.com/office/drawing/2014/chart" uri="{C3380CC4-5D6E-409C-BE32-E72D297353CC}">
              <c16:uniqueId val="{00000003-DDAE-7D43-8138-03ACE7D27DAB}"/>
            </c:ext>
          </c:extLst>
        </c:ser>
        <c:ser>
          <c:idx val="2"/>
          <c:order val="2"/>
          <c:tx>
            <c:strRef>
              <c:f>Sheet1!$D$1</c:f>
              <c:strCache>
                <c:ptCount val="1"/>
                <c:pt idx="0">
                  <c:v>It positively influenced my opinion of Pillsbury cookie dough</c:v>
                </c:pt>
              </c:strCache>
            </c:strRef>
          </c:tx>
          <c:spPr>
            <a:solidFill>
              <a:schemeClr val="accent3"/>
            </a:solidFill>
            <a:ln>
              <a:noFill/>
            </a:ln>
            <a:effectLst/>
          </c:spPr>
          <c:invertIfNegative val="0"/>
          <c:dLbls>
            <c:dLbl>
              <c:idx val="1"/>
              <c:tx>
                <c:rich>
                  <a:bodyPr/>
                  <a:lstStyle/>
                  <a:p>
                    <a:fld id="{B7D300C7-33DC-3840-B666-A256641DA483}"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GMI</c:v>
                </c:pt>
              </c:strCache>
            </c:strRef>
          </c:cat>
          <c:val>
            <c:numRef>
              <c:f>Sheet1!$D$2</c:f>
              <c:numCache>
                <c:formatCode>0%</c:formatCode>
                <c:ptCount val="1"/>
                <c:pt idx="0">
                  <c:v>0.46</c:v>
                </c:pt>
              </c:numCache>
            </c:numRef>
          </c:val>
          <c:extLst>
            <c:ext xmlns:c16="http://schemas.microsoft.com/office/drawing/2014/chart" uri="{C3380CC4-5D6E-409C-BE32-E72D297353CC}">
              <c16:uniqueId val="{00000005-DDAE-7D43-8138-03ACE7D27DAB}"/>
            </c:ext>
          </c:extLst>
        </c:ser>
        <c:dLbls>
          <c:dLblPos val="ctr"/>
          <c:showLegendKey val="0"/>
          <c:showVal val="1"/>
          <c:showCatName val="0"/>
          <c:showSerName val="0"/>
          <c:showPercent val="0"/>
          <c:showBubbleSize val="0"/>
        </c:dLbls>
        <c:gapWidth val="480"/>
        <c:overlap val="100"/>
        <c:axId val="398928367"/>
        <c:axId val="401356911"/>
      </c:barChart>
      <c:catAx>
        <c:axId val="398928367"/>
        <c:scaling>
          <c:orientation val="minMax"/>
        </c:scaling>
        <c:delete val="1"/>
        <c:axPos val="b"/>
        <c:numFmt formatCode="General" sourceLinked="1"/>
        <c:majorTickMark val="none"/>
        <c:minorTickMark val="none"/>
        <c:tickLblPos val="nextTo"/>
        <c:crossAx val="401356911"/>
        <c:crossesAt val="0"/>
        <c:auto val="1"/>
        <c:lblAlgn val="ctr"/>
        <c:lblOffset val="100"/>
        <c:noMultiLvlLbl val="0"/>
      </c:catAx>
      <c:valAx>
        <c:axId val="401356911"/>
        <c:scaling>
          <c:orientation val="minMax"/>
        </c:scaling>
        <c:delete val="1"/>
        <c:axPos val="l"/>
        <c:numFmt formatCode="0%" sourceLinked="1"/>
        <c:majorTickMark val="out"/>
        <c:minorTickMark val="none"/>
        <c:tickLblPos val="nextTo"/>
        <c:crossAx val="398928367"/>
        <c:crosses val="autoZero"/>
        <c:crossBetween val="between"/>
      </c:valAx>
      <c:spPr>
        <a:noFill/>
        <a:ln>
          <a:noFill/>
        </a:ln>
        <a:effectLst/>
      </c:spPr>
    </c:plotArea>
    <c:legend>
      <c:legendPos val="l"/>
      <c:layout>
        <c:manualLayout>
          <c:xMode val="edge"/>
          <c:yMode val="edge"/>
          <c:x val="0"/>
          <c:y val="0.18553160995765758"/>
          <c:w val="0.3520909944542685"/>
          <c:h val="0.66995362934459013"/>
        </c:manualLayout>
      </c:layout>
      <c:overlay val="0"/>
      <c:spPr>
        <a:noFill/>
        <a:ln>
          <a:noFill/>
        </a:ln>
        <a:effectLst/>
      </c:spPr>
      <c:txPr>
        <a:bodyPr rot="0" spcFirstLastPara="1" vertOverflow="ellipsis" vert="horz" wrap="square" anchor="ctr" anchorCtr="1"/>
        <a:lstStyle/>
        <a:p>
          <a:pPr algn="just">
            <a:defRPr sz="8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13400744318703E-2"/>
          <c:y val="0"/>
          <c:w val="0.80963098246274823"/>
          <c:h val="1"/>
        </c:manualLayout>
      </c:layout>
      <c:doughnutChart>
        <c:varyColors val="1"/>
        <c:ser>
          <c:idx val="0"/>
          <c:order val="0"/>
          <c:tx>
            <c:strRef>
              <c:f>Sheet1!$B$1</c:f>
              <c:strCache>
                <c:ptCount val="1"/>
                <c:pt idx="0">
                  <c:v>total</c:v>
                </c:pt>
              </c:strCache>
            </c:strRef>
          </c:tx>
          <c:spPr>
            <a:solidFill>
              <a:schemeClr val="accent2"/>
            </a:solidFill>
          </c:spPr>
          <c:dPt>
            <c:idx val="0"/>
            <c:bubble3D val="0"/>
            <c:spPr>
              <a:solidFill>
                <a:srgbClr val="DF9709"/>
              </a:solidFill>
              <a:ln>
                <a:noFill/>
              </a:ln>
              <a:effectLst/>
            </c:spPr>
            <c:extLst>
              <c:ext xmlns:c16="http://schemas.microsoft.com/office/drawing/2014/chart" uri="{C3380CC4-5D6E-409C-BE32-E72D297353CC}">
                <c16:uniqueId val="{00000001-8A47-6E4C-A365-ABDEDC80C636}"/>
              </c:ext>
            </c:extLst>
          </c:dPt>
          <c:dPt>
            <c:idx val="1"/>
            <c:bubble3D val="0"/>
            <c:spPr>
              <a:solidFill>
                <a:srgbClr val="7AC3EB"/>
              </a:solidFill>
              <a:ln>
                <a:noFill/>
              </a:ln>
              <a:effectLst/>
            </c:spPr>
            <c:extLst>
              <c:ext xmlns:c16="http://schemas.microsoft.com/office/drawing/2014/chart" uri="{C3380CC4-5D6E-409C-BE32-E72D297353CC}">
                <c16:uniqueId val="{00000003-8A47-6E4C-A365-ABDEDC80C636}"/>
              </c:ext>
            </c:extLst>
          </c:dPt>
          <c:dLbls>
            <c:dLbl>
              <c:idx val="0"/>
              <c:tx>
                <c:rich>
                  <a:bodyPr/>
                  <a:lstStyle/>
                  <a:p>
                    <a:fld id="{F2C0F4CE-AF79-7B42-AD54-C86B179A85F2}" type="VALUE">
                      <a:rPr lang="en-US" smtClean="0"/>
                      <a:pPr/>
                      <a:t>[VALUE]</a:t>
                    </a:fld>
                    <a:r>
                      <a:rPr lang="en-US" dirty="0"/>
                      <a:t> </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A47-6E4C-A365-ABDEDC80C636}"/>
                </c:ext>
              </c:extLst>
            </c:dLbl>
            <c:dLbl>
              <c:idx val="1"/>
              <c:layout>
                <c:manualLayout>
                  <c:x val="2.7970534033477629E-2"/>
                  <c:y val="-0.10029478194320601"/>
                </c:manualLayout>
              </c:layout>
              <c:tx>
                <c:rich>
                  <a:bodyPr/>
                  <a:lstStyle/>
                  <a:p>
                    <a:fld id="{2A98E44A-8646-904C-91EE-2ECA183A9B16}"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A47-6E4C-A365-ABDEDC80C636}"/>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Prefer Competitive</c:v>
                </c:pt>
                <c:pt idx="1">
                  <c:v>Prefer GMI</c:v>
                </c:pt>
              </c:strCache>
            </c:strRef>
          </c:cat>
          <c:val>
            <c:numRef>
              <c:f>Sheet1!$B$2:$B$3</c:f>
              <c:numCache>
                <c:formatCode>0%</c:formatCode>
                <c:ptCount val="2"/>
                <c:pt idx="0">
                  <c:v>0.48</c:v>
                </c:pt>
                <c:pt idx="1">
                  <c:v>0.52</c:v>
                </c:pt>
              </c:numCache>
            </c:numRef>
          </c:val>
          <c:extLst>
            <c:ext xmlns:c16="http://schemas.microsoft.com/office/drawing/2014/chart" uri="{C3380CC4-5D6E-409C-BE32-E72D297353CC}">
              <c16:uniqueId val="{00000004-8A47-6E4C-A365-ABDEDC80C636}"/>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800">
          <a:solidFill>
            <a:schemeClr val="bg1"/>
          </a:solidFill>
          <a:latin typeface="+mn-lt"/>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1-D8DE-FD4E-846D-58CA4C3CB25C}"/>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r>
                      <a:rPr lang="en-US" b="1" dirty="0">
                        <a:solidFill>
                          <a:srgbClr val="DF9709"/>
                        </a:solidFill>
                        <a:latin typeface="+mn-lt"/>
                      </a:rPr>
                      <a:t>B</a:t>
                    </a:r>
                    <a:r>
                      <a:rPr lang="en-US"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8DE-FD4E-846D-58CA4C3CB25C}"/>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5.23</c:v>
                </c:pt>
              </c:numCache>
            </c:numRef>
          </c:val>
          <c:extLst>
            <c:ext xmlns:c16="http://schemas.microsoft.com/office/drawing/2014/chart" uri="{C3380CC4-5D6E-409C-BE32-E72D297353CC}">
              <c16:uniqueId val="{00000002-D8DE-FD4E-846D-58CA4C3CB25C}"/>
            </c:ext>
          </c:extLst>
        </c:ser>
        <c:ser>
          <c:idx val="1"/>
          <c:order val="1"/>
          <c:tx>
            <c:strRef>
              <c:f>Sheet1!$C$1</c:f>
              <c:strCache>
                <c:ptCount val="1"/>
                <c:pt idx="0">
                  <c:v>COMP</c:v>
                </c:pt>
              </c:strCache>
            </c:strRef>
          </c:tx>
          <c:spPr>
            <a:solidFill>
              <a:srgbClr val="DF9709"/>
            </a:solidFill>
            <a:ln>
              <a:noFill/>
            </a:ln>
            <a:effectLst/>
          </c:spPr>
          <c:invertIfNegative val="0"/>
          <c:dPt>
            <c:idx val="0"/>
            <c:invertIfNegative val="0"/>
            <c:bubble3D val="0"/>
            <c:extLst>
              <c:ext xmlns:c16="http://schemas.microsoft.com/office/drawing/2014/chart" uri="{C3380CC4-5D6E-409C-BE32-E72D297353CC}">
                <c16:uniqueId val="{00000003-D8DE-FD4E-846D-58CA4C3CB25C}"/>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5</c:v>
                </c:pt>
              </c:numCache>
            </c:numRef>
          </c:val>
          <c:extLst>
            <c:ext xmlns:c16="http://schemas.microsoft.com/office/drawing/2014/chart" uri="{C3380CC4-5D6E-409C-BE32-E72D297353CC}">
              <c16:uniqueId val="{00000004-D8DE-FD4E-846D-58CA4C3CB25C}"/>
            </c:ext>
          </c:extLst>
        </c:ser>
        <c:dLbls>
          <c:showLegendKey val="0"/>
          <c:showVal val="0"/>
          <c:showCatName val="0"/>
          <c:showSerName val="0"/>
          <c:showPercent val="0"/>
          <c:showBubbleSize val="0"/>
        </c:dLbls>
        <c:gapWidth val="100"/>
        <c:overlap val="-17"/>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1-FA6D-6744-ADAE-7FE21C91C0B9}"/>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r>
                      <a:rPr lang="en-US" b="1" dirty="0">
                        <a:solidFill>
                          <a:srgbClr val="DF9709"/>
                        </a:solidFill>
                        <a:latin typeface="+mn-lt"/>
                      </a:rPr>
                      <a:t>B</a:t>
                    </a:r>
                    <a:r>
                      <a:rPr lang="en-US" b="1"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A6D-6744-ADAE-7FE21C91C0B9}"/>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5.18</c:v>
                </c:pt>
              </c:numCache>
            </c:numRef>
          </c:val>
          <c:extLst>
            <c:ext xmlns:c16="http://schemas.microsoft.com/office/drawing/2014/chart" uri="{C3380CC4-5D6E-409C-BE32-E72D297353CC}">
              <c16:uniqueId val="{00000002-FA6D-6744-ADAE-7FE21C91C0B9}"/>
            </c:ext>
          </c:extLst>
        </c:ser>
        <c:ser>
          <c:idx val="1"/>
          <c:order val="1"/>
          <c:tx>
            <c:strRef>
              <c:f>Sheet1!$C$1</c:f>
              <c:strCache>
                <c:ptCount val="1"/>
                <c:pt idx="0">
                  <c:v>COMP</c:v>
                </c:pt>
              </c:strCache>
            </c:strRef>
          </c:tx>
          <c:spPr>
            <a:solidFill>
              <a:srgbClr val="DF9709"/>
            </a:solidFill>
            <a:ln>
              <a:noFill/>
            </a:ln>
            <a:effectLst/>
          </c:spPr>
          <c:invertIfNegative val="0"/>
          <c:dPt>
            <c:idx val="0"/>
            <c:invertIfNegative val="0"/>
            <c:bubble3D val="0"/>
            <c:extLst>
              <c:ext xmlns:c16="http://schemas.microsoft.com/office/drawing/2014/chart" uri="{C3380CC4-5D6E-409C-BE32-E72D297353CC}">
                <c16:uniqueId val="{00000003-FA6D-6744-ADAE-7FE21C91C0B9}"/>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4.8499999999999996</c:v>
                </c:pt>
              </c:numCache>
            </c:numRef>
          </c:val>
          <c:extLst>
            <c:ext xmlns:c16="http://schemas.microsoft.com/office/drawing/2014/chart" uri="{C3380CC4-5D6E-409C-BE32-E72D297353CC}">
              <c16:uniqueId val="{00000004-FA6D-6744-ADAE-7FE21C91C0B9}"/>
            </c:ext>
          </c:extLst>
        </c:ser>
        <c:dLbls>
          <c:showLegendKey val="0"/>
          <c:showVal val="0"/>
          <c:showCatName val="0"/>
          <c:showSerName val="0"/>
          <c:showPercent val="0"/>
          <c:showBubbleSize val="0"/>
        </c:dLbls>
        <c:gapWidth val="100"/>
        <c:overlap val="-17"/>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7AC3EB"/>
            </a:solidFill>
            <a:ln>
              <a:noFill/>
            </a:ln>
            <a:effectLst/>
          </c:spPr>
          <c:invertIfNegative val="0"/>
          <c:dLbls>
            <c:dLbl>
              <c:idx val="0"/>
              <c:tx>
                <c:rich>
                  <a:bodyPr/>
                  <a:lstStyle/>
                  <a:p>
                    <a:fld id="{26700762-0F82-1F4C-A299-1B899A5DF6C6}"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C1A-BB44-907E-B5EFDC576E8A}"/>
                </c:ext>
              </c:extLst>
            </c:dLbl>
            <c:dLbl>
              <c:idx val="1"/>
              <c:tx>
                <c:rich>
                  <a:bodyPr/>
                  <a:lstStyle/>
                  <a:p>
                    <a:fld id="{473F1EFA-740C-C44F-872D-EAA3859AE1FE}"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C1A-BB44-907E-B5EFDC576E8A}"/>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Very easy</c:v>
                </c:pt>
                <c:pt idx="1">
                  <c:v>Somewhat easy</c:v>
                </c:pt>
                <c:pt idx="2">
                  <c:v>Not very easy </c:v>
                </c:pt>
                <c:pt idx="3">
                  <c:v>Not at all easy</c:v>
                </c:pt>
              </c:strCache>
            </c:strRef>
          </c:cat>
          <c:val>
            <c:numRef>
              <c:f>Sheet1!$B$2:$B$5</c:f>
              <c:numCache>
                <c:formatCode>0%</c:formatCode>
                <c:ptCount val="4"/>
                <c:pt idx="0">
                  <c:v>0.88105727</c:v>
                </c:pt>
                <c:pt idx="1">
                  <c:v>0.11013216000000001</c:v>
                </c:pt>
                <c:pt idx="2">
                  <c:v>8.8105700000000002E-3</c:v>
                </c:pt>
                <c:pt idx="3">
                  <c:v>0</c:v>
                </c:pt>
              </c:numCache>
            </c:numRef>
          </c:val>
          <c:extLst>
            <c:ext xmlns:c16="http://schemas.microsoft.com/office/drawing/2014/chart" uri="{C3380CC4-5D6E-409C-BE32-E72D297353CC}">
              <c16:uniqueId val="{00000003-0C1A-BB44-907E-B5EFDC576E8A}"/>
            </c:ext>
          </c:extLst>
        </c:ser>
        <c:ser>
          <c:idx val="1"/>
          <c:order val="1"/>
          <c:tx>
            <c:strRef>
              <c:f>Sheet1!$C$1</c:f>
              <c:strCache>
                <c:ptCount val="1"/>
                <c:pt idx="0">
                  <c:v>Series 2</c:v>
                </c:pt>
              </c:strCache>
            </c:strRef>
          </c:tx>
          <c:spPr>
            <a:solidFill>
              <a:srgbClr val="DF9709"/>
            </a:solidFill>
            <a:ln>
              <a:noFill/>
            </a:ln>
            <a:effectLst/>
          </c:spPr>
          <c:invertIfNegative val="0"/>
          <c:dLbls>
            <c:dLbl>
              <c:idx val="1"/>
              <c:tx>
                <c:rich>
                  <a:bodyPr/>
                  <a:lstStyle/>
                  <a:p>
                    <a:fld id="{89B047F0-DAA0-DB48-AB22-202AE82862FF}"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10C-7049-8BD3-7ECC4BDB6F7A}"/>
                </c:ext>
              </c:extLst>
            </c:dLbl>
            <c:dLbl>
              <c:idx val="2"/>
              <c:tx>
                <c:rich>
                  <a:bodyPr/>
                  <a:lstStyle/>
                  <a:p>
                    <a:fld id="{51D6C76B-78D8-9C42-8810-CB985C615D03}"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10C-7049-8BD3-7ECC4BDB6F7A}"/>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Very easy</c:v>
                </c:pt>
                <c:pt idx="1">
                  <c:v>Somewhat easy</c:v>
                </c:pt>
                <c:pt idx="2">
                  <c:v>Not very easy </c:v>
                </c:pt>
                <c:pt idx="3">
                  <c:v>Not at all easy</c:v>
                </c:pt>
              </c:strCache>
            </c:strRef>
          </c:cat>
          <c:val>
            <c:numRef>
              <c:f>Sheet1!$C$2:$C$5</c:f>
              <c:numCache>
                <c:formatCode>0%</c:formatCode>
                <c:ptCount val="4"/>
                <c:pt idx="0">
                  <c:v>0.85022025999999995</c:v>
                </c:pt>
                <c:pt idx="1">
                  <c:v>0.12775329999999999</c:v>
                </c:pt>
                <c:pt idx="2">
                  <c:v>1.3215859999999999E-2</c:v>
                </c:pt>
                <c:pt idx="3">
                  <c:v>8.8105700000000002E-3</c:v>
                </c:pt>
              </c:numCache>
            </c:numRef>
          </c:val>
          <c:extLst>
            <c:ext xmlns:c16="http://schemas.microsoft.com/office/drawing/2014/chart" uri="{C3380CC4-5D6E-409C-BE32-E72D297353CC}">
              <c16:uniqueId val="{00000004-0C1A-BB44-907E-B5EFDC576E8A}"/>
            </c:ext>
          </c:extLst>
        </c:ser>
        <c:dLbls>
          <c:showLegendKey val="0"/>
          <c:showVal val="1"/>
          <c:showCatName val="0"/>
          <c:showSerName val="0"/>
          <c:showPercent val="0"/>
          <c:showBubbleSize val="0"/>
        </c:dLbls>
        <c:gapWidth val="182"/>
        <c:overlap val="-25"/>
        <c:axId val="2016264016"/>
        <c:axId val="2015972368"/>
      </c:barChart>
      <c:catAx>
        <c:axId val="20162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015972368"/>
        <c:crosses val="autoZero"/>
        <c:auto val="1"/>
        <c:lblAlgn val="ctr"/>
        <c:lblOffset val="100"/>
        <c:noMultiLvlLbl val="0"/>
      </c:catAx>
      <c:valAx>
        <c:axId val="2015972368"/>
        <c:scaling>
          <c:orientation val="minMax"/>
          <c:max val="1"/>
        </c:scaling>
        <c:delete val="1"/>
        <c:axPos val="l"/>
        <c:numFmt formatCode="0%" sourceLinked="1"/>
        <c:majorTickMark val="out"/>
        <c:minorTickMark val="none"/>
        <c:tickLblPos val="nextTo"/>
        <c:crossAx val="2016264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3572496389757076"/>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Pt>
            <c:idx val="0"/>
            <c:invertIfNegative val="0"/>
            <c:bubble3D val="0"/>
            <c:spPr>
              <a:solidFill>
                <a:srgbClr val="7AC3EB"/>
              </a:solidFill>
              <a:ln>
                <a:noFill/>
              </a:ln>
              <a:effectLst/>
            </c:spPr>
            <c:extLst>
              <c:ext xmlns:c16="http://schemas.microsoft.com/office/drawing/2014/chart" uri="{C3380CC4-5D6E-409C-BE32-E72D297353CC}">
                <c16:uniqueId val="{00000001-C68C-FE41-B797-A556EDB34222}"/>
              </c:ext>
            </c:extLst>
          </c:dPt>
          <c:dLbls>
            <c:dLbl>
              <c:idx val="0"/>
              <c:tx>
                <c:rich>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fld id="{4CD3804D-8DEA-C046-84F7-BBC801A36811}" type="VALUE">
                      <a:rPr lang="en-US" smtClean="0">
                        <a:latin typeface="+mn-lt"/>
                      </a:rPr>
                      <a:pPr>
                        <a:defRPr sz="800">
                          <a:solidFill>
                            <a:schemeClr val="tx1"/>
                          </a:solidFill>
                        </a:defRPr>
                      </a:pPr>
                      <a:t>[VALUE]</a:t>
                    </a:fld>
                    <a:r>
                      <a:rPr lang="en-US" dirty="0">
                        <a:latin typeface="+mn-lt"/>
                      </a:rPr>
                      <a:t>  </a:t>
                    </a:r>
                  </a:p>
                </c:rich>
              </c:tx>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8C-FE41-B797-A556EDB34222}"/>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Avenir Next" panose="020B0503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0.00</c:formatCode>
                <c:ptCount val="1"/>
                <c:pt idx="0">
                  <c:v>5.04</c:v>
                </c:pt>
              </c:numCache>
            </c:numRef>
          </c:val>
          <c:extLst>
            <c:ext xmlns:c16="http://schemas.microsoft.com/office/drawing/2014/chart" uri="{C3380CC4-5D6E-409C-BE32-E72D297353CC}">
              <c16:uniqueId val="{00000002-C68C-FE41-B797-A556EDB34222}"/>
            </c:ext>
          </c:extLst>
        </c:ser>
        <c:ser>
          <c:idx val="1"/>
          <c:order val="1"/>
          <c:tx>
            <c:strRef>
              <c:f>Sheet1!$C$1</c:f>
              <c:strCache>
                <c:ptCount val="1"/>
                <c:pt idx="0">
                  <c:v>COMP</c:v>
                </c:pt>
              </c:strCache>
            </c:strRef>
          </c:tx>
          <c:spPr>
            <a:solidFill>
              <a:srgbClr val="DF9709"/>
            </a:solidFill>
            <a:ln>
              <a:noFill/>
            </a:ln>
            <a:effectLst/>
          </c:spPr>
          <c:invertIfNegative val="0"/>
          <c:dPt>
            <c:idx val="0"/>
            <c:invertIfNegative val="0"/>
            <c:bubble3D val="0"/>
            <c:extLst>
              <c:ext xmlns:c16="http://schemas.microsoft.com/office/drawing/2014/chart" uri="{C3380CC4-5D6E-409C-BE32-E72D297353CC}">
                <c16:uniqueId val="{00000003-C68C-FE41-B797-A556EDB34222}"/>
              </c:ext>
            </c:extLst>
          </c:dPt>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0.00</c:formatCode>
                <c:ptCount val="1"/>
                <c:pt idx="0">
                  <c:v>4.8600000000000003</c:v>
                </c:pt>
              </c:numCache>
            </c:numRef>
          </c:val>
          <c:extLst>
            <c:ext xmlns:c16="http://schemas.microsoft.com/office/drawing/2014/chart" uri="{C3380CC4-5D6E-409C-BE32-E72D297353CC}">
              <c16:uniqueId val="{00000004-C68C-FE41-B797-A556EDB34222}"/>
            </c:ext>
          </c:extLst>
        </c:ser>
        <c:dLbls>
          <c:showLegendKey val="0"/>
          <c:showVal val="0"/>
          <c:showCatName val="0"/>
          <c:showSerName val="0"/>
          <c:showPercent val="0"/>
          <c:showBubbleSize val="0"/>
        </c:dLbls>
        <c:gapWidth val="100"/>
        <c:overlap val="-17"/>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Avenir Next" charset="0"/>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63675957976362E-2"/>
          <c:y val="0"/>
          <c:w val="0.94953123366429559"/>
          <c:h val="1"/>
        </c:manualLayout>
      </c:layout>
      <c:barChart>
        <c:barDir val="bar"/>
        <c:grouping val="clustered"/>
        <c:varyColors val="0"/>
        <c:ser>
          <c:idx val="0"/>
          <c:order val="0"/>
          <c:tx>
            <c:strRef>
              <c:f>Sheet1!$B$1</c:f>
              <c:strCache>
                <c:ptCount val="1"/>
                <c:pt idx="0">
                  <c:v>GMI</c:v>
                </c:pt>
              </c:strCache>
            </c:strRef>
          </c:tx>
          <c:spPr>
            <a:solidFill>
              <a:srgbClr val="7AC3EB"/>
            </a:solidFill>
            <a:ln>
              <a:noFill/>
            </a:ln>
            <a:effectLst/>
          </c:spPr>
          <c:invertIfNegative val="0"/>
          <c:dLbls>
            <c:dLbl>
              <c:idx val="0"/>
              <c:tx>
                <c:rich>
                  <a:bodyPr/>
                  <a:lstStyle/>
                  <a:p>
                    <a:fld id="{4CD3804D-8DEA-C046-84F7-BBC801A36811}" type="VALUE">
                      <a:rPr lang="en-US" smtClean="0"/>
                      <a:pPr/>
                      <a:t>[VALUE]</a:t>
                    </a:fld>
                    <a:r>
                      <a:rPr lang="en-US" dirty="0"/>
                      <a:t> </a:t>
                    </a:r>
                    <a:r>
                      <a:rPr lang="en-US" b="1" dirty="0">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D03-6942-8E7F-1C6AFB37B46D}"/>
                </c:ext>
              </c:extLst>
            </c:dLbl>
            <c:dLbl>
              <c:idx val="1"/>
              <c:tx>
                <c:rich>
                  <a:bodyPr/>
                  <a:lstStyle/>
                  <a:p>
                    <a:fld id="{23CDFFB9-40B4-F34F-B53C-A7AD5866321E}" type="VALUE">
                      <a:rPr lang="en-US" smtClean="0"/>
                      <a:pPr/>
                      <a:t>[VALUE]</a:t>
                    </a:fld>
                    <a:r>
                      <a:rPr lang="en-US" dirty="0"/>
                      <a:t> </a:t>
                    </a:r>
                    <a:r>
                      <a:rPr lang="en-US" b="1" dirty="0">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D03-6942-8E7F-1C6AFB37B46D}"/>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flavor</c:v>
                </c:pt>
                <c:pt idx="1">
                  <c:v>chocolate chip flavor</c:v>
                </c:pt>
              </c:strCache>
            </c:strRef>
          </c:cat>
          <c:val>
            <c:numRef>
              <c:f>Sheet1!$B$2:$B$3</c:f>
              <c:numCache>
                <c:formatCode>0.00</c:formatCode>
                <c:ptCount val="2"/>
                <c:pt idx="0">
                  <c:v>5.12</c:v>
                </c:pt>
                <c:pt idx="1">
                  <c:v>5.04</c:v>
                </c:pt>
              </c:numCache>
            </c:numRef>
          </c:val>
          <c:extLst>
            <c:ext xmlns:c16="http://schemas.microsoft.com/office/drawing/2014/chart" uri="{C3380CC4-5D6E-409C-BE32-E72D297353CC}">
              <c16:uniqueId val="{00000002-8D03-6942-8E7F-1C6AFB37B46D}"/>
            </c:ext>
          </c:extLst>
        </c:ser>
        <c:ser>
          <c:idx val="1"/>
          <c:order val="1"/>
          <c:tx>
            <c:strRef>
              <c:f>Sheet1!$C$1</c:f>
              <c:strCache>
                <c:ptCount val="1"/>
                <c:pt idx="0">
                  <c:v>COMP</c:v>
                </c:pt>
              </c:strCache>
            </c:strRef>
          </c:tx>
          <c:spPr>
            <a:solidFill>
              <a:srgbClr val="DF9709"/>
            </a:solidFill>
            <a:ln>
              <a:noFill/>
            </a:ln>
            <a:effectLst/>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flavor</c:v>
                </c:pt>
                <c:pt idx="1">
                  <c:v>chocolate chip flavor</c:v>
                </c:pt>
              </c:strCache>
            </c:strRef>
          </c:cat>
          <c:val>
            <c:numRef>
              <c:f>Sheet1!$C$2:$C$3</c:f>
              <c:numCache>
                <c:formatCode>0.00</c:formatCode>
                <c:ptCount val="2"/>
                <c:pt idx="0">
                  <c:v>4.87</c:v>
                </c:pt>
                <c:pt idx="1">
                  <c:v>4.6900000000000004</c:v>
                </c:pt>
              </c:numCache>
            </c:numRef>
          </c:val>
          <c:extLst>
            <c:ext xmlns:c16="http://schemas.microsoft.com/office/drawing/2014/chart" uri="{C3380CC4-5D6E-409C-BE32-E72D297353CC}">
              <c16:uniqueId val="{00000003-8D03-6942-8E7F-1C6AFB37B46D}"/>
            </c:ext>
          </c:extLst>
        </c:ser>
        <c:dLbls>
          <c:showLegendKey val="0"/>
          <c:showVal val="0"/>
          <c:showCatName val="0"/>
          <c:showSerName val="0"/>
          <c:showPercent val="0"/>
          <c:showBubbleSize val="0"/>
        </c:dLbls>
        <c:gapWidth val="160"/>
        <c:overlap val="-17"/>
        <c:axId val="-296691600"/>
        <c:axId val="-231944928"/>
      </c:barChart>
      <c:catAx>
        <c:axId val="-296691600"/>
        <c:scaling>
          <c:orientation val="maxMin"/>
        </c:scaling>
        <c:delete val="1"/>
        <c:axPos val="l"/>
        <c:numFmt formatCode="General" sourceLinked="1"/>
        <c:majorTickMark val="none"/>
        <c:minorTickMark val="none"/>
        <c:tickLblPos val="nextTo"/>
        <c:crossAx val="-231944928"/>
        <c:crosses val="autoZero"/>
        <c:auto val="1"/>
        <c:lblAlgn val="ctr"/>
        <c:lblOffset val="100"/>
        <c:noMultiLvlLbl val="0"/>
      </c:catAx>
      <c:valAx>
        <c:axId val="-231944928"/>
        <c:scaling>
          <c:orientation val="minMax"/>
          <c:max val="10"/>
          <c:min val="0"/>
        </c:scaling>
        <c:delete val="1"/>
        <c:axPos val="t"/>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22172290321275751"/>
          <c:y val="1.5284880773995171E-2"/>
          <c:w val="0.75170443951686583"/>
          <c:h val="0.96810768465207908"/>
        </c:manualLayout>
      </c:layout>
      <c:barChart>
        <c:barDir val="col"/>
        <c:grouping val="percentStacked"/>
        <c:varyColors val="0"/>
        <c:ser>
          <c:idx val="0"/>
          <c:order val="0"/>
          <c:tx>
            <c:strRef>
              <c:f>Sheet1!$B$1</c:f>
              <c:strCache>
                <c:ptCount val="1"/>
                <c:pt idx="0">
                  <c:v>Much less appealing</c:v>
                </c:pt>
              </c:strCache>
            </c:strRef>
          </c:tx>
          <c:spPr>
            <a:solidFill>
              <a:schemeClr val="accent1"/>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1-BEF4-1948-BED2-1D3714BFAD4C}"/>
                </c:ext>
              </c:extLst>
            </c:dLbl>
            <c:dLbl>
              <c:idx val="1"/>
              <c:tx>
                <c:rich>
                  <a:bodyPr/>
                  <a:lstStyle/>
                  <a:p>
                    <a:fld id="{A5AE5AB4-5A5E-5C40-9E90-B2CFD5F9252B}" type="VALUE">
                      <a:rPr lang="en-US" smtClean="0"/>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F50-2545-B6E2-5AA3B0731A1F}"/>
                </c:ext>
              </c:extLst>
            </c:dLbl>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Sheet1!$B$2:$B$3</c:f>
              <c:numCache>
                <c:formatCode>0%</c:formatCode>
                <c:ptCount val="2"/>
                <c:pt idx="0">
                  <c:v>0</c:v>
                </c:pt>
                <c:pt idx="1">
                  <c:v>0.02</c:v>
                </c:pt>
              </c:numCache>
            </c:numRef>
          </c:val>
          <c:extLst>
            <c:ext xmlns:c16="http://schemas.microsoft.com/office/drawing/2014/chart" uri="{C3380CC4-5D6E-409C-BE32-E72D297353CC}">
              <c16:uniqueId val="{00000002-6F50-2545-B6E2-5AA3B0731A1F}"/>
            </c:ext>
          </c:extLst>
        </c:ser>
        <c:ser>
          <c:idx val="1"/>
          <c:order val="1"/>
          <c:tx>
            <c:strRef>
              <c:f>Sheet1!$C$1</c:f>
              <c:strCache>
                <c:ptCount val="1"/>
                <c:pt idx="0">
                  <c:v>Somewhat less appealing</c:v>
                </c:pt>
              </c:strCache>
            </c:strRef>
          </c:tx>
          <c:spPr>
            <a:solidFill>
              <a:schemeClr val="accent5"/>
            </a:solidFill>
            <a:ln>
              <a:noFill/>
            </a:ln>
            <a:effectLst/>
          </c:spPr>
          <c:invertIfNegative val="0"/>
          <c:dLbls>
            <c:dLbl>
              <c:idx val="0"/>
              <c:tx>
                <c:rich>
                  <a:bodyPr/>
                  <a:lstStyle/>
                  <a:p>
                    <a:fld id="{2BC257F0-7C6B-4C47-A4F5-6EB89F027D69}" type="VALUE">
                      <a:rPr lang="en-US" smtClean="0"/>
                      <a:pPr/>
                      <a:t>[VALUE]</a:t>
                    </a:fld>
                    <a:r>
                      <a:rPr lang="en-US" dirty="0"/>
                      <a:t> </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F50-2545-B6E2-5AA3B0731A1F}"/>
                </c:ext>
              </c:extLst>
            </c:dLbl>
            <c:dLbl>
              <c:idx val="1"/>
              <c:layout>
                <c:manualLayout>
                  <c:x val="0"/>
                  <c:y val="-5.5385788181196135E-3"/>
                </c:manualLayout>
              </c:layout>
              <c:tx>
                <c:rich>
                  <a:bodyPr/>
                  <a:lstStyle/>
                  <a:p>
                    <a:fld id="{345304FA-FB93-CF4F-9B20-741B4D4446F7}" type="VALUE">
                      <a:rPr lang="en-US"/>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F50-2545-B6E2-5AA3B0731A1F}"/>
                </c:ext>
              </c:extLst>
            </c:dLbl>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Sheet1!$C$2:$C$3</c:f>
              <c:numCache>
                <c:formatCode>0%</c:formatCode>
                <c:ptCount val="2"/>
                <c:pt idx="0">
                  <c:v>0.11</c:v>
                </c:pt>
                <c:pt idx="1">
                  <c:v>0.06</c:v>
                </c:pt>
              </c:numCache>
            </c:numRef>
          </c:val>
          <c:extLst>
            <c:ext xmlns:c16="http://schemas.microsoft.com/office/drawing/2014/chart" uri="{C3380CC4-5D6E-409C-BE32-E72D297353CC}">
              <c16:uniqueId val="{00000005-6F50-2545-B6E2-5AA3B0731A1F}"/>
            </c:ext>
          </c:extLst>
        </c:ser>
        <c:ser>
          <c:idx val="2"/>
          <c:order val="2"/>
          <c:tx>
            <c:strRef>
              <c:f>Sheet1!$D$1</c:f>
              <c:strCache>
                <c:ptCount val="1"/>
                <c:pt idx="0">
                  <c:v>Just as appealing</c:v>
                </c:pt>
              </c:strCache>
            </c:strRef>
          </c:tx>
          <c:spPr>
            <a:solidFill>
              <a:schemeClr val="accent4"/>
            </a:solidFill>
            <a:ln>
              <a:noFill/>
            </a:ln>
            <a:effectLst/>
          </c:spPr>
          <c:invertIfNegative val="0"/>
          <c:dLbls>
            <c:dLbl>
              <c:idx val="0"/>
              <c:tx>
                <c:rich>
                  <a:bodyPr/>
                  <a:lstStyle/>
                  <a:p>
                    <a:fld id="{E4E6737F-FCB9-B640-9F07-5542DC3933CF}" type="VALUE">
                      <a:rPr lang="en-US" smtClean="0"/>
                      <a:pPr/>
                      <a:t>[VALUE]</a:t>
                    </a:fld>
                    <a:r>
                      <a:rPr lang="en-US" dirty="0"/>
                      <a:t> </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6F50-2545-B6E2-5AA3B0731A1F}"/>
                </c:ext>
              </c:extLst>
            </c:dLbl>
            <c:dLbl>
              <c:idx val="1"/>
              <c:tx>
                <c:rich>
                  <a:bodyPr/>
                  <a:lstStyle/>
                  <a:p>
                    <a:fld id="{C79798F7-1635-4040-A057-E57344E5FF31}" type="VALUE">
                      <a:rPr lang="en-US" smtClean="0"/>
                      <a:pPr/>
                      <a:t>[VALUE]</a:t>
                    </a:fld>
                    <a:r>
                      <a:rPr lang="en-US" dirty="0"/>
                      <a:t> </a:t>
                    </a:r>
                    <a:r>
                      <a:rPr lang="en-US" b="1" dirty="0"/>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675-B647-8316-9D22B96303E0}"/>
                </c:ext>
              </c:extLst>
            </c:dLbl>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Sheet1!$D$2:$D$3</c:f>
              <c:numCache>
                <c:formatCode>0%</c:formatCode>
                <c:ptCount val="2"/>
                <c:pt idx="0">
                  <c:v>0.23</c:v>
                </c:pt>
                <c:pt idx="1">
                  <c:v>0.19</c:v>
                </c:pt>
              </c:numCache>
            </c:numRef>
          </c:val>
          <c:extLst>
            <c:ext xmlns:c16="http://schemas.microsoft.com/office/drawing/2014/chart" uri="{C3380CC4-5D6E-409C-BE32-E72D297353CC}">
              <c16:uniqueId val="{00000006-6F50-2545-B6E2-5AA3B0731A1F}"/>
            </c:ext>
          </c:extLst>
        </c:ser>
        <c:ser>
          <c:idx val="3"/>
          <c:order val="3"/>
          <c:tx>
            <c:strRef>
              <c:f>Sheet1!$E$1</c:f>
              <c:strCache>
                <c:ptCount val="1"/>
                <c:pt idx="0">
                  <c:v>Somewhat more appealing</c:v>
                </c:pt>
              </c:strCache>
            </c:strRef>
          </c:tx>
          <c:spPr>
            <a:solidFill>
              <a:schemeClr val="accent3"/>
            </a:solidFill>
            <a:ln>
              <a:noFill/>
            </a:ln>
            <a:effectLst/>
          </c:spPr>
          <c:invertIfNegative val="0"/>
          <c:dLbls>
            <c:dLbl>
              <c:idx val="0"/>
              <c:tx>
                <c:rich>
                  <a:bodyPr/>
                  <a:lstStyle/>
                  <a:p>
                    <a:fld id="{246B9A04-2A0E-E34C-9777-E145B8F6D419}" type="VALUE">
                      <a:rPr lang="en-US"/>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2675-B647-8316-9D22B96303E0}"/>
                </c:ext>
              </c:extLst>
            </c:dLbl>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Sheet1!$E$2:$E$3</c:f>
              <c:numCache>
                <c:formatCode>0%</c:formatCode>
                <c:ptCount val="2"/>
                <c:pt idx="0">
                  <c:v>0.31</c:v>
                </c:pt>
                <c:pt idx="1">
                  <c:v>0.37</c:v>
                </c:pt>
              </c:numCache>
            </c:numRef>
          </c:val>
          <c:extLst>
            <c:ext xmlns:c16="http://schemas.microsoft.com/office/drawing/2014/chart" uri="{C3380CC4-5D6E-409C-BE32-E72D297353CC}">
              <c16:uniqueId val="{00000007-6F50-2545-B6E2-5AA3B0731A1F}"/>
            </c:ext>
          </c:extLst>
        </c:ser>
        <c:ser>
          <c:idx val="4"/>
          <c:order val="4"/>
          <c:tx>
            <c:strRef>
              <c:f>Sheet1!$F$1</c:f>
              <c:strCache>
                <c:ptCount val="1"/>
                <c:pt idx="0">
                  <c:v>Much more appealing</c:v>
                </c:pt>
              </c:strCache>
            </c:strRef>
          </c:tx>
          <c:spPr>
            <a:solidFill>
              <a:schemeClr val="accent2"/>
            </a:solidFill>
            <a:ln>
              <a:noFill/>
            </a:ln>
            <a:effectLst/>
          </c:spPr>
          <c:invertIfNegative val="0"/>
          <c:dLbls>
            <c:dLbl>
              <c:idx val="0"/>
              <c:tx>
                <c:rich>
                  <a:bodyPr/>
                  <a:lstStyle/>
                  <a:p>
                    <a:fld id="{5D2875C7-6BDA-CD4D-81AB-0B1A81394F44}" type="VALUE">
                      <a:rPr lang="en-US" smtClean="0"/>
                      <a:pPr/>
                      <a:t>[VALUE]</a:t>
                    </a:fld>
                    <a:r>
                      <a:rPr lang="en-US" dirty="0"/>
                      <a:t> </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675-B647-8316-9D22B96303E0}"/>
                </c:ext>
              </c:extLst>
            </c:dLbl>
            <c:dLbl>
              <c:idx val="1"/>
              <c:tx>
                <c:rich>
                  <a:bodyPr/>
                  <a:lstStyle/>
                  <a:p>
                    <a:fld id="{87C9654C-D4C8-C140-A4E5-4F94D31B1E1E}" type="VALUE">
                      <a:rPr lang="en-US" smtClean="0"/>
                      <a:pPr/>
                      <a:t>[VALUE]</a:t>
                    </a:fld>
                    <a:r>
                      <a:rPr lang="en-US" dirty="0"/>
                      <a:t> </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6F50-2545-B6E2-5AA3B0731A1F}"/>
                </c:ext>
              </c:extLst>
            </c:dLbl>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Sheet1!$F$2:$F$3</c:f>
              <c:numCache>
                <c:formatCode>0%</c:formatCode>
                <c:ptCount val="2"/>
                <c:pt idx="0">
                  <c:v>0.35</c:v>
                </c:pt>
                <c:pt idx="1">
                  <c:v>0.37</c:v>
                </c:pt>
              </c:numCache>
            </c:numRef>
          </c:val>
          <c:extLst>
            <c:ext xmlns:c16="http://schemas.microsoft.com/office/drawing/2014/chart" uri="{C3380CC4-5D6E-409C-BE32-E72D297353CC}">
              <c16:uniqueId val="{00000008-6F50-2545-B6E2-5AA3B0731A1F}"/>
            </c:ext>
          </c:extLst>
        </c:ser>
        <c:dLbls>
          <c:dLblPos val="ctr"/>
          <c:showLegendKey val="0"/>
          <c:showVal val="1"/>
          <c:showCatName val="0"/>
          <c:showSerName val="0"/>
          <c:showPercent val="0"/>
          <c:showBubbleSize val="0"/>
        </c:dLbls>
        <c:gapWidth val="195"/>
        <c:overlap val="100"/>
        <c:axId val="398928367"/>
        <c:axId val="401356911"/>
      </c:barChart>
      <c:catAx>
        <c:axId val="398928367"/>
        <c:scaling>
          <c:orientation val="minMax"/>
        </c:scaling>
        <c:delete val="1"/>
        <c:axPos val="b"/>
        <c:numFmt formatCode="General" sourceLinked="1"/>
        <c:majorTickMark val="none"/>
        <c:minorTickMark val="none"/>
        <c:tickLblPos val="nextTo"/>
        <c:crossAx val="401356911"/>
        <c:crossesAt val="0"/>
        <c:auto val="1"/>
        <c:lblAlgn val="ctr"/>
        <c:lblOffset val="100"/>
        <c:noMultiLvlLbl val="0"/>
      </c:catAx>
      <c:valAx>
        <c:axId val="401356911"/>
        <c:scaling>
          <c:orientation val="minMax"/>
        </c:scaling>
        <c:delete val="1"/>
        <c:axPos val="l"/>
        <c:numFmt formatCode="0%" sourceLinked="1"/>
        <c:majorTickMark val="out"/>
        <c:minorTickMark val="none"/>
        <c:tickLblPos val="nextTo"/>
        <c:crossAx val="398928367"/>
        <c:crosses val="autoZero"/>
        <c:crossBetween val="between"/>
      </c:valAx>
      <c:spPr>
        <a:noFill/>
        <a:ln>
          <a:noFill/>
        </a:ln>
        <a:effectLst/>
      </c:spPr>
    </c:plotArea>
    <c:legend>
      <c:legendPos val="l"/>
      <c:layout>
        <c:manualLayout>
          <c:xMode val="edge"/>
          <c:yMode val="edge"/>
          <c:x val="0"/>
          <c:y val="8.885974735104267E-2"/>
          <c:w val="0.31954143451432482"/>
          <c:h val="0.8164214210319769"/>
        </c:manualLayout>
      </c:layout>
      <c:overlay val="0"/>
      <c:spPr>
        <a:noFill/>
        <a:ln>
          <a:noFill/>
        </a:ln>
        <a:effectLst/>
      </c:spPr>
      <c:txPr>
        <a:bodyPr rot="0" spcFirstLastPara="1" vertOverflow="ellipsis" vert="horz" wrap="square" anchor="ctr" anchorCtr="1"/>
        <a:lstStyle/>
        <a:p>
          <a:pPr algn="just">
            <a:defRPr sz="7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solidFill>
            <a:schemeClr val="bg1"/>
          </a:solidFill>
          <a:latin typeface="Century Gothic" panose="020B0502020202020204" pitchFamily="34"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19050" cap="rnd">
              <a:noFill/>
              <a:round/>
            </a:ln>
            <a:effectLst/>
          </c:spPr>
          <c:marker>
            <c:symbol val="circle"/>
            <c:size val="5"/>
            <c:spPr>
              <a:solidFill>
                <a:srgbClr val="7AC3EB"/>
              </a:solidFill>
              <a:ln w="9525">
                <a:noFill/>
              </a:ln>
              <a:effectLst/>
            </c:spPr>
          </c:marker>
          <c:dPt>
            <c:idx val="5"/>
            <c:marker>
              <c:symbol val="circle"/>
              <c:size val="5"/>
              <c:spPr>
                <a:solidFill>
                  <a:srgbClr val="DF9709"/>
                </a:solidFill>
                <a:ln w="9525">
                  <a:noFill/>
                </a:ln>
                <a:effectLst/>
              </c:spPr>
            </c:marker>
            <c:bubble3D val="0"/>
            <c:extLst>
              <c:ext xmlns:c16="http://schemas.microsoft.com/office/drawing/2014/chart" uri="{C3380CC4-5D6E-409C-BE32-E72D297353CC}">
                <c16:uniqueId val="{00000005-FDC0-A242-B05C-E6301D535C53}"/>
              </c:ext>
            </c:extLst>
          </c:dPt>
          <c:dPt>
            <c:idx val="6"/>
            <c:marker>
              <c:symbol val="circle"/>
              <c:size val="5"/>
              <c:spPr>
                <a:solidFill>
                  <a:srgbClr val="DF9709"/>
                </a:solidFill>
                <a:ln w="9525">
                  <a:noFill/>
                </a:ln>
                <a:effectLst/>
              </c:spPr>
            </c:marker>
            <c:bubble3D val="0"/>
            <c:extLst>
              <c:ext xmlns:c16="http://schemas.microsoft.com/office/drawing/2014/chart" uri="{C3380CC4-5D6E-409C-BE32-E72D297353CC}">
                <c16:uniqueId val="{00000006-FDC0-A242-B05C-E6301D535C53}"/>
              </c:ext>
            </c:extLst>
          </c:dPt>
          <c:dPt>
            <c:idx val="7"/>
            <c:marker>
              <c:symbol val="circle"/>
              <c:size val="5"/>
              <c:spPr>
                <a:solidFill>
                  <a:srgbClr val="DF9709"/>
                </a:solidFill>
                <a:ln w="9525">
                  <a:noFill/>
                </a:ln>
                <a:effectLst/>
              </c:spPr>
            </c:marker>
            <c:bubble3D val="0"/>
            <c:extLst>
              <c:ext xmlns:c16="http://schemas.microsoft.com/office/drawing/2014/chart" uri="{C3380CC4-5D6E-409C-BE32-E72D297353CC}">
                <c16:uniqueId val="{00000007-FDC0-A242-B05C-E6301D535C53}"/>
              </c:ext>
            </c:extLst>
          </c:dPt>
          <c:dPt>
            <c:idx val="8"/>
            <c:marker>
              <c:symbol val="circle"/>
              <c:size val="5"/>
              <c:spPr>
                <a:solidFill>
                  <a:srgbClr val="DF9709"/>
                </a:solidFill>
                <a:ln w="9525">
                  <a:noFill/>
                </a:ln>
                <a:effectLst/>
              </c:spPr>
            </c:marker>
            <c:bubble3D val="0"/>
            <c:extLst>
              <c:ext xmlns:c16="http://schemas.microsoft.com/office/drawing/2014/chart" uri="{C3380CC4-5D6E-409C-BE32-E72D297353CC}">
                <c16:uniqueId val="{00000008-FDC0-A242-B05C-E6301D535C53}"/>
              </c:ext>
            </c:extLst>
          </c:dPt>
          <c:dPt>
            <c:idx val="9"/>
            <c:marker>
              <c:symbol val="circle"/>
              <c:size val="5"/>
              <c:spPr>
                <a:solidFill>
                  <a:srgbClr val="DF9709"/>
                </a:solidFill>
                <a:ln w="9525">
                  <a:noFill/>
                </a:ln>
                <a:effectLst/>
              </c:spPr>
            </c:marker>
            <c:bubble3D val="0"/>
            <c:extLst>
              <c:ext xmlns:c16="http://schemas.microsoft.com/office/drawing/2014/chart" uri="{C3380CC4-5D6E-409C-BE32-E72D297353CC}">
                <c16:uniqueId val="{00000009-FDC0-A242-B05C-E6301D535C53}"/>
              </c:ext>
            </c:extLst>
          </c:dPt>
          <c:dLbls>
            <c:dLbl>
              <c:idx val="0"/>
              <c:tx>
                <c:rich>
                  <a:bodyPr/>
                  <a:lstStyle/>
                  <a:p>
                    <a:r>
                      <a:rPr lang="en-US"/>
                      <a:t>Ease of</a:t>
                    </a:r>
                    <a:r>
                      <a:rPr lang="en-US" baseline="0"/>
                      <a:t> opening</a:t>
                    </a:r>
                    <a:endParaRPr lang="en-US" dirty="0"/>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FDC0-A242-B05C-E6301D535C53}"/>
                </c:ext>
              </c:extLst>
            </c:dLbl>
            <c:dLbl>
              <c:idx val="1"/>
              <c:layout>
                <c:manualLayout>
                  <c:x val="-8.5272156205359897E-2"/>
                  <c:y val="0.10145701453603734"/>
                </c:manualLayout>
              </c:layout>
              <c:tx>
                <c:rich>
                  <a:bodyPr/>
                  <a:lstStyle/>
                  <a:p>
                    <a:r>
                      <a:rPr lang="en-US" dirty="0"/>
                      <a:t>Remove the tray</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FDC0-A242-B05C-E6301D535C53}"/>
                </c:ext>
              </c:extLst>
            </c:dLbl>
            <c:dLbl>
              <c:idx val="2"/>
              <c:layout>
                <c:manualLayout>
                  <c:x val="-2.1489803060959396E-2"/>
                  <c:y val="0.10364525431936647"/>
                </c:manualLayout>
              </c:layout>
              <c:tx>
                <c:rich>
                  <a:bodyPr/>
                  <a:lstStyle/>
                  <a:p>
                    <a:r>
                      <a:rPr lang="en-US" dirty="0"/>
                      <a:t>Separate the cookie dough</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FDC0-A242-B05C-E6301D535C53}"/>
                </c:ext>
              </c:extLst>
            </c:dLbl>
            <c:dLbl>
              <c:idx val="3"/>
              <c:layout>
                <c:manualLayout>
                  <c:x val="-4.4696344964017573E-2"/>
                  <c:y val="-5.6470016425121804E-2"/>
                </c:manualLayout>
              </c:layout>
              <c:tx>
                <c:rich>
                  <a:bodyPr/>
                  <a:lstStyle/>
                  <a:p>
                    <a:r>
                      <a:rPr lang="en-US" dirty="0"/>
                      <a:t>Overall handling</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3-FDC0-A242-B05C-E6301D535C53}"/>
                </c:ext>
              </c:extLst>
            </c:dLbl>
            <c:dLbl>
              <c:idx val="4"/>
              <c:tx>
                <c:rich>
                  <a:bodyPr/>
                  <a:lstStyle/>
                  <a:p>
                    <a:r>
                      <a:rPr lang="en-US"/>
                      <a:t>Transferring the dough on</a:t>
                    </a:r>
                    <a:r>
                      <a:rPr lang="en-US" baseline="0"/>
                      <a:t> to cookie sheet</a:t>
                    </a:r>
                    <a:endParaRPr lang="en-US" dirty="0"/>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4-FDC0-A242-B05C-E6301D535C53}"/>
                </c:ext>
              </c:extLst>
            </c:dLbl>
            <c:dLbl>
              <c:idx val="5"/>
              <c:tx>
                <c:rich>
                  <a:bodyPr/>
                  <a:lstStyle/>
                  <a:p>
                    <a:r>
                      <a:rPr lang="en-US"/>
                      <a:t>Ease of opening</a:t>
                    </a:r>
                    <a:endParaRPr lang="en-US" dirty="0"/>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5-FDC0-A242-B05C-E6301D535C53}"/>
                </c:ext>
              </c:extLst>
            </c:dLbl>
            <c:dLbl>
              <c:idx val="6"/>
              <c:layout>
                <c:manualLayout>
                  <c:x val="-0.14458594133737099"/>
                  <c:y val="-5.1957815540517253E-2"/>
                </c:manualLayout>
              </c:layout>
              <c:tx>
                <c:rich>
                  <a:bodyPr/>
                  <a:lstStyle/>
                  <a:p>
                    <a:r>
                      <a:rPr lang="en-US"/>
                      <a:t>Remove the tray</a:t>
                    </a:r>
                    <a:endParaRPr lang="en-US" dirty="0"/>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FDC0-A242-B05C-E6301D535C53}"/>
                </c:ext>
              </c:extLst>
            </c:dLbl>
            <c:dLbl>
              <c:idx val="7"/>
              <c:layout>
                <c:manualLayout>
                  <c:x val="-0.10161129211297525"/>
                  <c:y val="9.4620852550157217E-2"/>
                </c:manualLayout>
              </c:layout>
              <c:tx>
                <c:rich>
                  <a:bodyPr/>
                  <a:lstStyle/>
                  <a:p>
                    <a:r>
                      <a:rPr lang="en-US" dirty="0"/>
                      <a:t>Separate the cookie</a:t>
                    </a:r>
                    <a:r>
                      <a:rPr lang="en-US" baseline="0" dirty="0"/>
                      <a:t> dough</a:t>
                    </a:r>
                    <a:endParaRPr lang="en-US" dirty="0"/>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7-FDC0-A242-B05C-E6301D535C53}"/>
                </c:ext>
              </c:extLst>
            </c:dLbl>
            <c:dLbl>
              <c:idx val="8"/>
              <c:tx>
                <c:rich>
                  <a:bodyPr/>
                  <a:lstStyle/>
                  <a:p>
                    <a:r>
                      <a:rPr lang="en-US"/>
                      <a:t>Overall handling</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8-FDC0-A242-B05C-E6301D535C53}"/>
                </c:ext>
              </c:extLst>
            </c:dLbl>
            <c:dLbl>
              <c:idx val="9"/>
              <c:tx>
                <c:rich>
                  <a:bodyPr/>
                  <a:lstStyle/>
                  <a:p>
                    <a:r>
                      <a:rPr lang="en-US"/>
                      <a:t>Transferring</a:t>
                    </a:r>
                    <a:r>
                      <a:rPr lang="en-US" baseline="0"/>
                      <a:t> dough on to cookie sheet</a:t>
                    </a:r>
                    <a:endParaRPr lang="en-US" dirty="0"/>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9-FDC0-A242-B05C-E6301D535C5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'[Pillsbury Raw Data.xlsx]Pillsbury'!$L$9:$L$18</c:f>
              <c:numCache>
                <c:formatCode>General</c:formatCode>
                <c:ptCount val="10"/>
                <c:pt idx="0">
                  <c:v>0.10619906052619824</c:v>
                </c:pt>
                <c:pt idx="1">
                  <c:v>0.29185512268986585</c:v>
                </c:pt>
                <c:pt idx="2">
                  <c:v>0.18345070564769203</c:v>
                </c:pt>
                <c:pt idx="3">
                  <c:v>0.28017920584487643</c:v>
                </c:pt>
                <c:pt idx="4">
                  <c:v>0.22719864712682991</c:v>
                </c:pt>
                <c:pt idx="5">
                  <c:v>0.27340792689202309</c:v>
                </c:pt>
                <c:pt idx="6">
                  <c:v>0.15454403694236873</c:v>
                </c:pt>
                <c:pt idx="7">
                  <c:v>0.13526340153770447</c:v>
                </c:pt>
                <c:pt idx="8">
                  <c:v>9.7719872348634176E-2</c:v>
                </c:pt>
                <c:pt idx="9">
                  <c:v>2.0015987138886263E-2</c:v>
                </c:pt>
              </c:numCache>
            </c:numRef>
          </c:xVal>
          <c:yVal>
            <c:numRef>
              <c:f>'[Pillsbury Raw Data.xlsx]Pillsbury'!$M$9:$M$18</c:f>
              <c:numCache>
                <c:formatCode>General</c:formatCode>
                <c:ptCount val="10"/>
                <c:pt idx="0">
                  <c:v>0.57017543859649122</c:v>
                </c:pt>
                <c:pt idx="1">
                  <c:v>0.73684210526315785</c:v>
                </c:pt>
                <c:pt idx="2">
                  <c:v>0.77192982456140347</c:v>
                </c:pt>
                <c:pt idx="3">
                  <c:v>0.81578947368421051</c:v>
                </c:pt>
                <c:pt idx="4">
                  <c:v>0.83333333333333337</c:v>
                </c:pt>
                <c:pt idx="5">
                  <c:v>0.40707964601769914</c:v>
                </c:pt>
                <c:pt idx="6">
                  <c:v>0.36283185840707965</c:v>
                </c:pt>
                <c:pt idx="7">
                  <c:v>0.2831858407079646</c:v>
                </c:pt>
                <c:pt idx="8">
                  <c:v>0.45132743362831856</c:v>
                </c:pt>
                <c:pt idx="9">
                  <c:v>0.51327433628318586</c:v>
                </c:pt>
              </c:numCache>
            </c:numRef>
          </c:yVal>
          <c:smooth val="0"/>
          <c:extLst>
            <c:ext xmlns:c15="http://schemas.microsoft.com/office/drawing/2012/chart" uri="{02D57815-91ED-43cb-92C2-25804820EDAC}">
              <c15:datalabelsRange>
                <c15:f>'[Pillsbury Raw Data.xlsx]Pillsbury'!$K$9:$K$18</c15:f>
                <c15:dlblRangeCache>
                  <c:ptCount val="10"/>
                  <c:pt idx="0">
                    <c:v>Ease of opening P</c:v>
                  </c:pt>
                  <c:pt idx="1">
                    <c:v>Remove the tray P</c:v>
                  </c:pt>
                  <c:pt idx="2">
                    <c:v>Separate the cookie dough P</c:v>
                  </c:pt>
                  <c:pt idx="3">
                    <c:v>Overall handling P</c:v>
                  </c:pt>
                  <c:pt idx="4">
                    <c:v>Transferring dough onto cookie sheet P</c:v>
                  </c:pt>
                  <c:pt idx="5">
                    <c:v>Ease of opening N</c:v>
                  </c:pt>
                  <c:pt idx="6">
                    <c:v>Remove the tray N</c:v>
                  </c:pt>
                  <c:pt idx="7">
                    <c:v>Separate the cookie dough N</c:v>
                  </c:pt>
                  <c:pt idx="8">
                    <c:v>Overall handling N</c:v>
                  </c:pt>
                  <c:pt idx="9">
                    <c:v>Transferring dough onto cookie sheet N</c:v>
                  </c:pt>
                </c15:dlblRangeCache>
              </c15:datalabelsRange>
            </c:ext>
            <c:ext xmlns:c16="http://schemas.microsoft.com/office/drawing/2014/chart" uri="{C3380CC4-5D6E-409C-BE32-E72D297353CC}">
              <c16:uniqueId val="{0000000A-FDC0-A242-B05C-E6301D535C53}"/>
            </c:ext>
          </c:extLst>
        </c:ser>
        <c:dLbls>
          <c:dLblPos val="t"/>
          <c:showLegendKey val="0"/>
          <c:showVal val="1"/>
          <c:showCatName val="0"/>
          <c:showSerName val="0"/>
          <c:showPercent val="0"/>
          <c:showBubbleSize val="0"/>
        </c:dLbls>
        <c:axId val="1658706528"/>
        <c:axId val="1697872640"/>
      </c:scatterChart>
      <c:valAx>
        <c:axId val="1658706528"/>
        <c:scaling>
          <c:orientation val="minMax"/>
        </c:scaling>
        <c:delete val="0"/>
        <c:axPos val="b"/>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97872640"/>
        <c:crossesAt val="0.5745769289999999"/>
        <c:crossBetween val="midCat"/>
      </c:valAx>
      <c:valAx>
        <c:axId val="1697872640"/>
        <c:scaling>
          <c:orientation val="minMax"/>
        </c:scaling>
        <c:delete val="0"/>
        <c:axPos val="l"/>
        <c:numFmt formatCode="General" sourceLinked="1"/>
        <c:majorTickMark val="none"/>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58706528"/>
        <c:crossesAt val="0.17698339700000004"/>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9.1417533635840039E-3"/>
          <c:y val="1.5284880773995171E-2"/>
          <c:w val="0.99085824663641597"/>
          <c:h val="0.96810768465207908"/>
        </c:manualLayout>
      </c:layout>
      <c:barChart>
        <c:barDir val="col"/>
        <c:grouping val="percentStacked"/>
        <c:varyColors val="0"/>
        <c:ser>
          <c:idx val="0"/>
          <c:order val="0"/>
          <c:tx>
            <c:strRef>
              <c:f>Sheet1!$B$1</c:f>
              <c:strCache>
                <c:ptCount val="1"/>
                <c:pt idx="0">
                  <c:v>Very difficult</c:v>
                </c:pt>
              </c:strCache>
            </c:strRef>
          </c:tx>
          <c:spPr>
            <a:solidFill>
              <a:schemeClr val="accent1"/>
            </a:solidFill>
            <a:ln>
              <a:noFill/>
            </a:ln>
            <a:effectLst/>
          </c:spPr>
          <c:invertIfNegative val="0"/>
          <c:dLbls>
            <c:delete val="1"/>
          </c:dLbls>
          <c:cat>
            <c:strRef>
              <c:f>Sheet1!$A$2:$A$3</c:f>
              <c:strCache>
                <c:ptCount val="2"/>
                <c:pt idx="0">
                  <c:v>GMI</c:v>
                </c:pt>
                <c:pt idx="1">
                  <c:v>Competitive</c:v>
                </c:pt>
              </c:strCache>
            </c:strRef>
          </c:cat>
          <c:val>
            <c:numRef>
              <c:f>Sheet1!$B$2:$B$3</c:f>
              <c:numCache>
                <c:formatCode>0%</c:formatCode>
                <c:ptCount val="2"/>
                <c:pt idx="0">
                  <c:v>0</c:v>
                </c:pt>
                <c:pt idx="1">
                  <c:v>0</c:v>
                </c:pt>
              </c:numCache>
            </c:numRef>
          </c:val>
          <c:extLst>
            <c:ext xmlns:c16="http://schemas.microsoft.com/office/drawing/2014/chart" uri="{C3380CC4-5D6E-409C-BE32-E72D297353CC}">
              <c16:uniqueId val="{00000000-DDAE-7D43-8138-03ACE7D27DAB}"/>
            </c:ext>
          </c:extLst>
        </c:ser>
        <c:ser>
          <c:idx val="1"/>
          <c:order val="1"/>
          <c:tx>
            <c:strRef>
              <c:f>Sheet1!$C$1</c:f>
              <c:strCache>
                <c:ptCount val="1"/>
                <c:pt idx="0">
                  <c:v>Somewhat difficult</c:v>
                </c:pt>
              </c:strCache>
            </c:strRef>
          </c:tx>
          <c:spPr>
            <a:solidFill>
              <a:schemeClr val="accent5"/>
            </a:solidFill>
            <a:ln>
              <a:noFill/>
            </a:ln>
            <a:effectLst/>
          </c:spPr>
          <c:invertIfNegative val="0"/>
          <c:dLbls>
            <c:dLbl>
              <c:idx val="1"/>
              <c:tx>
                <c:rich>
                  <a:bodyPr/>
                  <a:lstStyle/>
                  <a:p>
                    <a:fld id="{CE5765D6-F353-3D46-A463-7C90C866190C}"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Sheet1!$C$2:$C$3</c:f>
              <c:numCache>
                <c:formatCode>0%</c:formatCode>
                <c:ptCount val="2"/>
                <c:pt idx="0">
                  <c:v>0.02</c:v>
                </c:pt>
                <c:pt idx="1">
                  <c:v>0.19</c:v>
                </c:pt>
              </c:numCache>
            </c:numRef>
          </c:val>
          <c:extLst>
            <c:ext xmlns:c16="http://schemas.microsoft.com/office/drawing/2014/chart" uri="{C3380CC4-5D6E-409C-BE32-E72D297353CC}">
              <c16:uniqueId val="{00000003-DDAE-7D43-8138-03ACE7D27DAB}"/>
            </c:ext>
          </c:extLst>
        </c:ser>
        <c:ser>
          <c:idx val="2"/>
          <c:order val="2"/>
          <c:tx>
            <c:strRef>
              <c:f>Sheet1!$D$1</c:f>
              <c:strCache>
                <c:ptCount val="1"/>
                <c:pt idx="0">
                  <c:v>Neither easy nor difficult</c:v>
                </c:pt>
              </c:strCache>
            </c:strRef>
          </c:tx>
          <c:spPr>
            <a:solidFill>
              <a:schemeClr val="accent4"/>
            </a:solidFill>
            <a:ln>
              <a:noFill/>
            </a:ln>
            <a:effectLst/>
          </c:spPr>
          <c:invertIfNegative val="0"/>
          <c:dLbls>
            <c:dLbl>
              <c:idx val="1"/>
              <c:tx>
                <c:rich>
                  <a:bodyPr/>
                  <a:lstStyle/>
                  <a:p>
                    <a:fld id="{B7D300C7-33DC-3840-B666-A256641DA483}"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Sheet1!$D$2:$D$3</c:f>
              <c:numCache>
                <c:formatCode>0%</c:formatCode>
                <c:ptCount val="2"/>
                <c:pt idx="0">
                  <c:v>0.01</c:v>
                </c:pt>
                <c:pt idx="1">
                  <c:v>0.08</c:v>
                </c:pt>
              </c:numCache>
            </c:numRef>
          </c:val>
          <c:extLst>
            <c:ext xmlns:c16="http://schemas.microsoft.com/office/drawing/2014/chart" uri="{C3380CC4-5D6E-409C-BE32-E72D297353CC}">
              <c16:uniqueId val="{00000005-DDAE-7D43-8138-03ACE7D27DAB}"/>
            </c:ext>
          </c:extLst>
        </c:ser>
        <c:ser>
          <c:idx val="3"/>
          <c:order val="3"/>
          <c:tx>
            <c:strRef>
              <c:f>Sheet1!$E$1</c:f>
              <c:strCache>
                <c:ptCount val="1"/>
                <c:pt idx="0">
                  <c:v>Somewhat easy</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Sheet1!$E$2:$E$3</c:f>
              <c:numCache>
                <c:formatCode>0%</c:formatCode>
                <c:ptCount val="2"/>
                <c:pt idx="0">
                  <c:v>0.14000000000000001</c:v>
                </c:pt>
                <c:pt idx="1">
                  <c:v>0.21</c:v>
                </c:pt>
              </c:numCache>
            </c:numRef>
          </c:val>
          <c:extLst>
            <c:ext xmlns:c16="http://schemas.microsoft.com/office/drawing/2014/chart" uri="{C3380CC4-5D6E-409C-BE32-E72D297353CC}">
              <c16:uniqueId val="{00000007-DDAE-7D43-8138-03ACE7D27DAB}"/>
            </c:ext>
          </c:extLst>
        </c:ser>
        <c:ser>
          <c:idx val="4"/>
          <c:order val="4"/>
          <c:tx>
            <c:strRef>
              <c:f>Sheet1!$F$1</c:f>
              <c:strCache>
                <c:ptCount val="1"/>
                <c:pt idx="0">
                  <c:v>Very easy</c:v>
                </c:pt>
              </c:strCache>
            </c:strRef>
          </c:tx>
          <c:spPr>
            <a:solidFill>
              <a:schemeClr val="accent2"/>
            </a:solidFill>
            <a:ln>
              <a:noFill/>
            </a:ln>
            <a:effectLst/>
          </c:spPr>
          <c:invertIfNegative val="0"/>
          <c:dLbls>
            <c:dLbl>
              <c:idx val="0"/>
              <c:tx>
                <c:rich>
                  <a:bodyPr/>
                  <a:lstStyle/>
                  <a:p>
                    <a:fld id="{E2185D1A-CBEB-2F4F-8DE8-DF690F875E94}" type="VALUE">
                      <a:rPr lang="en-US" smtClean="0"/>
                      <a:pPr/>
                      <a:t>[VALUE]</a:t>
                    </a:fld>
                    <a:r>
                      <a:rPr lang="en-US"/>
                      <a:t> </a:t>
                    </a:r>
                    <a:r>
                      <a:rPr lang="en-US" b="1"/>
                      <a:t>B</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Sheet1!$F$2:$F$3</c:f>
              <c:numCache>
                <c:formatCode>0%</c:formatCode>
                <c:ptCount val="2"/>
                <c:pt idx="0">
                  <c:v>0.87</c:v>
                </c:pt>
                <c:pt idx="1">
                  <c:v>0.51</c:v>
                </c:pt>
              </c:numCache>
            </c:numRef>
          </c:val>
          <c:extLst>
            <c:ext xmlns:c16="http://schemas.microsoft.com/office/drawing/2014/chart" uri="{C3380CC4-5D6E-409C-BE32-E72D297353CC}">
              <c16:uniqueId val="{00000009-DDAE-7D43-8138-03ACE7D27DAB}"/>
            </c:ext>
          </c:extLst>
        </c:ser>
        <c:dLbls>
          <c:dLblPos val="ctr"/>
          <c:showLegendKey val="0"/>
          <c:showVal val="1"/>
          <c:showCatName val="0"/>
          <c:showSerName val="0"/>
          <c:showPercent val="0"/>
          <c:showBubbleSize val="0"/>
        </c:dLbls>
        <c:gapWidth val="480"/>
        <c:overlap val="100"/>
        <c:axId val="398928367"/>
        <c:axId val="401356911"/>
      </c:barChart>
      <c:catAx>
        <c:axId val="398928367"/>
        <c:scaling>
          <c:orientation val="minMax"/>
        </c:scaling>
        <c:delete val="1"/>
        <c:axPos val="b"/>
        <c:numFmt formatCode="General" sourceLinked="1"/>
        <c:majorTickMark val="none"/>
        <c:minorTickMark val="none"/>
        <c:tickLblPos val="nextTo"/>
        <c:crossAx val="401356911"/>
        <c:crossesAt val="0"/>
        <c:auto val="1"/>
        <c:lblAlgn val="ctr"/>
        <c:lblOffset val="100"/>
        <c:noMultiLvlLbl val="0"/>
      </c:catAx>
      <c:valAx>
        <c:axId val="401356911"/>
        <c:scaling>
          <c:orientation val="minMax"/>
        </c:scaling>
        <c:delete val="1"/>
        <c:axPos val="l"/>
        <c:numFmt formatCode="0%" sourceLinked="1"/>
        <c:majorTickMark val="out"/>
        <c:minorTickMark val="none"/>
        <c:tickLblPos val="nextTo"/>
        <c:crossAx val="398928367"/>
        <c:crosses val="autoZero"/>
        <c:crossBetween val="between"/>
      </c:valAx>
      <c:spPr>
        <a:noFill/>
        <a:ln>
          <a:noFill/>
        </a:ln>
        <a:effectLst/>
      </c:spPr>
    </c:plotArea>
    <c:legend>
      <c:legendPos val="l"/>
      <c:layout>
        <c:manualLayout>
          <c:xMode val="edge"/>
          <c:yMode val="edge"/>
          <c:x val="0"/>
          <c:y val="0.18553160995765758"/>
          <c:w val="0.21325089199396297"/>
          <c:h val="0.63381919087304428"/>
        </c:manualLayout>
      </c:layout>
      <c:overlay val="0"/>
      <c:spPr>
        <a:noFill/>
        <a:ln>
          <a:noFill/>
        </a:ln>
        <a:effectLst/>
      </c:spPr>
      <c:txPr>
        <a:bodyPr rot="0" spcFirstLastPara="1" vertOverflow="ellipsis" vert="horz" wrap="square" anchor="ctr" anchorCtr="1"/>
        <a:lstStyle/>
        <a:p>
          <a:pPr algn="just">
            <a:defRPr sz="6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5021631980183934E-2"/>
          <c:w val="1"/>
          <c:h val="0.7891586261530779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fld id="{BC1D16E6-2076-114E-AC70-E2D8A0AF1D0F}"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199-D44E-9871-29F596491214}"/>
                </c:ext>
              </c:extLst>
            </c:dLbl>
            <c:dLbl>
              <c:idx val="1"/>
              <c:tx>
                <c:rich>
                  <a:bodyPr/>
                  <a:lstStyle/>
                  <a:p>
                    <a:fld id="{62CDBC6B-C14D-124A-9EAF-B186E03754F6}"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5BA-3545-899C-960C692248B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Scissors</c:v>
                </c:pt>
                <c:pt idx="1">
                  <c:v>Hands</c:v>
                </c:pt>
                <c:pt idx="2">
                  <c:v>Utensil</c:v>
                </c:pt>
                <c:pt idx="3">
                  <c:v>Something else</c:v>
                </c:pt>
              </c:strCache>
            </c:strRef>
          </c:cat>
          <c:val>
            <c:numRef>
              <c:f>Sheet1!$B$2:$B$5</c:f>
              <c:numCache>
                <c:formatCode>0%</c:formatCode>
                <c:ptCount val="4"/>
                <c:pt idx="0">
                  <c:v>0.57999999999999996</c:v>
                </c:pt>
                <c:pt idx="1">
                  <c:v>0.41</c:v>
                </c:pt>
                <c:pt idx="2">
                  <c:v>0.01</c:v>
                </c:pt>
                <c:pt idx="3">
                  <c:v>0</c:v>
                </c:pt>
              </c:numCache>
            </c:numRef>
          </c:val>
          <c:extLst>
            <c:ext xmlns:c16="http://schemas.microsoft.com/office/drawing/2014/chart" uri="{C3380CC4-5D6E-409C-BE32-E72D297353CC}">
              <c16:uniqueId val="{00000001-FAC3-B841-A6FE-80250E0DB1E3}"/>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fld id="{6B40A9CB-93DC-BC4A-AD3A-04546E56F61E}"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AC3-B841-A6FE-80250E0DB1E3}"/>
                </c:ext>
              </c:extLst>
            </c:dLbl>
            <c:dLbl>
              <c:idx val="1"/>
              <c:tx>
                <c:rich>
                  <a:bodyPr/>
                  <a:lstStyle/>
                  <a:p>
                    <a:fld id="{E5BC6F63-9B64-0444-821E-A1A144DD03D2}"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AC3-B841-A6FE-80250E0DB1E3}"/>
                </c:ext>
              </c:extLst>
            </c:dLbl>
            <c:dLbl>
              <c:idx val="2"/>
              <c:tx>
                <c:rich>
                  <a:bodyPr/>
                  <a:lstStyle/>
                  <a:p>
                    <a:fld id="{1A0ACAC2-AA47-6C4D-9190-FB7388AF1730}" type="VALUE">
                      <a:rPr lang="en-US" smtClean="0"/>
                      <a:pPr/>
                      <a:t>[VALUE]</a:t>
                    </a:fld>
                    <a:r>
                      <a:rPr lang="en-US" dirty="0"/>
                      <a:t> </a:t>
                    </a:r>
                    <a:r>
                      <a:rPr lang="en-US" b="1" dirty="0">
                        <a:solidFill>
                          <a:srgbClr val="7AC3EB"/>
                        </a:solidFill>
                      </a:rPr>
                      <a:t>A</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AC3-B841-A6FE-80250E0DB1E3}"/>
                </c:ext>
              </c:extLst>
            </c:dLbl>
            <c:dLbl>
              <c:idx val="3"/>
              <c:tx>
                <c:rich>
                  <a:bodyPr/>
                  <a:lstStyle/>
                  <a:p>
                    <a:fld id="{40E2E2E5-1DAC-3F48-8EED-47B866325E23}"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AC3-B841-A6FE-80250E0DB1E3}"/>
                </c:ext>
              </c:extLst>
            </c:dLbl>
            <c:dLbl>
              <c:idx val="4"/>
              <c:tx>
                <c:rich>
                  <a:bodyPr/>
                  <a:lstStyle/>
                  <a:p>
                    <a:fld id="{806890F5-B43F-8840-9BEE-05A53D593608}"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515-674D-A08D-5A0005740432}"/>
                </c:ext>
              </c:extLst>
            </c:dLbl>
            <c:dLbl>
              <c:idx val="5"/>
              <c:tx>
                <c:rich>
                  <a:bodyPr/>
                  <a:lstStyle/>
                  <a:p>
                    <a:fld id="{0951D294-9EED-3D4D-9EAC-D305A1B18E55}" type="VALUE">
                      <a:rPr lang="en-US" smtClean="0"/>
                      <a:pPr/>
                      <a:t>[VALUE]</a:t>
                    </a:fld>
                    <a:r>
                      <a:rPr lang="en-US"/>
                      <a:t> </a:t>
                    </a:r>
                    <a:r>
                      <a:rPr lang="en-US" b="1">
                        <a:solidFill>
                          <a:srgbClr val="447A27"/>
                        </a:solidFill>
                      </a:rPr>
                      <a:t>A</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A13-8D43-B815-3757C16C75D8}"/>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Scissors</c:v>
                </c:pt>
                <c:pt idx="1">
                  <c:v>Hands</c:v>
                </c:pt>
                <c:pt idx="2">
                  <c:v>Utensil</c:v>
                </c:pt>
                <c:pt idx="3">
                  <c:v>Something else</c:v>
                </c:pt>
              </c:strCache>
            </c:strRef>
          </c:cat>
          <c:val>
            <c:numRef>
              <c:f>Sheet1!$C$2:$C$5</c:f>
              <c:numCache>
                <c:formatCode>0%</c:formatCode>
                <c:ptCount val="4"/>
                <c:pt idx="0">
                  <c:v>0.6</c:v>
                </c:pt>
                <c:pt idx="1">
                  <c:v>0.32</c:v>
                </c:pt>
                <c:pt idx="2">
                  <c:v>0.08</c:v>
                </c:pt>
                <c:pt idx="3">
                  <c:v>0</c:v>
                </c:pt>
              </c:numCache>
            </c:numRef>
          </c:val>
          <c:extLst>
            <c:ext xmlns:c16="http://schemas.microsoft.com/office/drawing/2014/chart" uri="{C3380CC4-5D6E-409C-BE32-E72D297353CC}">
              <c16:uniqueId val="{00000006-FAC3-B841-A6FE-80250E0DB1E3}"/>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1"/>
          <c:min val="0"/>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5021631980183934E-2"/>
          <c:w val="1"/>
          <c:h val="0.7891586261530779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fld id="{BC1D16E6-2076-114E-AC70-E2D8A0AF1D0F}"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C84-A142-A161-AE9DCB9DD4E3}"/>
                </c:ext>
              </c:extLst>
            </c:dLbl>
            <c:dLbl>
              <c:idx val="1"/>
              <c:tx>
                <c:rich>
                  <a:bodyPr/>
                  <a:lstStyle/>
                  <a:p>
                    <a:fld id="{62CDBC6B-C14D-124A-9EAF-B186E03754F6}"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C84-A142-A161-AE9DCB9DD4E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Hands</c:v>
                </c:pt>
                <c:pt idx="1">
                  <c:v>Utensil</c:v>
                </c:pt>
                <c:pt idx="2">
                  <c:v>Something else</c:v>
                </c:pt>
              </c:strCache>
            </c:strRef>
          </c:cat>
          <c:val>
            <c:numRef>
              <c:f>Sheet1!$B$2:$B$4</c:f>
              <c:numCache>
                <c:formatCode>0%</c:formatCode>
                <c:ptCount val="3"/>
                <c:pt idx="0">
                  <c:v>0.97</c:v>
                </c:pt>
                <c:pt idx="1">
                  <c:v>0.02</c:v>
                </c:pt>
                <c:pt idx="2">
                  <c:v>0.01</c:v>
                </c:pt>
              </c:numCache>
            </c:numRef>
          </c:val>
          <c:extLst>
            <c:ext xmlns:c16="http://schemas.microsoft.com/office/drawing/2014/chart" uri="{C3380CC4-5D6E-409C-BE32-E72D297353CC}">
              <c16:uniqueId val="{00000002-9C84-A142-A161-AE9DCB9DD4E3}"/>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fld id="{6B40A9CB-93DC-BC4A-AD3A-04546E56F61E}"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C84-A142-A161-AE9DCB9DD4E3}"/>
                </c:ext>
              </c:extLst>
            </c:dLbl>
            <c:dLbl>
              <c:idx val="1"/>
              <c:tx>
                <c:rich>
                  <a:bodyPr/>
                  <a:lstStyle/>
                  <a:p>
                    <a:fld id="{E5BC6F63-9B64-0444-821E-A1A144DD03D2}"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9C84-A142-A161-AE9DCB9DD4E3}"/>
                </c:ext>
              </c:extLst>
            </c:dLbl>
            <c:dLbl>
              <c:idx val="2"/>
              <c:tx>
                <c:rich>
                  <a:bodyPr/>
                  <a:lstStyle/>
                  <a:p>
                    <a:fld id="{1A0ACAC2-AA47-6C4D-9190-FB7388AF1730}"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C84-A142-A161-AE9DCB9DD4E3}"/>
                </c:ext>
              </c:extLst>
            </c:dLbl>
            <c:dLbl>
              <c:idx val="4"/>
              <c:tx>
                <c:rich>
                  <a:bodyPr/>
                  <a:lstStyle/>
                  <a:p>
                    <a:fld id="{806890F5-B43F-8840-9BEE-05A53D593608}"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C84-A142-A161-AE9DCB9DD4E3}"/>
                </c:ext>
              </c:extLst>
            </c:dLbl>
            <c:dLbl>
              <c:idx val="5"/>
              <c:tx>
                <c:rich>
                  <a:bodyPr/>
                  <a:lstStyle/>
                  <a:p>
                    <a:fld id="{0951D294-9EED-3D4D-9EAC-D305A1B18E55}" type="VALUE">
                      <a:rPr lang="en-US" smtClean="0"/>
                      <a:pPr/>
                      <a:t>[VALUE]</a:t>
                    </a:fld>
                    <a:r>
                      <a:rPr lang="en-US"/>
                      <a:t> </a:t>
                    </a:r>
                    <a:r>
                      <a:rPr lang="en-US" b="1">
                        <a:solidFill>
                          <a:srgbClr val="447A27"/>
                        </a:solidFill>
                      </a:rPr>
                      <a:t>A</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9C84-A142-A161-AE9DCB9DD4E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Hands</c:v>
                </c:pt>
                <c:pt idx="1">
                  <c:v>Utensil</c:v>
                </c:pt>
                <c:pt idx="2">
                  <c:v>Something else</c:v>
                </c:pt>
              </c:strCache>
            </c:strRef>
          </c:cat>
          <c:val>
            <c:numRef>
              <c:f>Sheet1!$C$2:$C$4</c:f>
              <c:numCache>
                <c:formatCode>0%</c:formatCode>
                <c:ptCount val="3"/>
                <c:pt idx="0">
                  <c:v>0.96</c:v>
                </c:pt>
                <c:pt idx="1">
                  <c:v>0.04</c:v>
                </c:pt>
                <c:pt idx="2">
                  <c:v>0</c:v>
                </c:pt>
              </c:numCache>
            </c:numRef>
          </c:val>
          <c:extLst>
            <c:ext xmlns:c16="http://schemas.microsoft.com/office/drawing/2014/chart" uri="{C3380CC4-5D6E-409C-BE32-E72D297353CC}">
              <c16:uniqueId val="{00000009-9C84-A142-A161-AE9DCB9DD4E3}"/>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1"/>
          <c:min val="0"/>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9.1417533635840039E-3"/>
          <c:y val="1.5284880773995171E-2"/>
          <c:w val="0.99085824663641597"/>
          <c:h val="0.96810768465207908"/>
        </c:manualLayout>
      </c:layout>
      <c:barChart>
        <c:barDir val="col"/>
        <c:grouping val="percentStacked"/>
        <c:varyColors val="0"/>
        <c:ser>
          <c:idx val="0"/>
          <c:order val="0"/>
          <c:tx>
            <c:strRef>
              <c:f>Sheet1!$B$1</c:f>
              <c:strCache>
                <c:ptCount val="1"/>
                <c:pt idx="0">
                  <c:v>Much worse than I expected</c:v>
                </c:pt>
              </c:strCache>
            </c:strRef>
          </c:tx>
          <c:spPr>
            <a:solidFill>
              <a:schemeClr val="accent1"/>
            </a:solidFill>
            <a:ln>
              <a:noFill/>
            </a:ln>
            <a:effectLst/>
          </c:spPr>
          <c:invertIfNegative val="0"/>
          <c:dLbls>
            <c:delete val="1"/>
          </c:dLbls>
          <c:cat>
            <c:strRef>
              <c:f>Sheet1!$A$2:$A$3</c:f>
              <c:strCache>
                <c:ptCount val="2"/>
                <c:pt idx="0">
                  <c:v>GMI</c:v>
                </c:pt>
                <c:pt idx="1">
                  <c:v>Competitive</c:v>
                </c:pt>
              </c:strCache>
            </c:strRef>
          </c:cat>
          <c:val>
            <c:numRef>
              <c:f>Sheet1!$B$2:$B$3</c:f>
              <c:numCache>
                <c:formatCode>0%</c:formatCode>
                <c:ptCount val="2"/>
                <c:pt idx="0">
                  <c:v>0.01</c:v>
                </c:pt>
                <c:pt idx="1">
                  <c:v>0.01</c:v>
                </c:pt>
              </c:numCache>
            </c:numRef>
          </c:val>
          <c:extLst>
            <c:ext xmlns:c16="http://schemas.microsoft.com/office/drawing/2014/chart" uri="{C3380CC4-5D6E-409C-BE32-E72D297353CC}">
              <c16:uniqueId val="{00000000-DDAE-7D43-8138-03ACE7D27DAB}"/>
            </c:ext>
          </c:extLst>
        </c:ser>
        <c:ser>
          <c:idx val="1"/>
          <c:order val="1"/>
          <c:tx>
            <c:strRef>
              <c:f>Sheet1!$C$1</c:f>
              <c:strCache>
                <c:ptCount val="1"/>
                <c:pt idx="0">
                  <c:v>Somewhat worse than I expected</c:v>
                </c:pt>
              </c:strCache>
            </c:strRef>
          </c:tx>
          <c:spPr>
            <a:solidFill>
              <a:schemeClr val="accent5"/>
            </a:solidFill>
            <a:ln>
              <a:noFill/>
            </a:ln>
            <a:effectLst/>
          </c:spPr>
          <c:invertIfNegative val="0"/>
          <c:dLbls>
            <c:dLbl>
              <c:idx val="1"/>
              <c:tx>
                <c:rich>
                  <a:bodyPr/>
                  <a:lstStyle/>
                  <a:p>
                    <a:fld id="{CE5765D6-F353-3D46-A463-7C90C866190C}"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Sheet1!$C$2:$C$3</c:f>
              <c:numCache>
                <c:formatCode>0%</c:formatCode>
                <c:ptCount val="2"/>
                <c:pt idx="0">
                  <c:v>0.04</c:v>
                </c:pt>
                <c:pt idx="1">
                  <c:v>0.1</c:v>
                </c:pt>
              </c:numCache>
            </c:numRef>
          </c:val>
          <c:extLst>
            <c:ext xmlns:c16="http://schemas.microsoft.com/office/drawing/2014/chart" uri="{C3380CC4-5D6E-409C-BE32-E72D297353CC}">
              <c16:uniqueId val="{00000003-DDAE-7D43-8138-03ACE7D27DAB}"/>
            </c:ext>
          </c:extLst>
        </c:ser>
        <c:ser>
          <c:idx val="2"/>
          <c:order val="2"/>
          <c:tx>
            <c:strRef>
              <c:f>Sheet1!$D$1</c:f>
              <c:strCache>
                <c:ptCount val="1"/>
                <c:pt idx="0">
                  <c:v>About what I expected</c:v>
                </c:pt>
              </c:strCache>
            </c:strRef>
          </c:tx>
          <c:spPr>
            <a:solidFill>
              <a:schemeClr val="accent4"/>
            </a:solidFill>
            <a:ln>
              <a:noFill/>
            </a:ln>
            <a:effectLst/>
          </c:spPr>
          <c:invertIfNegative val="0"/>
          <c:dLbls>
            <c:dLbl>
              <c:idx val="1"/>
              <c:tx>
                <c:rich>
                  <a:bodyPr/>
                  <a:lstStyle/>
                  <a:p>
                    <a:fld id="{B7D300C7-33DC-3840-B666-A256641DA483}" type="VALUE">
                      <a:rPr lang="en-US" smtClean="0"/>
                      <a:pPr/>
                      <a:t>[VALUE]</a:t>
                    </a:fld>
                    <a:r>
                      <a:rPr lang="en-US"/>
                      <a:t> </a:t>
                    </a:r>
                    <a:r>
                      <a:rPr lang="en-US" b="1"/>
                      <a:t>A</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Sheet1!$D$2:$D$3</c:f>
              <c:numCache>
                <c:formatCode>0%</c:formatCode>
                <c:ptCount val="2"/>
                <c:pt idx="0">
                  <c:v>0.42</c:v>
                </c:pt>
                <c:pt idx="1">
                  <c:v>0.57999999999999996</c:v>
                </c:pt>
              </c:numCache>
            </c:numRef>
          </c:val>
          <c:extLst>
            <c:ext xmlns:c16="http://schemas.microsoft.com/office/drawing/2014/chart" uri="{C3380CC4-5D6E-409C-BE32-E72D297353CC}">
              <c16:uniqueId val="{00000005-DDAE-7D43-8138-03ACE7D27DAB}"/>
            </c:ext>
          </c:extLst>
        </c:ser>
        <c:ser>
          <c:idx val="3"/>
          <c:order val="3"/>
          <c:tx>
            <c:strRef>
              <c:f>Sheet1!$E$1</c:f>
              <c:strCache>
                <c:ptCount val="1"/>
                <c:pt idx="0">
                  <c:v>Somewhat better than I expected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Sheet1!$E$2:$E$3</c:f>
              <c:numCache>
                <c:formatCode>0%</c:formatCode>
                <c:ptCount val="2"/>
                <c:pt idx="0">
                  <c:v>0.24</c:v>
                </c:pt>
                <c:pt idx="1">
                  <c:v>0.19</c:v>
                </c:pt>
              </c:numCache>
            </c:numRef>
          </c:val>
          <c:extLst>
            <c:ext xmlns:c16="http://schemas.microsoft.com/office/drawing/2014/chart" uri="{C3380CC4-5D6E-409C-BE32-E72D297353CC}">
              <c16:uniqueId val="{00000007-DDAE-7D43-8138-03ACE7D27DAB}"/>
            </c:ext>
          </c:extLst>
        </c:ser>
        <c:ser>
          <c:idx val="4"/>
          <c:order val="4"/>
          <c:tx>
            <c:strRef>
              <c:f>Sheet1!$F$1</c:f>
              <c:strCache>
                <c:ptCount val="1"/>
                <c:pt idx="0">
                  <c:v>Much better than I expected</c:v>
                </c:pt>
              </c:strCache>
            </c:strRef>
          </c:tx>
          <c:spPr>
            <a:solidFill>
              <a:schemeClr val="accent2"/>
            </a:solidFill>
            <a:ln>
              <a:noFill/>
            </a:ln>
            <a:effectLst/>
          </c:spPr>
          <c:invertIfNegative val="0"/>
          <c:dLbls>
            <c:dLbl>
              <c:idx val="0"/>
              <c:tx>
                <c:rich>
                  <a:bodyPr/>
                  <a:lstStyle/>
                  <a:p>
                    <a:fld id="{E2185D1A-CBEB-2F4F-8DE8-DF690F875E94}" type="VALUE">
                      <a:rPr lang="en-US" smtClean="0"/>
                      <a:pPr/>
                      <a:t>[VALUE]</a:t>
                    </a:fld>
                    <a:r>
                      <a:rPr lang="en-US"/>
                      <a:t> </a:t>
                    </a:r>
                    <a:r>
                      <a:rPr lang="en-US" b="1"/>
                      <a:t>B</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C92-6841-8ED7-5B4770248A9E}"/>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GMI</c:v>
                </c:pt>
                <c:pt idx="1">
                  <c:v>Competitive</c:v>
                </c:pt>
              </c:strCache>
            </c:strRef>
          </c:cat>
          <c:val>
            <c:numRef>
              <c:f>Sheet1!$F$2:$F$3</c:f>
              <c:numCache>
                <c:formatCode>0%</c:formatCode>
                <c:ptCount val="2"/>
                <c:pt idx="0">
                  <c:v>0.3</c:v>
                </c:pt>
                <c:pt idx="1">
                  <c:v>0.12</c:v>
                </c:pt>
              </c:numCache>
            </c:numRef>
          </c:val>
          <c:extLst>
            <c:ext xmlns:c16="http://schemas.microsoft.com/office/drawing/2014/chart" uri="{C3380CC4-5D6E-409C-BE32-E72D297353CC}">
              <c16:uniqueId val="{00000009-DDAE-7D43-8138-03ACE7D27DAB}"/>
            </c:ext>
          </c:extLst>
        </c:ser>
        <c:dLbls>
          <c:dLblPos val="ctr"/>
          <c:showLegendKey val="0"/>
          <c:showVal val="1"/>
          <c:showCatName val="0"/>
          <c:showSerName val="0"/>
          <c:showPercent val="0"/>
          <c:showBubbleSize val="0"/>
        </c:dLbls>
        <c:gapWidth val="480"/>
        <c:overlap val="100"/>
        <c:axId val="398928367"/>
        <c:axId val="401356911"/>
      </c:barChart>
      <c:catAx>
        <c:axId val="398928367"/>
        <c:scaling>
          <c:orientation val="minMax"/>
        </c:scaling>
        <c:delete val="1"/>
        <c:axPos val="b"/>
        <c:numFmt formatCode="General" sourceLinked="1"/>
        <c:majorTickMark val="none"/>
        <c:minorTickMark val="none"/>
        <c:tickLblPos val="nextTo"/>
        <c:crossAx val="401356911"/>
        <c:crossesAt val="0"/>
        <c:auto val="1"/>
        <c:lblAlgn val="ctr"/>
        <c:lblOffset val="100"/>
        <c:noMultiLvlLbl val="0"/>
      </c:catAx>
      <c:valAx>
        <c:axId val="401356911"/>
        <c:scaling>
          <c:orientation val="minMax"/>
        </c:scaling>
        <c:delete val="1"/>
        <c:axPos val="l"/>
        <c:numFmt formatCode="0%" sourceLinked="1"/>
        <c:majorTickMark val="out"/>
        <c:minorTickMark val="none"/>
        <c:tickLblPos val="nextTo"/>
        <c:crossAx val="398928367"/>
        <c:crosses val="autoZero"/>
        <c:crossBetween val="between"/>
      </c:valAx>
      <c:spPr>
        <a:noFill/>
        <a:ln>
          <a:noFill/>
        </a:ln>
        <a:effectLst/>
      </c:spPr>
    </c:plotArea>
    <c:legend>
      <c:legendPos val="l"/>
      <c:layout>
        <c:manualLayout>
          <c:xMode val="edge"/>
          <c:yMode val="edge"/>
          <c:x val="0"/>
          <c:y val="0.18553160995765758"/>
          <c:w val="0.21325089199396297"/>
          <c:h val="0.63381919087304428"/>
        </c:manualLayout>
      </c:layout>
      <c:overlay val="0"/>
      <c:spPr>
        <a:noFill/>
        <a:ln>
          <a:noFill/>
        </a:ln>
        <a:effectLst/>
      </c:spPr>
      <c:txPr>
        <a:bodyPr rot="0" spcFirstLastPara="1" vertOverflow="ellipsis" vert="horz" wrap="square" anchor="ctr" anchorCtr="1"/>
        <a:lstStyle/>
        <a:p>
          <a:pPr algn="just">
            <a:defRPr sz="6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GMI</c:v>
                </c:pt>
              </c:strCache>
            </c:strRef>
          </c:tx>
          <c:spPr>
            <a:solidFill>
              <a:srgbClr val="7AC3EB"/>
            </a:solidFill>
            <a:ln>
              <a:noFill/>
            </a:ln>
            <a:effectLst/>
          </c:spPr>
          <c:invertIfNegative val="0"/>
          <c:dLbls>
            <c:dLbl>
              <c:idx val="0"/>
              <c:tx>
                <c:rich>
                  <a:bodyPr/>
                  <a:lstStyle/>
                  <a:p>
                    <a:fld id="{C16E48F3-7EFA-F04C-9B42-9713F044C980}"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9F8-4745-9630-A340D197F0A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Throw away in trash</c:v>
                </c:pt>
                <c:pt idx="1">
                  <c:v>Recycle the package at home</c:v>
                </c:pt>
                <c:pt idx="2">
                  <c:v>Recycle the package elsewhere (e.g., in-store drop)</c:v>
                </c:pt>
                <c:pt idx="3">
                  <c:v>Compost the package</c:v>
                </c:pt>
                <c:pt idx="4">
                  <c:v>Reuse the package for something else</c:v>
                </c:pt>
                <c:pt idx="5">
                  <c:v>Other</c:v>
                </c:pt>
              </c:strCache>
            </c:strRef>
          </c:cat>
          <c:val>
            <c:numRef>
              <c:f>Sheet1!$B$2:$B$7</c:f>
              <c:numCache>
                <c:formatCode>0%</c:formatCode>
                <c:ptCount val="6"/>
                <c:pt idx="0">
                  <c:v>0.83333332999999998</c:v>
                </c:pt>
                <c:pt idx="1">
                  <c:v>0.12280702</c:v>
                </c:pt>
                <c:pt idx="2">
                  <c:v>2.6315789999999999E-2</c:v>
                </c:pt>
                <c:pt idx="3">
                  <c:v>8.7719300000000007E-3</c:v>
                </c:pt>
                <c:pt idx="4">
                  <c:v>8.7719300000000007E-3</c:v>
                </c:pt>
                <c:pt idx="5">
                  <c:v>0</c:v>
                </c:pt>
              </c:numCache>
            </c:numRef>
          </c:val>
          <c:extLst>
            <c:ext xmlns:c16="http://schemas.microsoft.com/office/drawing/2014/chart" uri="{C3380CC4-5D6E-409C-BE32-E72D297353CC}">
              <c16:uniqueId val="{00000000-A4AE-094A-B0B5-E36D1A279DAE}"/>
            </c:ext>
          </c:extLst>
        </c:ser>
        <c:ser>
          <c:idx val="1"/>
          <c:order val="1"/>
          <c:tx>
            <c:strRef>
              <c:f>Sheet1!$C$1</c:f>
              <c:strCache>
                <c:ptCount val="1"/>
                <c:pt idx="0">
                  <c:v>Competitor</c:v>
                </c:pt>
              </c:strCache>
            </c:strRef>
          </c:tx>
          <c:spPr>
            <a:solidFill>
              <a:srgbClr val="DF9709"/>
            </a:solidFill>
            <a:ln>
              <a:noFill/>
            </a:ln>
            <a:effectLst/>
          </c:spPr>
          <c:invertIfNegative val="0"/>
          <c:dLbls>
            <c:dLbl>
              <c:idx val="1"/>
              <c:tx>
                <c:rich>
                  <a:bodyPr/>
                  <a:lstStyle/>
                  <a:p>
                    <a:fld id="{F0119246-C9DA-4446-B90C-01871BF1C636}"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9F8-4745-9630-A340D197F0A4}"/>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Throw away in trash</c:v>
                </c:pt>
                <c:pt idx="1">
                  <c:v>Recycle the package at home</c:v>
                </c:pt>
                <c:pt idx="2">
                  <c:v>Recycle the package elsewhere (e.g., in-store drop)</c:v>
                </c:pt>
                <c:pt idx="3">
                  <c:v>Compost the package</c:v>
                </c:pt>
                <c:pt idx="4">
                  <c:v>Reuse the package for something else</c:v>
                </c:pt>
                <c:pt idx="5">
                  <c:v>Other</c:v>
                </c:pt>
              </c:strCache>
            </c:strRef>
          </c:cat>
          <c:val>
            <c:numRef>
              <c:f>Sheet1!$C$2:$C$7</c:f>
              <c:numCache>
                <c:formatCode>0%</c:formatCode>
                <c:ptCount val="6"/>
                <c:pt idx="0">
                  <c:v>0.86725663999999991</c:v>
                </c:pt>
                <c:pt idx="1">
                  <c:v>0.11504425</c:v>
                </c:pt>
                <c:pt idx="2">
                  <c:v>1.7699119999999999E-2</c:v>
                </c:pt>
                <c:pt idx="3">
                  <c:v>0</c:v>
                </c:pt>
                <c:pt idx="4">
                  <c:v>0</c:v>
                </c:pt>
                <c:pt idx="5">
                  <c:v>0</c:v>
                </c:pt>
              </c:numCache>
            </c:numRef>
          </c:val>
          <c:extLst>
            <c:ext xmlns:c16="http://schemas.microsoft.com/office/drawing/2014/chart" uri="{C3380CC4-5D6E-409C-BE32-E72D297353CC}">
              <c16:uniqueId val="{00000001-A4AE-094A-B0B5-E36D1A279DAE}"/>
            </c:ext>
          </c:extLst>
        </c:ser>
        <c:dLbls>
          <c:dLblPos val="outEnd"/>
          <c:showLegendKey val="0"/>
          <c:showVal val="1"/>
          <c:showCatName val="0"/>
          <c:showSerName val="0"/>
          <c:showPercent val="0"/>
          <c:showBubbleSize val="0"/>
        </c:dLbls>
        <c:gapWidth val="219"/>
        <c:overlap val="-27"/>
        <c:axId val="1566900095"/>
        <c:axId val="1566602783"/>
      </c:barChart>
      <c:catAx>
        <c:axId val="1566900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566602783"/>
        <c:crosses val="autoZero"/>
        <c:auto val="1"/>
        <c:lblAlgn val="ctr"/>
        <c:lblOffset val="100"/>
        <c:noMultiLvlLbl val="0"/>
      </c:catAx>
      <c:valAx>
        <c:axId val="1566602783"/>
        <c:scaling>
          <c:orientation val="minMax"/>
          <c:max val="1"/>
        </c:scaling>
        <c:delete val="1"/>
        <c:axPos val="l"/>
        <c:numFmt formatCode="0%" sourceLinked="1"/>
        <c:majorTickMark val="out"/>
        <c:minorTickMark val="none"/>
        <c:tickLblPos val="nextTo"/>
        <c:crossAx val="1566900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GMI</c:v>
                </c:pt>
              </c:strCache>
            </c:strRef>
          </c:tx>
          <c:spPr>
            <a:solidFill>
              <a:srgbClr val="7AC3EB"/>
            </a:solidFill>
            <a:ln>
              <a:noFill/>
            </a:ln>
            <a:effectLst/>
          </c:spPr>
          <c:invertIfNegative val="0"/>
          <c:dLbls>
            <c:dLbl>
              <c:idx val="1"/>
              <c:tx>
                <c:rich>
                  <a:bodyPr/>
                  <a:lstStyle/>
                  <a:p>
                    <a:fld id="{43B7A4F3-EA8F-D144-B072-06A16B0828DA}"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74C-1F48-8887-A51DDB5252D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Very satisfied</c:v>
                </c:pt>
                <c:pt idx="1">
                  <c:v>Somewhat satisfied</c:v>
                </c:pt>
                <c:pt idx="2">
                  <c:v>Neutral</c:v>
                </c:pt>
                <c:pt idx="3">
                  <c:v>Somewhat dissatisfied</c:v>
                </c:pt>
                <c:pt idx="4">
                  <c:v>Very dissatisfied</c:v>
                </c:pt>
              </c:strCache>
            </c:strRef>
          </c:cat>
          <c:val>
            <c:numRef>
              <c:f>Sheet1!$B$2:$B$6</c:f>
              <c:numCache>
                <c:formatCode>0%</c:formatCode>
                <c:ptCount val="5"/>
                <c:pt idx="0">
                  <c:v>0.37719298000000001</c:v>
                </c:pt>
                <c:pt idx="1">
                  <c:v>0.12280702</c:v>
                </c:pt>
                <c:pt idx="2">
                  <c:v>0.42105262999999998</c:v>
                </c:pt>
                <c:pt idx="3">
                  <c:v>7.8947370000000003E-2</c:v>
                </c:pt>
                <c:pt idx="4">
                  <c:v>0</c:v>
                </c:pt>
              </c:numCache>
            </c:numRef>
          </c:val>
          <c:extLst>
            <c:ext xmlns:c16="http://schemas.microsoft.com/office/drawing/2014/chart" uri="{C3380CC4-5D6E-409C-BE32-E72D297353CC}">
              <c16:uniqueId val="{00000000-D4FC-7443-8C2C-61FEA4ECD95C}"/>
            </c:ext>
          </c:extLst>
        </c:ser>
        <c:ser>
          <c:idx val="1"/>
          <c:order val="1"/>
          <c:tx>
            <c:strRef>
              <c:f>Sheet1!$C$1</c:f>
              <c:strCache>
                <c:ptCount val="1"/>
                <c:pt idx="0">
                  <c:v>Competitor</c:v>
                </c:pt>
              </c:strCache>
            </c:strRef>
          </c:tx>
          <c:spPr>
            <a:solidFill>
              <a:srgbClr val="DF9709"/>
            </a:solidFill>
            <a:ln>
              <a:noFill/>
            </a:ln>
            <a:effectLst/>
          </c:spPr>
          <c:invertIfNegative val="0"/>
          <c:dLbls>
            <c:dLbl>
              <c:idx val="3"/>
              <c:tx>
                <c:rich>
                  <a:bodyPr/>
                  <a:lstStyle/>
                  <a:p>
                    <a:fld id="{34E84D33-BF6A-F54A-BA0C-4DFCE2F195F5}"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074C-1F48-8887-A51DDB5252D3}"/>
                </c:ext>
              </c:extLst>
            </c:dLbl>
            <c:dLbl>
              <c:idx val="4"/>
              <c:tx>
                <c:rich>
                  <a:bodyPr/>
                  <a:lstStyle/>
                  <a:p>
                    <a:fld id="{299E7AED-ADA6-EF4A-9D81-3BE5FD62709C}"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74C-1F48-8887-A51DDB5252D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Very satisfied</c:v>
                </c:pt>
                <c:pt idx="1">
                  <c:v>Somewhat satisfied</c:v>
                </c:pt>
                <c:pt idx="2">
                  <c:v>Neutral</c:v>
                </c:pt>
                <c:pt idx="3">
                  <c:v>Somewhat dissatisfied</c:v>
                </c:pt>
                <c:pt idx="4">
                  <c:v>Very dissatisfied</c:v>
                </c:pt>
              </c:strCache>
            </c:strRef>
          </c:cat>
          <c:val>
            <c:numRef>
              <c:f>Sheet1!$C$2:$C$6</c:f>
              <c:numCache>
                <c:formatCode>0%</c:formatCode>
                <c:ptCount val="5"/>
                <c:pt idx="0">
                  <c:v>0.33628319000000001</c:v>
                </c:pt>
                <c:pt idx="1">
                  <c:v>0.12389380999999999</c:v>
                </c:pt>
                <c:pt idx="2">
                  <c:v>0.45132742999999997</c:v>
                </c:pt>
                <c:pt idx="3">
                  <c:v>8.8495580000000004E-2</c:v>
                </c:pt>
                <c:pt idx="4">
                  <c:v>0</c:v>
                </c:pt>
              </c:numCache>
            </c:numRef>
          </c:val>
          <c:extLst>
            <c:ext xmlns:c16="http://schemas.microsoft.com/office/drawing/2014/chart" uri="{C3380CC4-5D6E-409C-BE32-E72D297353CC}">
              <c16:uniqueId val="{00000001-D4FC-7443-8C2C-61FEA4ECD95C}"/>
            </c:ext>
          </c:extLst>
        </c:ser>
        <c:dLbls>
          <c:dLblPos val="outEnd"/>
          <c:showLegendKey val="0"/>
          <c:showVal val="1"/>
          <c:showCatName val="0"/>
          <c:showSerName val="0"/>
          <c:showPercent val="0"/>
          <c:showBubbleSize val="0"/>
        </c:dLbls>
        <c:gapWidth val="219"/>
        <c:overlap val="-27"/>
        <c:axId val="1566900095"/>
        <c:axId val="1566602783"/>
      </c:barChart>
      <c:catAx>
        <c:axId val="15669000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566602783"/>
        <c:crosses val="autoZero"/>
        <c:auto val="1"/>
        <c:lblAlgn val="ctr"/>
        <c:lblOffset val="100"/>
        <c:noMultiLvlLbl val="0"/>
      </c:catAx>
      <c:valAx>
        <c:axId val="1566602783"/>
        <c:scaling>
          <c:orientation val="minMax"/>
          <c:max val="1"/>
        </c:scaling>
        <c:delete val="1"/>
        <c:axPos val="l"/>
        <c:numFmt formatCode="0%" sourceLinked="1"/>
        <c:majorTickMark val="out"/>
        <c:minorTickMark val="none"/>
        <c:tickLblPos val="nextTo"/>
        <c:crossAx val="156690009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15239625796262E-3"/>
          <c:y val="0.10060868385364316"/>
          <c:w val="1"/>
          <c:h val="0.62036400635274414"/>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fld id="{62CDBC6B-C14D-124A-9EAF-B186E03754F6}"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0-036F-D94A-A468-925210228AF9}"/>
                </c:ext>
              </c:extLst>
            </c:dLbl>
            <c:dLbl>
              <c:idx val="1"/>
              <c:tx>
                <c:rich>
                  <a:bodyPr/>
                  <a:lstStyle/>
                  <a:p>
                    <a:fld id="{008584A4-1137-764F-888C-54394B1AEE0B}"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036F-D94A-A468-925210228AF9}"/>
                </c:ext>
              </c:extLst>
            </c:dLbl>
            <c:dLbl>
              <c:idx val="2"/>
              <c:tx>
                <c:rich>
                  <a:bodyPr/>
                  <a:lstStyle/>
                  <a:p>
                    <a:fld id="{934E7672-2258-E345-B3CC-3320C30739D6}"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2-325D-5641-BFDC-CA1C7B0E1D39}"/>
                </c:ext>
              </c:extLst>
            </c:dLbl>
            <c:dLbl>
              <c:idx val="3"/>
              <c:tx>
                <c:rich>
                  <a:bodyPr/>
                  <a:lstStyle/>
                  <a:p>
                    <a:fld id="{CA4562EB-E8E3-A845-A1CC-EC9BB3AFF6C3}"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325D-5641-BFDC-CA1C7B0E1D39}"/>
                </c:ext>
              </c:extLst>
            </c:dLbl>
            <c:dLbl>
              <c:idx val="4"/>
              <c:tx>
                <c:rich>
                  <a:bodyPr/>
                  <a:lstStyle/>
                  <a:p>
                    <a:fld id="{3E81B0C0-E154-4D40-AD28-3871BE9D3AD4}"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3-325D-5641-BFDC-CA1C7B0E1D39}"/>
                </c:ext>
              </c:extLst>
            </c:dLbl>
            <c:dLbl>
              <c:idx val="5"/>
              <c:tx>
                <c:rich>
                  <a:bodyPr/>
                  <a:lstStyle/>
                  <a:p>
                    <a:fld id="{BB54B8CA-A8A0-8C43-8902-951FA3A19321}"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4-325D-5641-BFDC-CA1C7B0E1D39}"/>
                </c:ext>
              </c:extLst>
            </c:dLbl>
            <c:dLbl>
              <c:idx val="6"/>
              <c:tx>
                <c:rich>
                  <a:bodyPr/>
                  <a:lstStyle/>
                  <a:p>
                    <a:fld id="{8A1C1BB2-511C-B84B-9932-BA033FF2C3A8}" type="VALUE">
                      <a:rPr lang="en-US" smtClean="0"/>
                      <a:pPr/>
                      <a:t>[VALUE]</a:t>
                    </a:fld>
                    <a:r>
                      <a:rPr lang="en-US" dirty="0"/>
                      <a:t> </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C9EB-1D47-9637-FF4F6E618BFA}"/>
                </c:ext>
              </c:extLst>
            </c:dLbl>
            <c:dLbl>
              <c:idx val="7"/>
              <c:tx>
                <c:rich>
                  <a:bodyPr/>
                  <a:lstStyle/>
                  <a:p>
                    <a:fld id="{3FFBC9B5-E845-DD49-BC5E-6E23E2D90D6E}" type="VALUE">
                      <a:rPr lang="en-US" smtClean="0"/>
                      <a:pPr/>
                      <a:t>[VALUE]</a:t>
                    </a:fld>
                    <a:r>
                      <a:rPr lang="en-US"/>
                      <a:t> </a:t>
                    </a:r>
                    <a:r>
                      <a:rPr lang="en-US" b="1">
                        <a:solidFill>
                          <a:srgbClr val="DF9709"/>
                        </a:solidFill>
                      </a:rPr>
                      <a:t>B</a:t>
                    </a:r>
                  </a:p>
                </c:rich>
              </c:tx>
              <c:dLblPos val="outEnd"/>
              <c:showLegendKey val="0"/>
              <c:showVal val="1"/>
              <c:showCatName val="0"/>
              <c:showSerName val="0"/>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5-325D-5641-BFDC-CA1C7B0E1D39}"/>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The brand 
is easy 
to identify</c:v>
                </c:pt>
                <c:pt idx="1">
                  <c:v>The packaging is
easy to read/
understand</c:v>
                </c:pt>
                <c:pt idx="2">
                  <c:v>The flavor 
is easy to 
identify</c:v>
                </c:pt>
                <c:pt idx="3">
                  <c:v>The product 
stands out 
on shelves</c:v>
                </c:pt>
                <c:pt idx="4">
                  <c:v>The product looks different from other items shelved nearby</c:v>
                </c:pt>
                <c:pt idx="5">
                  <c:v>The colors of the packaging are appealing</c:v>
                </c:pt>
                <c:pt idx="6">
                  <c:v>The packaging design is appealing</c:v>
                </c:pt>
                <c:pt idx="7">
                  <c:v>The pack size is easy to identify</c:v>
                </c:pt>
              </c:strCache>
            </c:strRef>
          </c:cat>
          <c:val>
            <c:numRef>
              <c:f>Sheet1!$B$2:$B$9</c:f>
              <c:numCache>
                <c:formatCode>0%</c:formatCode>
                <c:ptCount val="8"/>
                <c:pt idx="0">
                  <c:v>0.94247787999999999</c:v>
                </c:pt>
                <c:pt idx="1">
                  <c:v>0.97345133000000006</c:v>
                </c:pt>
                <c:pt idx="2">
                  <c:v>0.94690264999999996</c:v>
                </c:pt>
                <c:pt idx="3">
                  <c:v>0.90707965000000002</c:v>
                </c:pt>
                <c:pt idx="4">
                  <c:v>0.92035398000000002</c:v>
                </c:pt>
                <c:pt idx="5">
                  <c:v>0.94247787999999999</c:v>
                </c:pt>
                <c:pt idx="6">
                  <c:v>0.94247787999999999</c:v>
                </c:pt>
                <c:pt idx="7">
                  <c:v>0.92477875999999992</c:v>
                </c:pt>
              </c:numCache>
            </c:numRef>
          </c:val>
          <c:extLst>
            <c:ext xmlns:c16="http://schemas.microsoft.com/office/drawing/2014/chart" uri="{C3380CC4-5D6E-409C-BE32-E72D297353CC}">
              <c16:uniqueId val="{00000002-036F-D94A-A468-925210228AF9}"/>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fld id="{E5BC6F63-9B64-0444-821E-A1A144DD03D2}" type="VALUE">
                      <a:rPr lang="en-US" smtClean="0"/>
                      <a:pPr/>
                      <a:t>[VALUE]</a:t>
                    </a:fld>
                    <a:r>
                      <a:rPr lang="en-US" dirty="0"/>
                      <a:t> </a:t>
                    </a:r>
                    <a:r>
                      <a:rPr lang="en-US" b="1" dirty="0">
                        <a:solidFill>
                          <a:srgbClr val="7AC3EB"/>
                        </a:solidFill>
                      </a:rPr>
                      <a:t>A</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036F-D94A-A468-925210228AF9}"/>
                </c:ext>
              </c:extLst>
            </c:dLbl>
            <c:dLbl>
              <c:idx val="1"/>
              <c:tx>
                <c:rich>
                  <a:bodyPr/>
                  <a:lstStyle/>
                  <a:p>
                    <a:fld id="{1A0ACAC2-AA47-6C4D-9190-FB7388AF1730}"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036F-D94A-A468-925210228AF9}"/>
                </c:ext>
              </c:extLst>
            </c:dLbl>
            <c:dLbl>
              <c:idx val="2"/>
              <c:tx>
                <c:rich>
                  <a:bodyPr/>
                  <a:lstStyle/>
                  <a:p>
                    <a:fld id="{40E2E2E5-1DAC-3F48-8EED-47B866325E23}"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036F-D94A-A468-925210228AF9}"/>
                </c:ext>
              </c:extLst>
            </c:dLbl>
            <c:dLbl>
              <c:idx val="4"/>
              <c:tx>
                <c:rich>
                  <a:bodyPr/>
                  <a:lstStyle/>
                  <a:p>
                    <a:fld id="{97AF9341-74B6-234F-B95F-05347EF12748}"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8D8F-5742-BB1A-8DF6982C1535}"/>
                </c:ext>
              </c:extLst>
            </c:dLbl>
            <c:dLbl>
              <c:idx val="5"/>
              <c:tx>
                <c:rich>
                  <a:bodyPr/>
                  <a:lstStyle/>
                  <a:p>
                    <a:fld id="{AF5EC58D-E9D6-1C42-94C0-5FBF1386CE1A}"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036F-D94A-A468-925210228AF9}"/>
                </c:ext>
              </c:extLst>
            </c:dLbl>
            <c:dLbl>
              <c:idx val="6"/>
              <c:tx>
                <c:rich>
                  <a:bodyPr/>
                  <a:lstStyle/>
                  <a:p>
                    <a:fld id="{A1E6C805-CC2E-7449-8E1F-1C74348FD651}"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036F-D94A-A468-925210228AF9}"/>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The brand 
is easy 
to identify</c:v>
                </c:pt>
                <c:pt idx="1">
                  <c:v>The packaging is
easy to read/
understand</c:v>
                </c:pt>
                <c:pt idx="2">
                  <c:v>The flavor 
is easy to 
identify</c:v>
                </c:pt>
                <c:pt idx="3">
                  <c:v>The product 
stands out 
on shelves</c:v>
                </c:pt>
                <c:pt idx="4">
                  <c:v>The product looks different from other items shelved nearby</c:v>
                </c:pt>
                <c:pt idx="5">
                  <c:v>The colors of the packaging are appealing</c:v>
                </c:pt>
                <c:pt idx="6">
                  <c:v>The packaging design is appealing</c:v>
                </c:pt>
                <c:pt idx="7">
                  <c:v>The pack size is easy to identify</c:v>
                </c:pt>
              </c:strCache>
            </c:strRef>
          </c:cat>
          <c:val>
            <c:numRef>
              <c:f>Sheet1!$C$2:$C$9</c:f>
              <c:numCache>
                <c:formatCode>0%</c:formatCode>
                <c:ptCount val="8"/>
                <c:pt idx="0">
                  <c:v>0.99557522000000009</c:v>
                </c:pt>
                <c:pt idx="1">
                  <c:v>0.96460177000000003</c:v>
                </c:pt>
                <c:pt idx="2">
                  <c:v>0.95575220999999999</c:v>
                </c:pt>
                <c:pt idx="3">
                  <c:v>0.94247787999999999</c:v>
                </c:pt>
                <c:pt idx="4">
                  <c:v>0.92920354000000005</c:v>
                </c:pt>
                <c:pt idx="5">
                  <c:v>0.92477875999999992</c:v>
                </c:pt>
                <c:pt idx="6">
                  <c:v>0.92035398000000002</c:v>
                </c:pt>
                <c:pt idx="7">
                  <c:v>0.78318584000000002</c:v>
                </c:pt>
              </c:numCache>
            </c:numRef>
          </c:val>
          <c:extLst>
            <c:ext xmlns:c16="http://schemas.microsoft.com/office/drawing/2014/chart" uri="{C3380CC4-5D6E-409C-BE32-E72D297353CC}">
              <c16:uniqueId val="{00000007-036F-D94A-A468-925210228AF9}"/>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1"/>
          <c:min val="0"/>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987241069619189E-3"/>
          <c:y val="6.751332989564672E-2"/>
          <c:w val="0.99880133150710049"/>
          <c:h val="0.66668722190621499"/>
        </c:manualLayout>
      </c:layout>
      <c:barChart>
        <c:barDir val="col"/>
        <c:grouping val="clustered"/>
        <c:varyColors val="0"/>
        <c:ser>
          <c:idx val="1"/>
          <c:order val="1"/>
          <c:tx>
            <c:strRef>
              <c:f>Sheet1!$C$1</c:f>
              <c:strCache>
                <c:ptCount val="1"/>
                <c:pt idx="0">
                  <c:v>Sample</c:v>
                </c:pt>
              </c:strCache>
            </c:strRef>
          </c:tx>
          <c:spPr>
            <a:solidFill>
              <a:schemeClr val="accent2"/>
            </a:solidFill>
            <a:ln>
              <a:noFill/>
            </a:ln>
            <a:effectLst/>
          </c:spPr>
          <c:invertIfNegative val="0"/>
          <c:dLbls>
            <c:dLbl>
              <c:idx val="1"/>
              <c:tx>
                <c:rich>
                  <a:bodyPr/>
                  <a:lstStyle/>
                  <a:p>
                    <a:fld id="{D94A4626-827B-784D-9E81-474210403BC1}" type="VALUE">
                      <a:rPr lang="en-US" sz="800">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79A-D645-8CBE-ED72BA6C737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21-24</c:v>
                </c:pt>
                <c:pt idx="1">
                  <c:v>25-34</c:v>
                </c:pt>
                <c:pt idx="2">
                  <c:v>35-44</c:v>
                </c:pt>
                <c:pt idx="3">
                  <c:v>45-54</c:v>
                </c:pt>
                <c:pt idx="4">
                  <c:v>55-65</c:v>
                </c:pt>
              </c:strCache>
            </c:strRef>
          </c:cat>
          <c:val>
            <c:numRef>
              <c:f>Sheet1!$C$2:$C$6</c:f>
              <c:numCache>
                <c:formatCode>0%</c:formatCode>
                <c:ptCount val="5"/>
                <c:pt idx="0">
                  <c:v>0</c:v>
                </c:pt>
                <c:pt idx="1">
                  <c:v>0.32</c:v>
                </c:pt>
                <c:pt idx="2">
                  <c:v>0.5</c:v>
                </c:pt>
                <c:pt idx="3">
                  <c:v>0.15</c:v>
                </c:pt>
                <c:pt idx="4">
                  <c:v>0.03</c:v>
                </c:pt>
              </c:numCache>
            </c:numRef>
          </c:val>
          <c:extLst>
            <c:ext xmlns:c16="http://schemas.microsoft.com/office/drawing/2014/chart" uri="{C3380CC4-5D6E-409C-BE32-E72D297353CC}">
              <c16:uniqueId val="{00000001-9B69-3F4F-9512-00383073953F}"/>
            </c:ext>
          </c:extLst>
        </c:ser>
        <c:dLbls>
          <c:dLblPos val="outEnd"/>
          <c:showLegendKey val="0"/>
          <c:showVal val="1"/>
          <c:showCatName val="0"/>
          <c:showSerName val="0"/>
          <c:showPercent val="0"/>
          <c:showBubbleSize val="0"/>
        </c:dLbls>
        <c:gapWidth val="219"/>
        <c:overlap val="-27"/>
        <c:axId val="-189918416"/>
        <c:axId val="-189916096"/>
      </c:barChart>
      <c:lineChart>
        <c:grouping val="standard"/>
        <c:varyColors val="0"/>
        <c:ser>
          <c:idx val="0"/>
          <c:order val="0"/>
          <c:tx>
            <c:strRef>
              <c:f>Sheet1!$B$1</c:f>
              <c:strCache>
                <c:ptCount val="1"/>
                <c:pt idx="0">
                  <c:v>Column1</c:v>
                </c:pt>
              </c:strCache>
            </c:strRef>
          </c:tx>
          <c:spPr>
            <a:ln w="28575" cap="rnd">
              <a:noFill/>
              <a:round/>
            </a:ln>
            <a:effectLst/>
          </c:spPr>
          <c:marker>
            <c:symbol val="dash"/>
            <c:size val="12"/>
            <c:spPr>
              <a:solidFill>
                <a:schemeClr val="accent1"/>
              </a:solidFill>
              <a:ln w="3175">
                <a:noFill/>
              </a:ln>
              <a:effectLst/>
            </c:spPr>
          </c:marker>
          <c:dLbls>
            <c:delete val="1"/>
          </c:dLbls>
          <c:cat>
            <c:strRef>
              <c:f>Sheet1!$A$2:$A$6</c:f>
              <c:strCache>
                <c:ptCount val="5"/>
                <c:pt idx="0">
                  <c:v>21-24</c:v>
                </c:pt>
                <c:pt idx="1">
                  <c:v>25-34</c:v>
                </c:pt>
                <c:pt idx="2">
                  <c:v>35-44</c:v>
                </c:pt>
                <c:pt idx="3">
                  <c:v>45-54</c:v>
                </c:pt>
                <c:pt idx="4">
                  <c:v>55-65</c:v>
                </c:pt>
              </c:strCache>
            </c:strRef>
          </c:cat>
          <c:val>
            <c:numRef>
              <c:f>Sheet1!$B$2:$B$6</c:f>
              <c:numCache>
                <c:formatCode>General</c:formatCode>
                <c:ptCount val="5"/>
              </c:numCache>
            </c:numRef>
          </c:val>
          <c:smooth val="0"/>
          <c:extLst>
            <c:ext xmlns:c16="http://schemas.microsoft.com/office/drawing/2014/chart" uri="{C3380CC4-5D6E-409C-BE32-E72D297353CC}">
              <c16:uniqueId val="{00000002-9B69-3F4F-9512-00383073953F}"/>
            </c:ext>
          </c:extLst>
        </c:ser>
        <c:dLbls>
          <c:showLegendKey val="0"/>
          <c:showVal val="1"/>
          <c:showCatName val="0"/>
          <c:showSerName val="0"/>
          <c:showPercent val="0"/>
          <c:showBubbleSize val="0"/>
        </c:dLbls>
        <c:marker val="1"/>
        <c:smooth val="0"/>
        <c:axId val="-189918416"/>
        <c:axId val="-189916096"/>
      </c:lineChart>
      <c:catAx>
        <c:axId val="-18991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Avenir Next" charset="0"/>
                <a:cs typeface="Avenir Next" charset="0"/>
              </a:defRPr>
            </a:pPr>
            <a:endParaRPr lang="en-US"/>
          </a:p>
        </c:txPr>
        <c:crossAx val="-189916096"/>
        <c:crosses val="autoZero"/>
        <c:auto val="1"/>
        <c:lblAlgn val="ctr"/>
        <c:lblOffset val="100"/>
        <c:noMultiLvlLbl val="0"/>
      </c:catAx>
      <c:valAx>
        <c:axId val="-189916096"/>
        <c:scaling>
          <c:orientation val="minMax"/>
        </c:scaling>
        <c:delete val="1"/>
        <c:axPos val="l"/>
        <c:numFmt formatCode="0%" sourceLinked="0"/>
        <c:majorTickMark val="out"/>
        <c:minorTickMark val="none"/>
        <c:tickLblPos val="nextTo"/>
        <c:crossAx val="-189918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513903718387274"/>
          <c:y val="1.8523441665035389E-2"/>
          <c:w val="0.608048107509362"/>
          <c:h val="0.95979055699973126"/>
        </c:manualLayout>
      </c:layout>
      <c:barChart>
        <c:barDir val="bar"/>
        <c:grouping val="clustered"/>
        <c:varyColors val="0"/>
        <c:ser>
          <c:idx val="0"/>
          <c:order val="0"/>
          <c:tx>
            <c:strRef>
              <c:f>Sheet1!$B$1</c:f>
              <c:strCache>
                <c:ptCount val="1"/>
                <c:pt idx="0">
                  <c:v>HH Income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&lt; 15k</c:v>
                </c:pt>
                <c:pt idx="1">
                  <c:v>$15k - $25k</c:v>
                </c:pt>
                <c:pt idx="2">
                  <c:v>$25k - $35k</c:v>
                </c:pt>
                <c:pt idx="3">
                  <c:v>$35k - $50k</c:v>
                </c:pt>
                <c:pt idx="4">
                  <c:v>$50k - $75</c:v>
                </c:pt>
                <c:pt idx="5">
                  <c:v>$75k - $100k</c:v>
                </c:pt>
                <c:pt idx="6">
                  <c:v>$100k - $150k</c:v>
                </c:pt>
                <c:pt idx="7">
                  <c:v>$150k+</c:v>
                </c:pt>
                <c:pt idx="8">
                  <c:v>No answer</c:v>
                </c:pt>
              </c:strCache>
            </c:strRef>
          </c:cat>
          <c:val>
            <c:numRef>
              <c:f>Sheet1!$B$2:$B$10</c:f>
              <c:numCache>
                <c:formatCode>0%</c:formatCode>
                <c:ptCount val="9"/>
                <c:pt idx="0">
                  <c:v>0.02</c:v>
                </c:pt>
                <c:pt idx="1">
                  <c:v>0.04</c:v>
                </c:pt>
                <c:pt idx="2">
                  <c:v>0.06</c:v>
                </c:pt>
                <c:pt idx="3">
                  <c:v>0.13</c:v>
                </c:pt>
                <c:pt idx="4">
                  <c:v>0.24</c:v>
                </c:pt>
                <c:pt idx="5">
                  <c:v>0.18</c:v>
                </c:pt>
                <c:pt idx="6">
                  <c:v>0.17</c:v>
                </c:pt>
                <c:pt idx="7">
                  <c:v>0.11</c:v>
                </c:pt>
                <c:pt idx="8">
                  <c:v>0.06</c:v>
                </c:pt>
              </c:numCache>
            </c:numRef>
          </c:val>
          <c:extLst>
            <c:ext xmlns:c16="http://schemas.microsoft.com/office/drawing/2014/chart" uri="{C3380CC4-5D6E-409C-BE32-E72D297353CC}">
              <c16:uniqueId val="{00000000-6F23-DF45-AF86-E42084A139E5}"/>
            </c:ext>
          </c:extLst>
        </c:ser>
        <c:dLbls>
          <c:showLegendKey val="0"/>
          <c:showVal val="0"/>
          <c:showCatName val="0"/>
          <c:showSerName val="0"/>
          <c:showPercent val="0"/>
          <c:showBubbleSize val="0"/>
        </c:dLbls>
        <c:gapWidth val="100"/>
        <c:overlap val="-15"/>
        <c:axId val="-296691600"/>
        <c:axId val="-231944928"/>
      </c:barChart>
      <c:catAx>
        <c:axId val="-29669160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Avenir Next" charset="0"/>
                <a:cs typeface="Avenir Next" charset="0"/>
              </a:defRPr>
            </a:pPr>
            <a:endParaRPr lang="en-US"/>
          </a:p>
        </c:txPr>
        <c:crossAx val="-231944928"/>
        <c:crosses val="autoZero"/>
        <c:auto val="1"/>
        <c:lblAlgn val="ctr"/>
        <c:lblOffset val="100"/>
        <c:noMultiLvlLbl val="0"/>
      </c:catAx>
      <c:valAx>
        <c:axId val="-231944928"/>
        <c:scaling>
          <c:orientation val="minMax"/>
        </c:scaling>
        <c:delete val="1"/>
        <c:axPos val="t"/>
        <c:numFmt formatCode="0%" sourceLinked="0"/>
        <c:majorTickMark val="none"/>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400368902966672E-2"/>
          <c:y val="0.10641052173832899"/>
          <c:w val="0.99880133150710049"/>
          <c:h val="0.39543993209835682"/>
        </c:manualLayout>
      </c:layout>
      <c:barChart>
        <c:barDir val="col"/>
        <c:grouping val="clustered"/>
        <c:varyColors val="0"/>
        <c:ser>
          <c:idx val="1"/>
          <c:order val="1"/>
          <c:tx>
            <c:strRef>
              <c:f>Sheet1!$C$1</c:f>
              <c:strCache>
                <c:ptCount val="1"/>
                <c:pt idx="0">
                  <c:v>Sample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Under 5 years</c:v>
                </c:pt>
                <c:pt idx="1">
                  <c:v>6-9 
years</c:v>
                </c:pt>
                <c:pt idx="2">
                  <c:v>10-12 years</c:v>
                </c:pt>
                <c:pt idx="3">
                  <c:v>13-17 years</c:v>
                </c:pt>
                <c:pt idx="4">
                  <c:v>18+ 
years</c:v>
                </c:pt>
                <c:pt idx="5">
                  <c:v>No children</c:v>
                </c:pt>
              </c:strCache>
            </c:strRef>
          </c:cat>
          <c:val>
            <c:numRef>
              <c:f>Sheet1!$C$2:$C$7</c:f>
              <c:numCache>
                <c:formatCode>0%</c:formatCode>
                <c:ptCount val="6"/>
                <c:pt idx="0">
                  <c:v>0.45</c:v>
                </c:pt>
                <c:pt idx="1">
                  <c:v>0.68</c:v>
                </c:pt>
                <c:pt idx="2">
                  <c:v>0.56999999999999995</c:v>
                </c:pt>
                <c:pt idx="3">
                  <c:v>0.37</c:v>
                </c:pt>
                <c:pt idx="4">
                  <c:v>0.14418605000000001</c:v>
                </c:pt>
                <c:pt idx="5">
                  <c:v>0.26976744000000002</c:v>
                </c:pt>
              </c:numCache>
            </c:numRef>
          </c:val>
          <c:extLst>
            <c:ext xmlns:c16="http://schemas.microsoft.com/office/drawing/2014/chart" uri="{C3380CC4-5D6E-409C-BE32-E72D297353CC}">
              <c16:uniqueId val="{00000001-F4A6-7D42-9F50-7074D31BE2F4}"/>
            </c:ext>
          </c:extLst>
        </c:ser>
        <c:dLbls>
          <c:dLblPos val="outEnd"/>
          <c:showLegendKey val="0"/>
          <c:showVal val="1"/>
          <c:showCatName val="0"/>
          <c:showSerName val="0"/>
          <c:showPercent val="0"/>
          <c:showBubbleSize val="0"/>
        </c:dLbls>
        <c:gapWidth val="219"/>
        <c:overlap val="-27"/>
        <c:axId val="-189918416"/>
        <c:axId val="-189916096"/>
      </c:barChart>
      <c:lineChart>
        <c:grouping val="standard"/>
        <c:varyColors val="0"/>
        <c:ser>
          <c:idx val="0"/>
          <c:order val="0"/>
          <c:tx>
            <c:strRef>
              <c:f>Sheet1!$B$1</c:f>
              <c:strCache>
                <c:ptCount val="1"/>
                <c:pt idx="0">
                  <c:v>Column1</c:v>
                </c:pt>
              </c:strCache>
            </c:strRef>
          </c:tx>
          <c:spPr>
            <a:ln w="28575" cap="rnd">
              <a:noFill/>
              <a:round/>
            </a:ln>
            <a:effectLst/>
          </c:spPr>
          <c:marker>
            <c:symbol val="dash"/>
            <c:size val="12"/>
            <c:spPr>
              <a:solidFill>
                <a:schemeClr val="accent1"/>
              </a:solidFill>
              <a:ln w="3175">
                <a:no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Under 5 years</c:v>
                </c:pt>
                <c:pt idx="1">
                  <c:v>6-9 
years</c:v>
                </c:pt>
                <c:pt idx="2">
                  <c:v>10-12 years</c:v>
                </c:pt>
                <c:pt idx="3">
                  <c:v>13-17 years</c:v>
                </c:pt>
                <c:pt idx="4">
                  <c:v>18+ 
years</c:v>
                </c:pt>
                <c:pt idx="5">
                  <c:v>No children</c:v>
                </c:pt>
              </c:strCache>
            </c:strRef>
          </c:cat>
          <c:val>
            <c:numRef>
              <c:f>Sheet1!$B$2:$B$7</c:f>
              <c:numCache>
                <c:formatCode>General</c:formatCode>
                <c:ptCount val="6"/>
              </c:numCache>
            </c:numRef>
          </c:val>
          <c:smooth val="0"/>
          <c:extLst>
            <c:ext xmlns:c16="http://schemas.microsoft.com/office/drawing/2014/chart" uri="{C3380CC4-5D6E-409C-BE32-E72D297353CC}">
              <c16:uniqueId val="{00000002-F4A6-7D42-9F50-7074D31BE2F4}"/>
            </c:ext>
          </c:extLst>
        </c:ser>
        <c:dLbls>
          <c:showLegendKey val="0"/>
          <c:showVal val="1"/>
          <c:showCatName val="0"/>
          <c:showSerName val="0"/>
          <c:showPercent val="0"/>
          <c:showBubbleSize val="0"/>
        </c:dLbls>
        <c:marker val="1"/>
        <c:smooth val="0"/>
        <c:axId val="-189918416"/>
        <c:axId val="-189916096"/>
      </c:lineChart>
      <c:catAx>
        <c:axId val="-18991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crossAx val="-189916096"/>
        <c:crosses val="autoZero"/>
        <c:auto val="1"/>
        <c:lblAlgn val="ctr"/>
        <c:lblOffset val="100"/>
        <c:noMultiLvlLbl val="0"/>
      </c:catAx>
      <c:valAx>
        <c:axId val="-189916096"/>
        <c:scaling>
          <c:orientation val="minMax"/>
        </c:scaling>
        <c:delete val="1"/>
        <c:axPos val="l"/>
        <c:numFmt formatCode="0%" sourceLinked="0"/>
        <c:majorTickMark val="out"/>
        <c:minorTickMark val="none"/>
        <c:tickLblPos val="nextTo"/>
        <c:crossAx val="-189918416"/>
        <c:crosses val="autoZero"/>
        <c:crossBetween val="between"/>
      </c:valAx>
      <c:spPr>
        <a:noFill/>
        <a:ln>
          <a:noFill/>
        </a:ln>
        <a:effectLst/>
      </c:spPr>
    </c:plotArea>
    <c:plotVisOnly val="1"/>
    <c:dispBlanksAs val="gap"/>
    <c:showDLblsOverMax val="0"/>
  </c:chart>
  <c:spPr>
    <a:noFill/>
    <a:ln>
      <a:noFill/>
    </a:ln>
    <a:effectLst/>
  </c:spPr>
  <c:txPr>
    <a:bodyPr/>
    <a:lstStyle/>
    <a:p>
      <a:pPr>
        <a:defRPr sz="700">
          <a:solidFill>
            <a:schemeClr val="tx1"/>
          </a:solidFill>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68677477369846"/>
          <c:y val="5.3499351778078748E-2"/>
          <c:w val="0.49923858571937541"/>
          <c:h val="0.89894685649110406"/>
        </c:manualLayout>
      </c:layout>
      <c:barChart>
        <c:barDir val="bar"/>
        <c:grouping val="clustered"/>
        <c:varyColors val="0"/>
        <c:ser>
          <c:idx val="1"/>
          <c:order val="1"/>
          <c:tx>
            <c:strRef>
              <c:f>Sheet1!$C$1</c:f>
              <c:strCache>
                <c:ptCount val="1"/>
                <c:pt idx="0">
                  <c:v>Sample</c:v>
                </c:pt>
              </c:strCache>
            </c:strRef>
          </c:tx>
          <c:spPr>
            <a:solidFill>
              <a:schemeClr val="accent2"/>
            </a:solidFill>
            <a:ln>
              <a:noFill/>
            </a:ln>
            <a:effectLst/>
          </c:spPr>
          <c:invertIfNegative val="0"/>
          <c:dLbls>
            <c:dLbl>
              <c:idx val="1"/>
              <c:tx>
                <c:rich>
                  <a:bodyPr/>
                  <a:lstStyle/>
                  <a:p>
                    <a:fld id="{D94A4626-827B-784D-9E81-474210403BC1}" type="VALUE">
                      <a:rPr lang="en-US" sz="800">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15BF-E84F-9BE0-B93D1B7EB773}"/>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Weekly +</c:v>
                </c:pt>
                <c:pt idx="1">
                  <c:v>Every 2-3 weeks</c:v>
                </c:pt>
                <c:pt idx="2">
                  <c:v>Monthly</c:v>
                </c:pt>
                <c:pt idx="3">
                  <c:v>Every 2-3 months</c:v>
                </c:pt>
                <c:pt idx="4">
                  <c:v>Every 4-6 months</c:v>
                </c:pt>
                <c:pt idx="5">
                  <c:v>Once or twice a year</c:v>
                </c:pt>
                <c:pt idx="6">
                  <c:v>Less than once a year</c:v>
                </c:pt>
              </c:strCache>
            </c:strRef>
          </c:cat>
          <c:val>
            <c:numRef>
              <c:f>Sheet1!$C$2:$C$8</c:f>
              <c:numCache>
                <c:formatCode>0%</c:formatCode>
                <c:ptCount val="7"/>
                <c:pt idx="0">
                  <c:v>0.2</c:v>
                </c:pt>
                <c:pt idx="1">
                  <c:v>0.33</c:v>
                </c:pt>
                <c:pt idx="2">
                  <c:v>0.24</c:v>
                </c:pt>
                <c:pt idx="3">
                  <c:v>0.17</c:v>
                </c:pt>
                <c:pt idx="4">
                  <c:v>0.05</c:v>
                </c:pt>
                <c:pt idx="5">
                  <c:v>0.02</c:v>
                </c:pt>
                <c:pt idx="6">
                  <c:v>4.6511599999999997E-3</c:v>
                </c:pt>
              </c:numCache>
            </c:numRef>
          </c:val>
          <c:extLst>
            <c:ext xmlns:c16="http://schemas.microsoft.com/office/drawing/2014/chart" uri="{C3380CC4-5D6E-409C-BE32-E72D297353CC}">
              <c16:uniqueId val="{00000001-15BF-E84F-9BE0-B93D1B7EB773}"/>
            </c:ext>
          </c:extLst>
        </c:ser>
        <c:ser>
          <c:idx val="0"/>
          <c:order val="0"/>
          <c:tx>
            <c:strRef>
              <c:f>Sheet1!$B$1</c:f>
              <c:strCache>
                <c:ptCount val="1"/>
                <c:pt idx="0">
                  <c:v>Column1</c:v>
                </c:pt>
              </c:strCache>
            </c:strRef>
          </c:tx>
          <c:spPr>
            <a:solidFill>
              <a:schemeClr val="accent1"/>
            </a:solidFill>
            <a:ln>
              <a:noFill/>
            </a:ln>
            <a:effectLst/>
          </c:spPr>
          <c:invertIfNegative val="0"/>
          <c:dLbls>
            <c:delete val="1"/>
          </c:dLbls>
          <c:cat>
            <c:strRef>
              <c:f>Sheet1!$A$2:$A$8</c:f>
              <c:strCache>
                <c:ptCount val="7"/>
                <c:pt idx="0">
                  <c:v>Weekly +</c:v>
                </c:pt>
                <c:pt idx="1">
                  <c:v>Every 2-3 weeks</c:v>
                </c:pt>
                <c:pt idx="2">
                  <c:v>Monthly</c:v>
                </c:pt>
                <c:pt idx="3">
                  <c:v>Every 2-3 months</c:v>
                </c:pt>
                <c:pt idx="4">
                  <c:v>Every 4-6 months</c:v>
                </c:pt>
                <c:pt idx="5">
                  <c:v>Once or twice a year</c:v>
                </c:pt>
                <c:pt idx="6">
                  <c:v>Less than once a year</c:v>
                </c:pt>
              </c:strCache>
            </c:strRef>
          </c:cat>
          <c:val>
            <c:numRef>
              <c:f>Sheet1!$B$2:$B$8</c:f>
              <c:numCache>
                <c:formatCode>General</c:formatCode>
                <c:ptCount val="7"/>
              </c:numCache>
            </c:numRef>
          </c:val>
          <c:extLst>
            <c:ext xmlns:c16="http://schemas.microsoft.com/office/drawing/2014/chart" uri="{C3380CC4-5D6E-409C-BE32-E72D297353CC}">
              <c16:uniqueId val="{00000002-15BF-E84F-9BE0-B93D1B7EB773}"/>
            </c:ext>
          </c:extLst>
        </c:ser>
        <c:dLbls>
          <c:dLblPos val="outEnd"/>
          <c:showLegendKey val="0"/>
          <c:showVal val="1"/>
          <c:showCatName val="0"/>
          <c:showSerName val="0"/>
          <c:showPercent val="0"/>
          <c:showBubbleSize val="0"/>
        </c:dLbls>
        <c:gapWidth val="28"/>
        <c:axId val="-189918416"/>
        <c:axId val="-189916096"/>
      </c:barChart>
      <c:catAx>
        <c:axId val="-1899184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Avenir Next" charset="0"/>
                <a:cs typeface="Avenir Next" charset="0"/>
              </a:defRPr>
            </a:pPr>
            <a:endParaRPr lang="en-US"/>
          </a:p>
        </c:txPr>
        <c:crossAx val="-189916096"/>
        <c:crosses val="autoZero"/>
        <c:auto val="1"/>
        <c:lblAlgn val="ctr"/>
        <c:lblOffset val="100"/>
        <c:noMultiLvlLbl val="0"/>
      </c:catAx>
      <c:valAx>
        <c:axId val="-189916096"/>
        <c:scaling>
          <c:orientation val="minMax"/>
        </c:scaling>
        <c:delete val="1"/>
        <c:axPos val="t"/>
        <c:numFmt formatCode="0%" sourceLinked="0"/>
        <c:majorTickMark val="out"/>
        <c:minorTickMark val="none"/>
        <c:tickLblPos val="nextTo"/>
        <c:crossAx val="-1899184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400368902966672E-2"/>
          <c:y val="0.10641052173832899"/>
          <c:w val="0.99880133150710049"/>
          <c:h val="0.39543993209835682"/>
        </c:manualLayout>
      </c:layout>
      <c:barChart>
        <c:barDir val="col"/>
        <c:grouping val="clustered"/>
        <c:varyColors val="0"/>
        <c:ser>
          <c:idx val="1"/>
          <c:order val="1"/>
          <c:tx>
            <c:strRef>
              <c:f>Sheet1!$C$1</c:f>
              <c:strCache>
                <c:ptCount val="1"/>
                <c:pt idx="0">
                  <c:v>Sample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White</c:v>
                </c:pt>
                <c:pt idx="1">
                  <c:v>Hispanic</c:v>
                </c:pt>
                <c:pt idx="2">
                  <c:v>Asian</c:v>
                </c:pt>
                <c:pt idx="3">
                  <c:v>African
American</c:v>
                </c:pt>
                <c:pt idx="4">
                  <c:v>Other</c:v>
                </c:pt>
              </c:strCache>
            </c:strRef>
          </c:cat>
          <c:val>
            <c:numRef>
              <c:f>Sheet1!$C$2:$C$6</c:f>
              <c:numCache>
                <c:formatCode>0%</c:formatCode>
                <c:ptCount val="5"/>
                <c:pt idx="0">
                  <c:v>0.8</c:v>
                </c:pt>
                <c:pt idx="1">
                  <c:v>0.06</c:v>
                </c:pt>
                <c:pt idx="2">
                  <c:v>0.04</c:v>
                </c:pt>
                <c:pt idx="3">
                  <c:v>0.12</c:v>
                </c:pt>
                <c:pt idx="4">
                  <c:v>0.02</c:v>
                </c:pt>
              </c:numCache>
            </c:numRef>
          </c:val>
          <c:extLst>
            <c:ext xmlns:c16="http://schemas.microsoft.com/office/drawing/2014/chart" uri="{C3380CC4-5D6E-409C-BE32-E72D297353CC}">
              <c16:uniqueId val="{00000000-7978-0144-AD6C-CE345D7A9B5B}"/>
            </c:ext>
          </c:extLst>
        </c:ser>
        <c:dLbls>
          <c:dLblPos val="outEnd"/>
          <c:showLegendKey val="0"/>
          <c:showVal val="1"/>
          <c:showCatName val="0"/>
          <c:showSerName val="0"/>
          <c:showPercent val="0"/>
          <c:showBubbleSize val="0"/>
        </c:dLbls>
        <c:gapWidth val="219"/>
        <c:overlap val="-27"/>
        <c:axId val="-189918416"/>
        <c:axId val="-189916096"/>
      </c:barChart>
      <c:lineChart>
        <c:grouping val="standard"/>
        <c:varyColors val="0"/>
        <c:ser>
          <c:idx val="0"/>
          <c:order val="0"/>
          <c:tx>
            <c:strRef>
              <c:f>Sheet1!$B$1</c:f>
              <c:strCache>
                <c:ptCount val="1"/>
                <c:pt idx="0">
                  <c:v>Column1</c:v>
                </c:pt>
              </c:strCache>
            </c:strRef>
          </c:tx>
          <c:spPr>
            <a:ln w="28575" cap="rnd">
              <a:noFill/>
              <a:round/>
            </a:ln>
            <a:effectLst/>
          </c:spPr>
          <c:marker>
            <c:symbol val="dash"/>
            <c:size val="12"/>
            <c:spPr>
              <a:solidFill>
                <a:schemeClr val="accent1"/>
              </a:solidFill>
              <a:ln w="3175">
                <a:noFill/>
              </a:ln>
              <a:effectLst/>
            </c:spPr>
          </c:marker>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White</c:v>
                </c:pt>
                <c:pt idx="1">
                  <c:v>Hispanic</c:v>
                </c:pt>
                <c:pt idx="2">
                  <c:v>Asian</c:v>
                </c:pt>
                <c:pt idx="3">
                  <c:v>African
American</c:v>
                </c:pt>
                <c:pt idx="4">
                  <c:v>Other</c:v>
                </c:pt>
              </c:strCache>
            </c:strRef>
          </c:cat>
          <c:val>
            <c:numRef>
              <c:f>Sheet1!$B$2:$B$6</c:f>
              <c:numCache>
                <c:formatCode>General</c:formatCode>
                <c:ptCount val="5"/>
              </c:numCache>
            </c:numRef>
          </c:val>
          <c:smooth val="0"/>
          <c:extLst>
            <c:ext xmlns:c16="http://schemas.microsoft.com/office/drawing/2014/chart" uri="{C3380CC4-5D6E-409C-BE32-E72D297353CC}">
              <c16:uniqueId val="{00000001-7978-0144-AD6C-CE345D7A9B5B}"/>
            </c:ext>
          </c:extLst>
        </c:ser>
        <c:dLbls>
          <c:showLegendKey val="0"/>
          <c:showVal val="1"/>
          <c:showCatName val="0"/>
          <c:showSerName val="0"/>
          <c:showPercent val="0"/>
          <c:showBubbleSize val="0"/>
        </c:dLbls>
        <c:marker val="1"/>
        <c:smooth val="0"/>
        <c:axId val="-189918416"/>
        <c:axId val="-189916096"/>
      </c:lineChart>
      <c:catAx>
        <c:axId val="-189918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solidFill>
                <a:latin typeface="+mn-lt"/>
                <a:ea typeface="+mn-ea"/>
                <a:cs typeface="+mn-cs"/>
              </a:defRPr>
            </a:pPr>
            <a:endParaRPr lang="en-US"/>
          </a:p>
        </c:txPr>
        <c:crossAx val="-189916096"/>
        <c:crosses val="autoZero"/>
        <c:auto val="1"/>
        <c:lblAlgn val="ctr"/>
        <c:lblOffset val="100"/>
        <c:noMultiLvlLbl val="0"/>
      </c:catAx>
      <c:valAx>
        <c:axId val="-189916096"/>
        <c:scaling>
          <c:orientation val="minMax"/>
        </c:scaling>
        <c:delete val="1"/>
        <c:axPos val="l"/>
        <c:numFmt formatCode="0%" sourceLinked="0"/>
        <c:majorTickMark val="out"/>
        <c:minorTickMark val="none"/>
        <c:tickLblPos val="nextTo"/>
        <c:crossAx val="-189918416"/>
        <c:crosses val="autoZero"/>
        <c:crossBetween val="between"/>
      </c:valAx>
      <c:spPr>
        <a:noFill/>
        <a:ln>
          <a:noFill/>
        </a:ln>
        <a:effectLst/>
      </c:spPr>
    </c:plotArea>
    <c:plotVisOnly val="1"/>
    <c:dispBlanksAs val="gap"/>
    <c:showDLblsOverMax val="0"/>
  </c:chart>
  <c:spPr>
    <a:noFill/>
    <a:ln>
      <a:noFill/>
    </a:ln>
    <a:effectLst/>
  </c:spPr>
  <c:txPr>
    <a:bodyPr/>
    <a:lstStyle/>
    <a:p>
      <a:pPr>
        <a:defRPr sz="7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505439095770744E-3"/>
          <c:y val="0"/>
          <c:w val="0.99237364022605734"/>
          <c:h val="0.546339155106038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r>
                      <a:rPr lang="en-US" dirty="0"/>
                      <a:t>3%</a:t>
                    </a:r>
                    <a:endParaRPr lang="en-US" b="1" dirty="0">
                      <a:solidFill>
                        <a:srgbClr val="DF9709"/>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0-AB68-BD4E-A939-88CA5C4044F6}"/>
                </c:ext>
              </c:extLst>
            </c:dLbl>
            <c:dLbl>
              <c:idx val="1"/>
              <c:tx>
                <c:rich>
                  <a:bodyPr/>
                  <a:lstStyle/>
                  <a:p>
                    <a:r>
                      <a:rPr lang="en-US" dirty="0"/>
                      <a:t>1% </a:t>
                    </a:r>
                    <a:endParaRPr lang="en-US" b="1" dirty="0">
                      <a:solidFill>
                        <a:srgbClr val="DF9709"/>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1-AB68-BD4E-A939-88CA5C4044F6}"/>
                </c:ext>
              </c:extLst>
            </c:dLbl>
            <c:dLbl>
              <c:idx val="2"/>
              <c:tx>
                <c:rich>
                  <a:bodyPr/>
                  <a:lstStyle/>
                  <a:p>
                    <a:r>
                      <a:rPr lang="en-US" dirty="0"/>
                      <a:t>3%</a:t>
                    </a:r>
                    <a:endParaRPr lang="en-US" b="1" dirty="0">
                      <a:solidFill>
                        <a:schemeClr val="accent2"/>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2-AB68-BD4E-A939-88CA5C4044F6}"/>
                </c:ext>
              </c:extLst>
            </c:dLbl>
            <c:dLbl>
              <c:idx val="3"/>
              <c:tx>
                <c:rich>
                  <a:bodyPr/>
                  <a:lstStyle/>
                  <a:p>
                    <a:r>
                      <a:rPr lang="en-US" dirty="0"/>
                      <a:t>5% </a:t>
                    </a:r>
                    <a:endParaRPr lang="en-US" b="1" dirty="0">
                      <a:solidFill>
                        <a:srgbClr val="F7B4BD"/>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3-AB68-BD4E-A939-88CA5C4044F6}"/>
                </c:ext>
              </c:extLst>
            </c:dLbl>
            <c:dLbl>
              <c:idx val="4"/>
              <c:tx>
                <c:rich>
                  <a:bodyPr/>
                  <a:lstStyle/>
                  <a:p>
                    <a:r>
                      <a:rPr lang="en-US" dirty="0"/>
                      <a:t>4%</a:t>
                    </a:r>
                    <a:endParaRPr lang="en-US" b="1" dirty="0">
                      <a:solidFill>
                        <a:srgbClr val="1975D7"/>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10-AB68-BD4E-A939-88CA5C4044F6}"/>
                </c:ext>
              </c:extLst>
            </c:dLbl>
            <c:dLbl>
              <c:idx val="5"/>
              <c:tx>
                <c:rich>
                  <a:bodyPr/>
                  <a:lstStyle/>
                  <a:p>
                    <a:r>
                      <a:rPr lang="en-US" dirty="0"/>
                      <a:t>3%</a:t>
                    </a: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C-AB68-BD4E-A939-88CA5C4044F6}"/>
                </c:ext>
              </c:extLst>
            </c:dLbl>
            <c:dLbl>
              <c:idx val="6"/>
              <c:tx>
                <c:rich>
                  <a:bodyPr/>
                  <a:lstStyle/>
                  <a:p>
                    <a:r>
                      <a:rPr lang="en-US" dirty="0"/>
                      <a:t>2% </a:t>
                    </a:r>
                    <a:endParaRPr lang="en-US" b="1" dirty="0">
                      <a:solidFill>
                        <a:srgbClr val="2F95A3"/>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D-AB68-BD4E-A939-88CA5C4044F6}"/>
                </c:ext>
              </c:extLst>
            </c:dLbl>
            <c:dLbl>
              <c:idx val="7"/>
              <c:tx>
                <c:rich>
                  <a:bodyPr/>
                  <a:lstStyle/>
                  <a:p>
                    <a:r>
                      <a:rPr lang="en-US" dirty="0"/>
                      <a:t>8% </a:t>
                    </a:r>
                    <a:endParaRPr lang="en-US" b="1" dirty="0">
                      <a:solidFill>
                        <a:srgbClr val="2F95A3"/>
                      </a:solidFill>
                    </a:endParaRPr>
                  </a:p>
                </c:rich>
              </c:tx>
              <c:dLblPos val="outEnd"/>
              <c:showLegendKey val="0"/>
              <c:showVal val="1"/>
              <c:showCatName val="0"/>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E-AB68-BD4E-A939-88CA5C4044F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The brand is easy to identify</c:v>
                </c:pt>
                <c:pt idx="1">
                  <c:v>The package is easy to read/understand</c:v>
                </c:pt>
                <c:pt idx="2">
                  <c:v>The flavor is easy to identify</c:v>
                </c:pt>
                <c:pt idx="3">
                  <c:v>The product stands out on shelves</c:v>
                </c:pt>
                <c:pt idx="4">
                  <c:v>The product looks different from other items shelved nearby</c:v>
                </c:pt>
                <c:pt idx="5">
                  <c:v>The colors of the packaging are appealing</c:v>
                </c:pt>
                <c:pt idx="6">
                  <c:v>The packaging design is appealing</c:v>
                </c:pt>
                <c:pt idx="7">
                  <c:v>The pack size is easy to identify</c:v>
                </c:pt>
              </c:strCache>
            </c:strRef>
          </c:cat>
          <c:val>
            <c:numRef>
              <c:f>Sheet1!$B$2:$B$9</c:f>
              <c:numCache>
                <c:formatCode>0%</c:formatCode>
                <c:ptCount val="8"/>
                <c:pt idx="0">
                  <c:v>-0.03</c:v>
                </c:pt>
                <c:pt idx="1">
                  <c:v>-0.01</c:v>
                </c:pt>
                <c:pt idx="2">
                  <c:v>-0.03</c:v>
                </c:pt>
                <c:pt idx="3">
                  <c:v>-0.05</c:v>
                </c:pt>
                <c:pt idx="4">
                  <c:v>-0.05</c:v>
                </c:pt>
                <c:pt idx="5">
                  <c:v>-0.03</c:v>
                </c:pt>
                <c:pt idx="6">
                  <c:v>-0.02</c:v>
                </c:pt>
                <c:pt idx="7">
                  <c:v>-0.08</c:v>
                </c:pt>
              </c:numCache>
            </c:numRef>
          </c:val>
          <c:extLst>
            <c:ext xmlns:c16="http://schemas.microsoft.com/office/drawing/2014/chart" uri="{C3380CC4-5D6E-409C-BE32-E72D297353CC}">
              <c16:uniqueId val="{00000004-AB68-BD4E-A939-88CA5C4044F6}"/>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r>
                      <a:rPr lang="en-US" dirty="0"/>
                      <a:t>0%</a:t>
                    </a:r>
                    <a:endParaRPr lang="en-US" b="1" dirty="0">
                      <a:solidFill>
                        <a:srgbClr val="E4B806"/>
                      </a:solidFill>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B68-BD4E-A939-88CA5C4044F6}"/>
                </c:ext>
              </c:extLst>
            </c:dLbl>
            <c:dLbl>
              <c:idx val="1"/>
              <c:tx>
                <c:rich>
                  <a:bodyPr/>
                  <a:lstStyle/>
                  <a:p>
                    <a:r>
                      <a:rPr lang="en-US" b="0" baseline="0" dirty="0">
                        <a:solidFill>
                          <a:srgbClr val="303030"/>
                        </a:solidFill>
                      </a:rPr>
                      <a:t>2%</a:t>
                    </a:r>
                    <a:endParaRPr lang="en-US" b="1" baseline="0" dirty="0">
                      <a:solidFill>
                        <a:srgbClr val="009BDC"/>
                      </a:solidFill>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B68-BD4E-A939-88CA5C4044F6}"/>
                </c:ext>
              </c:extLst>
            </c:dLbl>
            <c:dLbl>
              <c:idx val="2"/>
              <c:tx>
                <c:rich>
                  <a:bodyPr/>
                  <a:lstStyle/>
                  <a:p>
                    <a:r>
                      <a:rPr lang="en-US" dirty="0"/>
                      <a:t>0%</a:t>
                    </a:r>
                    <a:endParaRPr lang="en-US" b="1" dirty="0">
                      <a:solidFill>
                        <a:srgbClr val="E4B806"/>
                      </a:solidFill>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AB68-BD4E-A939-88CA5C4044F6}"/>
                </c:ext>
              </c:extLst>
            </c:dLbl>
            <c:dLbl>
              <c:idx val="3"/>
              <c:tx>
                <c:rich>
                  <a:bodyPr/>
                  <a:lstStyle/>
                  <a:p>
                    <a:r>
                      <a:rPr lang="en-US" dirty="0"/>
                      <a:t>2%</a:t>
                    </a:r>
                    <a:endParaRPr lang="en-US" b="1" dirty="0">
                      <a:solidFill>
                        <a:srgbClr val="E4B806"/>
                      </a:solidFill>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AB68-BD4E-A939-88CA5C4044F6}"/>
                </c:ext>
              </c:extLst>
            </c:dLbl>
            <c:dLbl>
              <c:idx val="4"/>
              <c:tx>
                <c:rich>
                  <a:bodyPr/>
                  <a:lstStyle/>
                  <a:p>
                    <a:r>
                      <a:rPr lang="en-US" dirty="0"/>
                      <a:t>5%</a:t>
                    </a:r>
                    <a:endParaRPr lang="en-US" sz="700"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AB68-BD4E-A939-88CA5C4044F6}"/>
                </c:ext>
              </c:extLst>
            </c:dLbl>
            <c:dLbl>
              <c:idx val="5"/>
              <c:tx>
                <c:rich>
                  <a:bodyPr/>
                  <a:lstStyle/>
                  <a:p>
                    <a:r>
                      <a:rPr lang="en-US" sz="800" dirty="0"/>
                      <a:t>4</a:t>
                    </a:r>
                    <a:r>
                      <a:rPr lang="en-US" sz="700" dirty="0"/>
                      <a:t>%</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083-9A4A-B742-58368DED2CE0}"/>
                </c:ext>
              </c:extLst>
            </c:dLbl>
            <c:dLbl>
              <c:idx val="6"/>
              <c:tx>
                <c:rich>
                  <a:bodyPr/>
                  <a:lstStyle/>
                  <a:p>
                    <a:r>
                      <a:rPr lang="en-US" dirty="0"/>
                      <a:t>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083-9A4A-B742-58368DED2CE0}"/>
                </c:ext>
              </c:extLst>
            </c:dLbl>
            <c:dLbl>
              <c:idx val="7"/>
              <c:tx>
                <c:rich>
                  <a:bodyPr/>
                  <a:lstStyle/>
                  <a:p>
                    <a:r>
                      <a:rPr lang="en-US" dirty="0"/>
                      <a:t>16% </a:t>
                    </a:r>
                    <a:r>
                      <a:rPr lang="en-US" b="1" dirty="0">
                        <a:solidFill>
                          <a:srgbClr val="7AC3EB"/>
                        </a:solidFill>
                      </a:rPr>
                      <a:t>A</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AB68-BD4E-A939-88CA5C4044F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The brand is easy to identify</c:v>
                </c:pt>
                <c:pt idx="1">
                  <c:v>The package is easy to read/understand</c:v>
                </c:pt>
                <c:pt idx="2">
                  <c:v>The flavor is easy to identify</c:v>
                </c:pt>
                <c:pt idx="3">
                  <c:v>The product stands out on shelves</c:v>
                </c:pt>
                <c:pt idx="4">
                  <c:v>The product looks different from other items shelved nearby</c:v>
                </c:pt>
                <c:pt idx="5">
                  <c:v>The colors of the packaging are appealing</c:v>
                </c:pt>
                <c:pt idx="6">
                  <c:v>The packaging design is appealing</c:v>
                </c:pt>
                <c:pt idx="7">
                  <c:v>The pack size is easy to identify</c:v>
                </c:pt>
              </c:strCache>
            </c:strRef>
          </c:cat>
          <c:val>
            <c:numRef>
              <c:f>Sheet1!$C$2:$C$9</c:f>
              <c:numCache>
                <c:formatCode>0%</c:formatCode>
                <c:ptCount val="8"/>
                <c:pt idx="0">
                  <c:v>0</c:v>
                </c:pt>
                <c:pt idx="1">
                  <c:v>-0.02</c:v>
                </c:pt>
                <c:pt idx="2">
                  <c:v>0</c:v>
                </c:pt>
                <c:pt idx="3">
                  <c:v>-0.02</c:v>
                </c:pt>
                <c:pt idx="4">
                  <c:v>-0.05</c:v>
                </c:pt>
                <c:pt idx="5">
                  <c:v>-0.04</c:v>
                </c:pt>
                <c:pt idx="6">
                  <c:v>-0.02</c:v>
                </c:pt>
                <c:pt idx="7">
                  <c:v>-0.16</c:v>
                </c:pt>
              </c:numCache>
            </c:numRef>
          </c:val>
          <c:extLst>
            <c:ext xmlns:c16="http://schemas.microsoft.com/office/drawing/2014/chart" uri="{C3380CC4-5D6E-409C-BE32-E72D297353CC}">
              <c16:uniqueId val="{00000009-AB68-BD4E-A939-88CA5C4044F6}"/>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1"/>
        <c:axPos val="b"/>
        <c:numFmt formatCode="General" sourceLinked="1"/>
        <c:majorTickMark val="none"/>
        <c:minorTickMark val="none"/>
        <c:tickLblPos val="nextTo"/>
        <c:crossAx val="-231944928"/>
        <c:crosses val="autoZero"/>
        <c:auto val="1"/>
        <c:lblAlgn val="ctr"/>
        <c:lblOffset val="100"/>
        <c:noMultiLvlLbl val="0"/>
      </c:catAx>
      <c:valAx>
        <c:axId val="-231944928"/>
        <c:scaling>
          <c:orientation val="minMax"/>
          <c:max val="0"/>
          <c:min val="-1"/>
        </c:scaling>
        <c:delete val="1"/>
        <c:axPos val="l"/>
        <c:numFmt formatCode="0%" sourceLinked="0"/>
        <c:majorTickMark val="out"/>
        <c:minorTickMark val="none"/>
        <c:tickLblPos val="nextTo"/>
        <c:crossAx val="-296691600"/>
        <c:crosses val="autoZero"/>
        <c:crossBetween val="between"/>
      </c:valAx>
      <c:spPr>
        <a:noFill/>
        <a:ln w="25400">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13400744318703E-2"/>
          <c:y val="0"/>
          <c:w val="0.80963098246274823"/>
          <c:h val="1"/>
        </c:manualLayout>
      </c:layout>
      <c:doughnutChart>
        <c:varyColors val="1"/>
        <c:ser>
          <c:idx val="0"/>
          <c:order val="0"/>
          <c:tx>
            <c:strRef>
              <c:f>Sheet1!$B$1</c:f>
              <c:strCache>
                <c:ptCount val="1"/>
                <c:pt idx="0">
                  <c:v>total</c:v>
                </c:pt>
              </c:strCache>
            </c:strRef>
          </c:tx>
          <c:spPr>
            <a:solidFill>
              <a:schemeClr val="accent2"/>
            </a:solidFill>
          </c:spPr>
          <c:dPt>
            <c:idx val="0"/>
            <c:bubble3D val="0"/>
            <c:spPr>
              <a:solidFill>
                <a:srgbClr val="DF9709"/>
              </a:solidFill>
              <a:ln>
                <a:noFill/>
              </a:ln>
              <a:effectLst/>
            </c:spPr>
            <c:extLst>
              <c:ext xmlns:c16="http://schemas.microsoft.com/office/drawing/2014/chart" uri="{C3380CC4-5D6E-409C-BE32-E72D297353CC}">
                <c16:uniqueId val="{00000001-8A47-6E4C-A365-ABDEDC80C636}"/>
              </c:ext>
            </c:extLst>
          </c:dPt>
          <c:dPt>
            <c:idx val="1"/>
            <c:bubble3D val="0"/>
            <c:spPr>
              <a:solidFill>
                <a:srgbClr val="7AC3EB"/>
              </a:solidFill>
              <a:ln>
                <a:noFill/>
              </a:ln>
              <a:effectLst/>
            </c:spPr>
            <c:extLst>
              <c:ext xmlns:c16="http://schemas.microsoft.com/office/drawing/2014/chart" uri="{C3380CC4-5D6E-409C-BE32-E72D297353CC}">
                <c16:uniqueId val="{00000003-8A47-6E4C-A365-ABDEDC80C636}"/>
              </c:ext>
            </c:extLst>
          </c:dPt>
          <c:dLbls>
            <c:dLbl>
              <c:idx val="0"/>
              <c:layout>
                <c:manualLayout>
                  <c:x val="-1.1128691189525719E-2"/>
                  <c:y val="2.1959994808440499E-2"/>
                </c:manualLayout>
              </c:layout>
              <c:tx>
                <c:rich>
                  <a:bodyPr/>
                  <a:lstStyle/>
                  <a:p>
                    <a:fld id="{F2C0F4CE-AF79-7B42-AD54-C86B179A85F2}" type="VALUE">
                      <a:rPr lang="en-US" smtClean="0"/>
                      <a:pPr/>
                      <a:t>[VALUE]</a:t>
                    </a:fld>
                    <a:r>
                      <a:rPr lang="en-US" dirty="0"/>
                      <a:t> </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A47-6E4C-A365-ABDEDC80C636}"/>
                </c:ext>
              </c:extLst>
            </c:dLbl>
            <c:dLbl>
              <c:idx val="1"/>
              <c:layout>
                <c:manualLayout>
                  <c:x val="2.301607786264313E-2"/>
                  <c:y val="1.539697320008313E-2"/>
                </c:manualLayout>
              </c:layout>
              <c:tx>
                <c:rich>
                  <a:bodyPr/>
                  <a:lstStyle/>
                  <a:p>
                    <a:fld id="{2A98E44A-8646-904C-91EE-2ECA183A9B16}" type="VALUE">
                      <a:rPr lang="en-US" smtClean="0"/>
                      <a:pPr/>
                      <a:t>[VALUE]</a:t>
                    </a:fld>
                    <a:r>
                      <a:rPr lang="en-US" dirty="0"/>
                      <a:t> </a:t>
                    </a:r>
                    <a:r>
                      <a:rPr lang="en-US" b="1" dirty="0"/>
                      <a:t>B</a:t>
                    </a:r>
                  </a:p>
                </c:rich>
              </c:tx>
              <c:showLegendKey val="0"/>
              <c:showVal val="1"/>
              <c:showCatName val="0"/>
              <c:showSerName val="0"/>
              <c:showPercent val="0"/>
              <c:showBubbleSize val="0"/>
              <c:extLst>
                <c:ext xmlns:c15="http://schemas.microsoft.com/office/drawing/2012/chart" uri="{CE6537A1-D6FC-4f65-9D91-7224C49458BB}">
                  <c15:layout>
                    <c:manualLayout>
                      <c:w val="0.20630556388262269"/>
                      <c:h val="0.17824857307572733"/>
                    </c:manualLayout>
                  </c15:layout>
                  <c15:dlblFieldTable/>
                  <c15:showDataLabelsRange val="0"/>
                </c:ext>
                <c:ext xmlns:c16="http://schemas.microsoft.com/office/drawing/2014/chart" uri="{C3380CC4-5D6E-409C-BE32-E72D297353CC}">
                  <c16:uniqueId val="{00000003-8A47-6E4C-A365-ABDEDC80C636}"/>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Prefer Competitive</c:v>
                </c:pt>
                <c:pt idx="1">
                  <c:v>Prefer GMI</c:v>
                </c:pt>
              </c:strCache>
            </c:strRef>
          </c:cat>
          <c:val>
            <c:numRef>
              <c:f>Sheet1!$B$2:$B$3</c:f>
              <c:numCache>
                <c:formatCode>0%</c:formatCode>
                <c:ptCount val="2"/>
                <c:pt idx="0">
                  <c:v>0.35</c:v>
                </c:pt>
                <c:pt idx="1">
                  <c:v>0.65</c:v>
                </c:pt>
              </c:numCache>
            </c:numRef>
          </c:val>
          <c:extLst>
            <c:ext xmlns:c16="http://schemas.microsoft.com/office/drawing/2014/chart" uri="{C3380CC4-5D6E-409C-BE32-E72D297353CC}">
              <c16:uniqueId val="{00000004-8A47-6E4C-A365-ABDEDC80C636}"/>
            </c:ext>
          </c:extLst>
        </c:ser>
        <c:dLbls>
          <c:showLegendKey val="0"/>
          <c:showVal val="0"/>
          <c:showCatName val="0"/>
          <c:showSerName val="0"/>
          <c:showPercent val="0"/>
          <c:showBubbleSize val="0"/>
          <c:showLeaderLines val="1"/>
        </c:dLbls>
        <c:firstSliceAng val="302"/>
        <c:holeSize val="50"/>
      </c:doughnutChart>
      <c:spPr>
        <a:noFill/>
        <a:ln w="25400">
          <a:noFill/>
        </a:ln>
        <a:effectLst/>
      </c:spPr>
    </c:plotArea>
    <c:plotVisOnly val="1"/>
    <c:dispBlanksAs val="gap"/>
    <c:showDLblsOverMax val="0"/>
  </c:chart>
  <c:spPr>
    <a:noFill/>
    <a:ln>
      <a:noFill/>
    </a:ln>
    <a:effectLst/>
  </c:spPr>
  <c:txPr>
    <a:bodyPr/>
    <a:lstStyle/>
    <a:p>
      <a:pPr>
        <a:defRPr sz="800">
          <a:solidFill>
            <a:schemeClr val="bg1"/>
          </a:solidFill>
          <a:latin typeface="+mn-lt"/>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5021631980183934E-2"/>
          <c:w val="1"/>
          <c:h val="0.7891586261530779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fld id="{5CD77334-9BED-1342-A479-898C5B008476}" type="VALUE">
                      <a:rPr lang="en-US" smtClean="0"/>
                      <a:pPr/>
                      <a:t>[VALUE]</a:t>
                    </a:fld>
                    <a:r>
                      <a:rPr lang="en-US"/>
                      <a:t> </a:t>
                    </a:r>
                    <a:r>
                      <a:rPr lang="en-US" b="1">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199-D44E-9871-29F596491214}"/>
                </c:ext>
              </c:extLst>
            </c:dLbl>
            <c:dLbl>
              <c:idx val="1"/>
              <c:tx>
                <c:rich>
                  <a:bodyPr/>
                  <a:lstStyle/>
                  <a:p>
                    <a:fld id="{BC1D16E6-2076-114E-AC70-E2D8A0AF1D0F}" type="VALUE">
                      <a:rPr lang="en-US" smtClean="0"/>
                      <a:pPr/>
                      <a:t>[VALUE]</a:t>
                    </a:fld>
                    <a:r>
                      <a:rPr lang="en-US" dirty="0"/>
                      <a:t> </a:t>
                    </a:r>
                    <a:r>
                      <a:rPr lang="en-US" b="1" dirty="0">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5BA-3545-899C-960C692248B3}"/>
                </c:ext>
              </c:extLst>
            </c:dLbl>
            <c:dLbl>
              <c:idx val="2"/>
              <c:tx>
                <c:rich>
                  <a:bodyPr/>
                  <a:lstStyle/>
                  <a:p>
                    <a:fld id="{62CDBC6B-C14D-124A-9EAF-B186E03754F6}" type="VALUE">
                      <a:rPr lang="en-US" smtClean="0"/>
                      <a:pPr/>
                      <a:t>[VALUE]</a:t>
                    </a:fld>
                    <a:r>
                      <a:rPr lang="en-US" dirty="0"/>
                      <a:t> </a:t>
                    </a:r>
                    <a:r>
                      <a:rPr lang="en-US" sz="800" b="1" i="0" u="none" strike="noStrike" kern="1200" baseline="0" dirty="0">
                        <a:solidFill>
                          <a:srgbClr val="DF9709"/>
                        </a:solidFill>
                      </a:rPr>
                      <a:t>B</a:t>
                    </a:r>
                    <a:r>
                      <a:rPr lang="en-US" sz="800" b="0" i="0" u="none" strike="noStrike" kern="1200" baseline="0" dirty="0">
                        <a:solidFill>
                          <a:srgbClr val="303030"/>
                        </a:solidFill>
                      </a:rPr>
                      <a:t> </a:t>
                    </a:r>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E83-6D45-912C-FC5A6004D6C9}"/>
                </c:ext>
              </c:extLst>
            </c:dLbl>
            <c:dLbl>
              <c:idx val="3"/>
              <c:tx>
                <c:rich>
                  <a:bodyPr/>
                  <a:lstStyle/>
                  <a:p>
                    <a:fld id="{A91E9C3A-5C75-F045-9A36-22FA53F1CC6F}" type="VALUE">
                      <a:rPr lang="en-US" smtClean="0"/>
                      <a:pPr/>
                      <a:t>[VALUE]</a:t>
                    </a:fld>
                    <a:r>
                      <a:rPr lang="en-US" dirty="0"/>
                      <a:t> </a:t>
                    </a:r>
                    <a:r>
                      <a:rPr lang="en-US" sz="800" b="1" i="0" u="none" strike="noStrike" kern="1200" baseline="0" dirty="0">
                        <a:solidFill>
                          <a:srgbClr val="DF9709"/>
                        </a:solidFill>
                      </a:rPr>
                      <a:t>B</a:t>
                    </a:r>
                    <a:r>
                      <a:rPr lang="en-US" sz="800" b="0" i="0" u="none" strike="noStrike" kern="1200" baseline="0" dirty="0">
                        <a:solidFill>
                          <a:srgbClr val="303030"/>
                        </a:solidFill>
                      </a:rPr>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E83-6D45-912C-FC5A6004D6C9}"/>
                </c:ext>
              </c:extLst>
            </c:dLbl>
            <c:dLbl>
              <c:idx val="4"/>
              <c:tx>
                <c:rich>
                  <a:bodyPr/>
                  <a:lstStyle/>
                  <a:p>
                    <a:fld id="{93D543EC-9C52-044A-B806-989111EE149F}" type="VALUE">
                      <a:rPr lang="en-US" smtClean="0"/>
                      <a:pPr/>
                      <a:t>[VALUE]</a:t>
                    </a:fld>
                    <a:r>
                      <a:rPr lang="en-US" dirty="0"/>
                      <a:t> </a:t>
                    </a:r>
                    <a:r>
                      <a:rPr lang="en-US" sz="800" b="1" i="0" u="none" strike="noStrike" kern="1200" baseline="0" dirty="0">
                        <a:solidFill>
                          <a:srgbClr val="DF9709"/>
                        </a:solidFill>
                      </a:rPr>
                      <a:t>B</a:t>
                    </a:r>
                    <a:r>
                      <a:rPr lang="en-US" sz="800" b="0" i="0" u="none" strike="noStrike" kern="1200" baseline="0" dirty="0">
                        <a:solidFill>
                          <a:srgbClr val="303030"/>
                        </a:solidFill>
                      </a:rPr>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3B1-554C-B634-3C89111B998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Open the package</c:v>
                </c:pt>
                <c:pt idx="1">
                  <c:v>Remove the tray from package</c:v>
                </c:pt>
                <c:pt idx="2">
                  <c:v>Separate cookie dough into pieces</c:v>
                </c:pt>
                <c:pt idx="3">
                  <c:v>Ease of handling the cookie dough</c:v>
                </c:pt>
                <c:pt idx="4">
                  <c:v>Transferring the cookie dough on to the cookie dough sheet</c:v>
                </c:pt>
              </c:strCache>
            </c:strRef>
          </c:cat>
          <c:val>
            <c:numRef>
              <c:f>Sheet1!$B$2:$B$6</c:f>
              <c:numCache>
                <c:formatCode>0%</c:formatCode>
                <c:ptCount val="5"/>
                <c:pt idx="0">
                  <c:v>0.84</c:v>
                </c:pt>
                <c:pt idx="1">
                  <c:v>0.95</c:v>
                </c:pt>
                <c:pt idx="2">
                  <c:v>0.95</c:v>
                </c:pt>
                <c:pt idx="3">
                  <c:v>0.97</c:v>
                </c:pt>
                <c:pt idx="4">
                  <c:v>0.97</c:v>
                </c:pt>
              </c:numCache>
            </c:numRef>
          </c:val>
          <c:extLst>
            <c:ext xmlns:c16="http://schemas.microsoft.com/office/drawing/2014/chart" uri="{C3380CC4-5D6E-409C-BE32-E72D297353CC}">
              <c16:uniqueId val="{00000001-FAC3-B841-A6FE-80250E0DB1E3}"/>
            </c:ext>
          </c:extLst>
        </c:ser>
        <c:ser>
          <c:idx val="1"/>
          <c:order val="1"/>
          <c:tx>
            <c:strRef>
              <c:f>Sheet1!$C$1</c:f>
              <c:strCache>
                <c:ptCount val="1"/>
                <c:pt idx="0">
                  <c:v>Competitive</c:v>
                </c:pt>
              </c:strCache>
            </c:strRef>
          </c:tx>
          <c:spPr>
            <a:solidFill>
              <a:srgbClr val="DF9709"/>
            </a:solidFill>
            <a:ln>
              <a:noFill/>
            </a:ln>
            <a:effectLst/>
          </c:spPr>
          <c:invertIfNegative val="0"/>
          <c:dLbls>
            <c:dLbl>
              <c:idx val="1"/>
              <c:tx>
                <c:rich>
                  <a:bodyPr/>
                  <a:lstStyle/>
                  <a:p>
                    <a:fld id="{6B40A9CB-93DC-BC4A-AD3A-04546E56F61E}" type="VALUE">
                      <a:rPr lang="en-US" smtClean="0"/>
                      <a:pPr/>
                      <a:t>[VALUE]</a:t>
                    </a:fld>
                    <a:r>
                      <a:rPr lang="en-US" dirty="0"/>
                      <a:t> </a:t>
                    </a:r>
                    <a:r>
                      <a:rPr lang="en-US" sz="800" b="1" i="0" u="none" strike="noStrike" kern="1200" baseline="0" dirty="0">
                        <a:solidFill>
                          <a:srgbClr val="DF9709"/>
                        </a:solidFill>
                      </a:rPr>
                      <a:t>B</a:t>
                    </a:r>
                    <a:r>
                      <a:rPr lang="en-US" sz="800" dirty="0"/>
                      <a:t> </a:t>
                    </a:r>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AC3-B841-A6FE-80250E0DB1E3}"/>
                </c:ext>
              </c:extLst>
            </c:dLbl>
            <c:dLbl>
              <c:idx val="2"/>
              <c:tx>
                <c:rich>
                  <a:bodyPr/>
                  <a:lstStyle/>
                  <a:p>
                    <a:fld id="{E5BC6F63-9B64-0444-821E-A1A144DD03D2}"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AC3-B841-A6FE-80250E0DB1E3}"/>
                </c:ext>
              </c:extLst>
            </c:dLbl>
            <c:dLbl>
              <c:idx val="3"/>
              <c:tx>
                <c:rich>
                  <a:bodyPr/>
                  <a:lstStyle/>
                  <a:p>
                    <a:fld id="{1A0ACAC2-AA47-6C4D-9190-FB7388AF1730}"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AC3-B841-A6FE-80250E0DB1E3}"/>
                </c:ext>
              </c:extLst>
            </c:dLbl>
            <c:dLbl>
              <c:idx val="4"/>
              <c:tx>
                <c:rich>
                  <a:bodyPr/>
                  <a:lstStyle/>
                  <a:p>
                    <a:fld id="{40E2E2E5-1DAC-3F48-8EED-47B866325E23}"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3B1-554C-B634-3C89111B9986}"/>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Open the package</c:v>
                </c:pt>
                <c:pt idx="1">
                  <c:v>Remove the tray from package</c:v>
                </c:pt>
                <c:pt idx="2">
                  <c:v>Separate cookie dough into pieces</c:v>
                </c:pt>
                <c:pt idx="3">
                  <c:v>Ease of handling the cookie dough</c:v>
                </c:pt>
                <c:pt idx="4">
                  <c:v>Transferring the cookie dough on to the cookie dough sheet</c:v>
                </c:pt>
              </c:strCache>
            </c:strRef>
          </c:cat>
          <c:val>
            <c:numRef>
              <c:f>Sheet1!$C$2:$C$6</c:f>
              <c:numCache>
                <c:formatCode>0%</c:formatCode>
                <c:ptCount val="5"/>
                <c:pt idx="0">
                  <c:v>0.63</c:v>
                </c:pt>
                <c:pt idx="1">
                  <c:v>0.67</c:v>
                </c:pt>
                <c:pt idx="2">
                  <c:v>0.5</c:v>
                </c:pt>
                <c:pt idx="3">
                  <c:v>0.66</c:v>
                </c:pt>
                <c:pt idx="4">
                  <c:v>0.73</c:v>
                </c:pt>
              </c:numCache>
            </c:numRef>
          </c:val>
          <c:extLst>
            <c:ext xmlns:c16="http://schemas.microsoft.com/office/drawing/2014/chart" uri="{C3380CC4-5D6E-409C-BE32-E72D297353CC}">
              <c16:uniqueId val="{00000006-FAC3-B841-A6FE-80250E0DB1E3}"/>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1"/>
          <c:min val="0"/>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5021631980183934E-2"/>
          <c:w val="1"/>
          <c:h val="0.7891586261530779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r>
                      <a:rPr lang="en-US"/>
                      <a:t>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750D-E44C-890F-56B0A1C7489A}"/>
                </c:ext>
              </c:extLst>
            </c:dLbl>
            <c:dLbl>
              <c:idx val="1"/>
              <c:tx>
                <c:rich>
                  <a:bodyPr/>
                  <a:lstStyle/>
                  <a:p>
                    <a:r>
                      <a:rPr lang="en-US" dirty="0"/>
                      <a:t>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750D-E44C-890F-56B0A1C7489A}"/>
                </c:ext>
              </c:extLst>
            </c:dLbl>
            <c:dLbl>
              <c:idx val="2"/>
              <c:tx>
                <c:rich>
                  <a:bodyPr/>
                  <a:lstStyle/>
                  <a:p>
                    <a:r>
                      <a:rPr lang="en-US" dirty="0"/>
                      <a:t>4%</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750D-E44C-890F-56B0A1C7489A}"/>
                </c:ext>
              </c:extLst>
            </c:dLbl>
            <c:dLbl>
              <c:idx val="3"/>
              <c:tx>
                <c:rich>
                  <a:bodyPr/>
                  <a:lstStyle/>
                  <a:p>
                    <a:r>
                      <a:rPr lang="en-US"/>
                      <a:t>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750D-E44C-890F-56B0A1C7489A}"/>
                </c:ext>
              </c:extLst>
            </c:dLbl>
            <c:dLbl>
              <c:idx val="4"/>
              <c:tx>
                <c:rich>
                  <a:bodyPr/>
                  <a:lstStyle/>
                  <a:p>
                    <a:r>
                      <a:rPr lang="en-US"/>
                      <a:t>2%</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FF09-E144-93D3-7E0887AD94A7}"/>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numCache>
            </c:numRef>
          </c:cat>
          <c:val>
            <c:numRef>
              <c:f>Sheet1!$B$2:$B$6</c:f>
              <c:numCache>
                <c:formatCode>0%</c:formatCode>
                <c:ptCount val="5"/>
                <c:pt idx="0">
                  <c:v>-0.04</c:v>
                </c:pt>
                <c:pt idx="1">
                  <c:v>-0.02</c:v>
                </c:pt>
                <c:pt idx="2">
                  <c:v>-0.04</c:v>
                </c:pt>
                <c:pt idx="3">
                  <c:v>-0.02</c:v>
                </c:pt>
                <c:pt idx="4">
                  <c:v>-0.02</c:v>
                </c:pt>
              </c:numCache>
            </c:numRef>
          </c:val>
          <c:extLst>
            <c:ext xmlns:c16="http://schemas.microsoft.com/office/drawing/2014/chart" uri="{C3380CC4-5D6E-409C-BE32-E72D297353CC}">
              <c16:uniqueId val="{00000002-750D-E44C-890F-56B0A1C7489A}"/>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r>
                      <a:rPr lang="en-US"/>
                      <a:t>18% </a:t>
                    </a:r>
                    <a:r>
                      <a:rPr lang="en-US" b="1">
                        <a:solidFill>
                          <a:srgbClr val="7AC3EB"/>
                        </a:solidFill>
                      </a:rPr>
                      <a:t>A</a:t>
                    </a:r>
                    <a:endParaRPr lang="en-US" b="1" dirty="0">
                      <a:solidFill>
                        <a:srgbClr val="7AC3EB"/>
                      </a:solidFill>
                    </a:endParaRP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750D-E44C-890F-56B0A1C7489A}"/>
                </c:ext>
              </c:extLst>
            </c:dLbl>
            <c:dLbl>
              <c:idx val="1"/>
              <c:tx>
                <c:rich>
                  <a:bodyPr/>
                  <a:lstStyle/>
                  <a:p>
                    <a:r>
                      <a:rPr lang="en-US" dirty="0"/>
                      <a:t>21% </a:t>
                    </a:r>
                    <a:r>
                      <a:rPr lang="en-US" b="1" dirty="0">
                        <a:solidFill>
                          <a:srgbClr val="7AC3EB"/>
                        </a:solidFill>
                      </a:rPr>
                      <a:t>A</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750D-E44C-890F-56B0A1C7489A}"/>
                </c:ext>
              </c:extLst>
            </c:dLbl>
            <c:dLbl>
              <c:idx val="2"/>
              <c:tx>
                <c:rich>
                  <a:bodyPr/>
                  <a:lstStyle/>
                  <a:p>
                    <a:r>
                      <a:rPr lang="en-US" sz="800" dirty="0"/>
                      <a:t>45% </a:t>
                    </a:r>
                    <a:r>
                      <a:rPr lang="en-US" sz="800" b="1" i="0" u="none" strike="noStrike" kern="1200" baseline="0" dirty="0">
                        <a:solidFill>
                          <a:srgbClr val="7AC3EB"/>
                        </a:solidFill>
                      </a:rPr>
                      <a:t>A</a:t>
                    </a:r>
                    <a:endParaRPr lang="en-US" sz="800"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750D-E44C-890F-56B0A1C7489A}"/>
                </c:ext>
              </c:extLst>
            </c:dLbl>
            <c:dLbl>
              <c:idx val="3"/>
              <c:tx>
                <c:rich>
                  <a:bodyPr/>
                  <a:lstStyle/>
                  <a:p>
                    <a:r>
                      <a:rPr lang="en-US" sz="800" dirty="0"/>
                      <a:t>19% </a:t>
                    </a:r>
                    <a:r>
                      <a:rPr lang="en-US" sz="800" b="1" i="0" u="none" strike="noStrike" kern="1200" baseline="0" dirty="0">
                        <a:solidFill>
                          <a:srgbClr val="7AC3EB"/>
                        </a:solidFill>
                      </a:rPr>
                      <a:t>A</a:t>
                    </a:r>
                    <a:endParaRPr lang="en-US" sz="800"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750D-E44C-890F-56B0A1C7489A}"/>
                </c:ext>
              </c:extLst>
            </c:dLbl>
            <c:dLbl>
              <c:idx val="4"/>
              <c:tx>
                <c:rich>
                  <a:bodyPr/>
                  <a:lstStyle/>
                  <a:p>
                    <a:r>
                      <a:rPr lang="en-US" sz="800" dirty="0"/>
                      <a:t>19% </a:t>
                    </a:r>
                    <a:r>
                      <a:rPr lang="en-US" sz="800" b="1" i="0" u="none" strike="noStrike" kern="1200" baseline="0" dirty="0">
                        <a:solidFill>
                          <a:srgbClr val="7AC3EB"/>
                        </a:solidFill>
                      </a:rPr>
                      <a:t>A</a:t>
                    </a:r>
                    <a:endParaRPr lang="en-US" sz="800" dirty="0"/>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FF09-E144-93D3-7E0887AD94A7}"/>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Sheet1!$A$2:$A$6</c:f>
              <c:numCache>
                <c:formatCode>General</c:formatCode>
                <c:ptCount val="5"/>
              </c:numCache>
            </c:numRef>
          </c:cat>
          <c:val>
            <c:numRef>
              <c:f>Sheet1!$C$2:$C$6</c:f>
              <c:numCache>
                <c:formatCode>0%</c:formatCode>
                <c:ptCount val="5"/>
                <c:pt idx="0">
                  <c:v>-0.18</c:v>
                </c:pt>
                <c:pt idx="1">
                  <c:v>-0.21</c:v>
                </c:pt>
                <c:pt idx="2">
                  <c:v>-0.45</c:v>
                </c:pt>
                <c:pt idx="3">
                  <c:v>-0.19</c:v>
                </c:pt>
                <c:pt idx="4">
                  <c:v>-0.19</c:v>
                </c:pt>
              </c:numCache>
            </c:numRef>
          </c:val>
          <c:extLst>
            <c:ext xmlns:c16="http://schemas.microsoft.com/office/drawing/2014/chart" uri="{C3380CC4-5D6E-409C-BE32-E72D297353CC}">
              <c16:uniqueId val="{00000007-750D-E44C-890F-56B0A1C7489A}"/>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0"/>
          <c:min val="-0.70000000000000007"/>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8.5021631980183934E-2"/>
          <c:w val="1"/>
          <c:h val="0.78915862615307797"/>
        </c:manualLayout>
      </c:layout>
      <c:barChart>
        <c:barDir val="col"/>
        <c:grouping val="clustered"/>
        <c:varyColors val="0"/>
        <c:ser>
          <c:idx val="0"/>
          <c:order val="0"/>
          <c:tx>
            <c:strRef>
              <c:f>Sheet1!$B$1</c:f>
              <c:strCache>
                <c:ptCount val="1"/>
                <c:pt idx="0">
                  <c:v>GMI</c:v>
                </c:pt>
              </c:strCache>
            </c:strRef>
          </c:tx>
          <c:spPr>
            <a:solidFill>
              <a:srgbClr val="7AC3EB"/>
            </a:solidFill>
            <a:ln w="28575">
              <a:noFill/>
            </a:ln>
            <a:effectLst/>
          </c:spPr>
          <c:invertIfNegative val="0"/>
          <c:dLbls>
            <c:dLbl>
              <c:idx val="0"/>
              <c:tx>
                <c:rich>
                  <a:bodyPr/>
                  <a:lstStyle/>
                  <a:p>
                    <a:fld id="{BC1D16E6-2076-114E-AC70-E2D8A0AF1D0F}" type="VALUE">
                      <a:rPr lang="en-US" smtClean="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199-D44E-9871-29F596491214}"/>
                </c:ext>
              </c:extLst>
            </c:dLbl>
            <c:dLbl>
              <c:idx val="1"/>
              <c:tx>
                <c:rich>
                  <a:bodyPr/>
                  <a:lstStyle/>
                  <a:p>
                    <a:fld id="{62CDBC6B-C14D-124A-9EAF-B186E03754F6}"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5BA-3545-899C-960C692248B3}"/>
                </c:ext>
              </c:extLst>
            </c:dLbl>
            <c:dLbl>
              <c:idx val="4"/>
              <c:tx>
                <c:rich>
                  <a:bodyPr/>
                  <a:lstStyle/>
                  <a:p>
                    <a:fld id="{D9FF3887-0A37-A045-85E3-E8104DE910D7}" type="VALUE">
                      <a:rPr lang="en-US" smtClean="0"/>
                      <a:pPr/>
                      <a:t>[VALUE]</a:t>
                    </a:fld>
                    <a:r>
                      <a:rPr lang="en-US"/>
                      <a:t> </a:t>
                    </a:r>
                    <a:r>
                      <a:rPr lang="en-US" b="1">
                        <a:solidFill>
                          <a:srgbClr val="DF9709"/>
                        </a:solidFill>
                      </a:rPr>
                      <a:t>B</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E960-D547-B7C1-7CBBB49FE2A5}"/>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Much more cookie dough on my hands than I expected</c:v>
                </c:pt>
                <c:pt idx="1">
                  <c:v>Somewhat more cookie dough on my hands than I expected</c:v>
                </c:pt>
                <c:pt idx="2">
                  <c:v>About the amount of cookie dough on my hands as I expected</c:v>
                </c:pt>
                <c:pt idx="3">
                  <c:v>Somewhat less cookie dough on my hands than I expected</c:v>
                </c:pt>
                <c:pt idx="4">
                  <c:v>Much less cookie dough on my hands than I expected</c:v>
                </c:pt>
              </c:strCache>
            </c:strRef>
          </c:cat>
          <c:val>
            <c:numRef>
              <c:f>Sheet1!$B$2:$B$6</c:f>
              <c:numCache>
                <c:formatCode>0%</c:formatCode>
                <c:ptCount val="5"/>
                <c:pt idx="0">
                  <c:v>8.7719300000000007E-3</c:v>
                </c:pt>
                <c:pt idx="1">
                  <c:v>7.8947370000000003E-2</c:v>
                </c:pt>
                <c:pt idx="2">
                  <c:v>0.27192981999999999</c:v>
                </c:pt>
                <c:pt idx="3">
                  <c:v>0.1754386</c:v>
                </c:pt>
                <c:pt idx="4">
                  <c:v>0.46491228000000001</c:v>
                </c:pt>
              </c:numCache>
            </c:numRef>
          </c:val>
          <c:extLst>
            <c:ext xmlns:c16="http://schemas.microsoft.com/office/drawing/2014/chart" uri="{C3380CC4-5D6E-409C-BE32-E72D297353CC}">
              <c16:uniqueId val="{00000001-FAC3-B841-A6FE-80250E0DB1E3}"/>
            </c:ext>
          </c:extLst>
        </c:ser>
        <c:ser>
          <c:idx val="1"/>
          <c:order val="1"/>
          <c:tx>
            <c:strRef>
              <c:f>Sheet1!$C$1</c:f>
              <c:strCache>
                <c:ptCount val="1"/>
                <c:pt idx="0">
                  <c:v>Competitive</c:v>
                </c:pt>
              </c:strCache>
            </c:strRef>
          </c:tx>
          <c:spPr>
            <a:solidFill>
              <a:srgbClr val="DF9709"/>
            </a:solidFill>
            <a:ln>
              <a:noFill/>
            </a:ln>
            <a:effectLst/>
          </c:spPr>
          <c:invertIfNegative val="0"/>
          <c:dLbls>
            <c:dLbl>
              <c:idx val="0"/>
              <c:tx>
                <c:rich>
                  <a:bodyPr/>
                  <a:lstStyle/>
                  <a:p>
                    <a:fld id="{6B40A9CB-93DC-BC4A-AD3A-04546E56F61E}"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AC3-B841-A6FE-80250E0DB1E3}"/>
                </c:ext>
              </c:extLst>
            </c:dLbl>
            <c:dLbl>
              <c:idx val="1"/>
              <c:tx>
                <c:rich>
                  <a:bodyPr/>
                  <a:lstStyle/>
                  <a:p>
                    <a:fld id="{E5BC6F63-9B64-0444-821E-A1A144DD03D2}"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AC3-B841-A6FE-80250E0DB1E3}"/>
                </c:ext>
              </c:extLst>
            </c:dLbl>
            <c:dLbl>
              <c:idx val="2"/>
              <c:tx>
                <c:rich>
                  <a:bodyPr/>
                  <a:lstStyle/>
                  <a:p>
                    <a:fld id="{1A0ACAC2-AA47-6C4D-9190-FB7388AF1730}" type="VALUE">
                      <a:rPr lang="en-US" smtClean="0"/>
                      <a:pPr/>
                      <a:t>[VALUE]</a:t>
                    </a:fld>
                    <a:r>
                      <a:rPr lang="en-US" dirty="0"/>
                      <a:t> </a:t>
                    </a:r>
                    <a:r>
                      <a:rPr lang="en-US" b="1" dirty="0">
                        <a:solidFill>
                          <a:srgbClr val="7AC3EB"/>
                        </a:solidFill>
                      </a:rPr>
                      <a:t>A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AC3-B841-A6FE-80250E0DB1E3}"/>
                </c:ext>
              </c:extLst>
            </c:dLbl>
            <c:dLbl>
              <c:idx val="3"/>
              <c:tx>
                <c:rich>
                  <a:bodyPr/>
                  <a:lstStyle/>
                  <a:p>
                    <a:fld id="{40E2E2E5-1DAC-3F48-8EED-47B866325E23}" type="VALUE">
                      <a:rPr lang="en-US" smtClean="0"/>
                      <a:pPr/>
                      <a:t>[VALUE]</a:t>
                    </a:fld>
                    <a:r>
                      <a:rPr lang="en-US" dirty="0"/>
                      <a:t> </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AC3-B841-A6FE-80250E0DB1E3}"/>
                </c:ext>
              </c:extLst>
            </c:dLbl>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Much more cookie dough on my hands than I expected</c:v>
                </c:pt>
                <c:pt idx="1">
                  <c:v>Somewhat more cookie dough on my hands than I expected</c:v>
                </c:pt>
                <c:pt idx="2">
                  <c:v>About the amount of cookie dough on my hands as I expected</c:v>
                </c:pt>
                <c:pt idx="3">
                  <c:v>Somewhat less cookie dough on my hands than I expected</c:v>
                </c:pt>
                <c:pt idx="4">
                  <c:v>Much less cookie dough on my hands than I expected</c:v>
                </c:pt>
              </c:strCache>
            </c:strRef>
          </c:cat>
          <c:val>
            <c:numRef>
              <c:f>Sheet1!$C$2:$C$6</c:f>
              <c:numCache>
                <c:formatCode>0%</c:formatCode>
                <c:ptCount val="5"/>
                <c:pt idx="0">
                  <c:v>3.5398230000000003E-2</c:v>
                </c:pt>
                <c:pt idx="1">
                  <c:v>0.12389380999999999</c:v>
                </c:pt>
                <c:pt idx="2">
                  <c:v>0.45132742999999997</c:v>
                </c:pt>
                <c:pt idx="3">
                  <c:v>0.12389380999999999</c:v>
                </c:pt>
                <c:pt idx="4">
                  <c:v>0.26548673</c:v>
                </c:pt>
              </c:numCache>
            </c:numRef>
          </c:val>
          <c:extLst>
            <c:ext xmlns:c16="http://schemas.microsoft.com/office/drawing/2014/chart" uri="{C3380CC4-5D6E-409C-BE32-E72D297353CC}">
              <c16:uniqueId val="{00000006-FAC3-B841-A6FE-80250E0DB1E3}"/>
            </c:ext>
          </c:extLst>
        </c:ser>
        <c:dLbls>
          <c:dLblPos val="outEnd"/>
          <c:showLegendKey val="0"/>
          <c:showVal val="1"/>
          <c:showCatName val="0"/>
          <c:showSerName val="0"/>
          <c:showPercent val="0"/>
          <c:showBubbleSize val="0"/>
        </c:dLbls>
        <c:gapWidth val="197"/>
        <c:overlap val="-26"/>
        <c:axId val="-296691600"/>
        <c:axId val="-231944928"/>
      </c:barChart>
      <c:catAx>
        <c:axId val="-296691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231944928"/>
        <c:crosses val="autoZero"/>
        <c:auto val="1"/>
        <c:lblAlgn val="ctr"/>
        <c:lblOffset val="100"/>
        <c:noMultiLvlLbl val="0"/>
      </c:catAx>
      <c:valAx>
        <c:axId val="-231944928"/>
        <c:scaling>
          <c:orientation val="minMax"/>
          <c:max val="1"/>
          <c:min val="0"/>
        </c:scaling>
        <c:delete val="1"/>
        <c:axPos val="l"/>
        <c:numFmt formatCode="0%" sourceLinked="0"/>
        <c:majorTickMark val="out"/>
        <c:minorTickMark val="none"/>
        <c:tickLblPos val="nextTo"/>
        <c:crossAx val="-296691600"/>
        <c:crosses val="autoZero"/>
        <c:crossBetween val="between"/>
      </c:valAx>
      <c:spPr>
        <a:noFill/>
        <a:ln>
          <a:noFill/>
        </a:ln>
        <a:effectLst/>
      </c:spPr>
    </c:plotArea>
    <c:plotVisOnly val="1"/>
    <c:dispBlanksAs val="gap"/>
    <c:showDLblsOverMax val="0"/>
  </c:chart>
  <c:spPr>
    <a:noFill/>
    <a:ln>
      <a:noFill/>
    </a:ln>
    <a:effectLst/>
  </c:spPr>
  <c:txPr>
    <a:bodyPr/>
    <a:lstStyle/>
    <a:p>
      <a:pPr>
        <a:defRPr sz="800">
          <a:solidFill>
            <a:schemeClr val="tx1"/>
          </a:solidFill>
          <a:latin typeface="+mn-lt"/>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713400744318703E-2"/>
          <c:y val="0"/>
          <c:w val="0.80963098246274823"/>
          <c:h val="1"/>
        </c:manualLayout>
      </c:layout>
      <c:doughnutChart>
        <c:varyColors val="1"/>
        <c:ser>
          <c:idx val="0"/>
          <c:order val="0"/>
          <c:tx>
            <c:strRef>
              <c:f>Sheet1!$B$1</c:f>
              <c:strCache>
                <c:ptCount val="1"/>
                <c:pt idx="0">
                  <c:v>total</c:v>
                </c:pt>
              </c:strCache>
            </c:strRef>
          </c:tx>
          <c:spPr>
            <a:solidFill>
              <a:schemeClr val="accent2"/>
            </a:solidFill>
          </c:spPr>
          <c:dPt>
            <c:idx val="0"/>
            <c:bubble3D val="0"/>
            <c:spPr>
              <a:solidFill>
                <a:srgbClr val="DF9709"/>
              </a:solidFill>
              <a:ln>
                <a:noFill/>
              </a:ln>
              <a:effectLst/>
            </c:spPr>
            <c:extLst>
              <c:ext xmlns:c16="http://schemas.microsoft.com/office/drawing/2014/chart" uri="{C3380CC4-5D6E-409C-BE32-E72D297353CC}">
                <c16:uniqueId val="{00000001-8A47-6E4C-A365-ABDEDC80C636}"/>
              </c:ext>
            </c:extLst>
          </c:dPt>
          <c:dPt>
            <c:idx val="1"/>
            <c:bubble3D val="0"/>
            <c:spPr>
              <a:solidFill>
                <a:srgbClr val="7AC3EB"/>
              </a:solidFill>
              <a:ln>
                <a:noFill/>
              </a:ln>
              <a:effectLst/>
            </c:spPr>
            <c:extLst>
              <c:ext xmlns:c16="http://schemas.microsoft.com/office/drawing/2014/chart" uri="{C3380CC4-5D6E-409C-BE32-E72D297353CC}">
                <c16:uniqueId val="{00000003-8A47-6E4C-A365-ABDEDC80C636}"/>
              </c:ext>
            </c:extLst>
          </c:dPt>
          <c:dLbls>
            <c:dLbl>
              <c:idx val="0"/>
              <c:layout>
                <c:manualLayout>
                  <c:x val="-3.7790095406969814E-3"/>
                  <c:y val="-3.4345033458393577E-2"/>
                </c:manualLayout>
              </c:layout>
              <c:tx>
                <c:rich>
                  <a:bodyPr/>
                  <a:lstStyle/>
                  <a:p>
                    <a:fld id="{F2C0F4CE-AF79-7B42-AD54-C86B179A85F2}" type="VALUE">
                      <a:rPr lang="en-US" smtClean="0"/>
                      <a:pPr/>
                      <a:t>[VALUE]</a:t>
                    </a:fld>
                    <a:r>
                      <a:rPr lang="en-US" dirty="0"/>
                      <a:t> </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8A47-6E4C-A365-ABDEDC80C636}"/>
                </c:ext>
              </c:extLst>
            </c:dLbl>
            <c:dLbl>
              <c:idx val="1"/>
              <c:layout>
                <c:manualLayout>
                  <c:x val="5.2489458704627295E-4"/>
                  <c:y val="4.2969964413670701E-2"/>
                </c:manualLayout>
              </c:layout>
              <c:tx>
                <c:rich>
                  <a:bodyPr/>
                  <a:lstStyle/>
                  <a:p>
                    <a:fld id="{2A98E44A-8646-904C-91EE-2ECA183A9B16}"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A47-6E4C-A365-ABDEDC80C636}"/>
                </c:ext>
              </c:extLst>
            </c:dLbl>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Prefer Competitive</c:v>
                </c:pt>
                <c:pt idx="1">
                  <c:v>Prefer GMI</c:v>
                </c:pt>
              </c:strCache>
            </c:strRef>
          </c:cat>
          <c:val>
            <c:numRef>
              <c:f>Sheet1!$B$2:$B$3</c:f>
              <c:numCache>
                <c:formatCode>0%</c:formatCode>
                <c:ptCount val="2"/>
                <c:pt idx="0">
                  <c:v>0.48</c:v>
                </c:pt>
                <c:pt idx="1">
                  <c:v>0.52</c:v>
                </c:pt>
              </c:numCache>
            </c:numRef>
          </c:val>
          <c:extLst>
            <c:ext xmlns:c16="http://schemas.microsoft.com/office/drawing/2014/chart" uri="{C3380CC4-5D6E-409C-BE32-E72D297353CC}">
              <c16:uniqueId val="{00000004-8A47-6E4C-A365-ABDEDC80C636}"/>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sz="800">
          <a:solidFill>
            <a:schemeClr val="bg1"/>
          </a:solidFill>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withinLinearReversed" id="24">
  <a:schemeClr val="accent4"/>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Reversed" id="24">
  <a:schemeClr val="accent4"/>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Reversed" id="24">
  <a:schemeClr val="accent4"/>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withinLinearReversed" id="24">
  <a:schemeClr val="accent4"/>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cs:fontRef>
    <cs:defRPr sz="1330" kern="1200"/>
  </cs:axisTitle>
  <cs:categoryAxis>
    <cs:lnRef idx="0"/>
    <cs:fillRef idx="0"/>
    <cs:effectRef idx="0"/>
    <cs:fontRef idx="minor">
      <a:schemeClr val="tx1"/>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cs:fontRef>
    <cs:defRPr sz="1197" kern="1200"/>
  </cs:dataLabel>
  <cs:dataLabelCallout>
    <cs:lnRef idx="0"/>
    <cs:fillRef idx="0"/>
    <cs:effectRef idx="0"/>
    <cs:fontRef idx="minor">
      <a:schemeClr val="dk1"/>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7977D-0EA0-D640-B03D-FFFEF7A9126F}" type="datetimeFigureOut">
              <a:rPr lang="en-US" smtClean="0"/>
              <a:t>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2B078-EC36-944C-AD26-A6FE4954E054}" type="slidenum">
              <a:rPr lang="en-US" smtClean="0"/>
              <a:t>‹#›</a:t>
            </a:fld>
            <a:endParaRPr lang="en-US"/>
          </a:p>
        </p:txBody>
      </p:sp>
    </p:spTree>
    <p:extLst>
      <p:ext uri="{BB962C8B-B14F-4D97-AF65-F5344CB8AC3E}">
        <p14:creationId xmlns:p14="http://schemas.microsoft.com/office/powerpoint/2010/main" val="1974875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9832B078-EC36-944C-AD26-A6FE4954E054}" type="slidenum">
              <a:rPr lang="en-US" smtClean="0"/>
              <a:t>1</a:t>
            </a:fld>
            <a:endParaRPr lang="en-US"/>
          </a:p>
        </p:txBody>
      </p:sp>
    </p:spTree>
    <p:extLst>
      <p:ext uri="{BB962C8B-B14F-4D97-AF65-F5344CB8AC3E}">
        <p14:creationId xmlns:p14="http://schemas.microsoft.com/office/powerpoint/2010/main" val="172693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61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22</a:t>
            </a:fld>
            <a:endParaRPr lang="en-US"/>
          </a:p>
        </p:txBody>
      </p:sp>
    </p:spTree>
    <p:extLst>
      <p:ext uri="{BB962C8B-B14F-4D97-AF65-F5344CB8AC3E}">
        <p14:creationId xmlns:p14="http://schemas.microsoft.com/office/powerpoint/2010/main" val="1541785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084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690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49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28</a:t>
            </a:fld>
            <a:endParaRPr lang="en-US"/>
          </a:p>
        </p:txBody>
      </p:sp>
    </p:spTree>
    <p:extLst>
      <p:ext uri="{BB962C8B-B14F-4D97-AF65-F5344CB8AC3E}">
        <p14:creationId xmlns:p14="http://schemas.microsoft.com/office/powerpoint/2010/main" val="404480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30</a:t>
            </a:fld>
            <a:endParaRPr lang="en-US" dirty="0"/>
          </a:p>
        </p:txBody>
      </p:sp>
    </p:spTree>
    <p:extLst>
      <p:ext uri="{BB962C8B-B14F-4D97-AF65-F5344CB8AC3E}">
        <p14:creationId xmlns:p14="http://schemas.microsoft.com/office/powerpoint/2010/main" val="1959850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31</a:t>
            </a:fld>
            <a:endParaRPr lang="en-US"/>
          </a:p>
        </p:txBody>
      </p:sp>
    </p:spTree>
    <p:extLst>
      <p:ext uri="{BB962C8B-B14F-4D97-AF65-F5344CB8AC3E}">
        <p14:creationId xmlns:p14="http://schemas.microsoft.com/office/powerpoint/2010/main" val="3408478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32</a:t>
            </a:fld>
            <a:endParaRPr lang="en-US"/>
          </a:p>
        </p:txBody>
      </p:sp>
    </p:spTree>
    <p:extLst>
      <p:ext uri="{BB962C8B-B14F-4D97-AF65-F5344CB8AC3E}">
        <p14:creationId xmlns:p14="http://schemas.microsoft.com/office/powerpoint/2010/main" val="137410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33</a:t>
            </a:fld>
            <a:endParaRPr lang="en-US"/>
          </a:p>
        </p:txBody>
      </p:sp>
    </p:spTree>
    <p:extLst>
      <p:ext uri="{BB962C8B-B14F-4D97-AF65-F5344CB8AC3E}">
        <p14:creationId xmlns:p14="http://schemas.microsoft.com/office/powerpoint/2010/main" val="309551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rPr>
              <a:t>This framework is rooted in driving core growth.  It is a comprehensive and standardized approach that focuses on our biggest brands which are of strategic importance to the business.  This framework will enable our businesses to look beyond product to the holistic consumer experience.  </a:t>
            </a:r>
            <a:endParaRPr lang="en-US"/>
          </a:p>
          <a:p>
            <a:r>
              <a:rPr lang="en-US"/>
              <a:t>Today we’re focusing on the second pilar, package design. One thing to note, since the original Mott’s superior offering study was conducted back in May, we did not have an in store portion due to COVID. I’ll review the package results we have from the Superior Offering as a reminder prior to digging into the </a:t>
            </a:r>
            <a:r>
              <a:rPr lang="en-US" err="1"/>
              <a:t>Designalytics</a:t>
            </a:r>
            <a:r>
              <a:rPr lang="en-US"/>
              <a:t> report. </a:t>
            </a:r>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63C21C62-074E-4032-AAB9-510BBA59C46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6704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35</a:t>
            </a:fld>
            <a:endParaRPr lang="en-US"/>
          </a:p>
        </p:txBody>
      </p:sp>
    </p:spTree>
    <p:extLst>
      <p:ext uri="{BB962C8B-B14F-4D97-AF65-F5344CB8AC3E}">
        <p14:creationId xmlns:p14="http://schemas.microsoft.com/office/powerpoint/2010/main" val="923214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36</a:t>
            </a:fld>
            <a:endParaRPr lang="en-US"/>
          </a:p>
        </p:txBody>
      </p:sp>
    </p:spTree>
    <p:extLst>
      <p:ext uri="{BB962C8B-B14F-4D97-AF65-F5344CB8AC3E}">
        <p14:creationId xmlns:p14="http://schemas.microsoft.com/office/powerpoint/2010/main" val="2652502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768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958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2501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873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42</a:t>
            </a:fld>
            <a:endParaRPr lang="en-US"/>
          </a:p>
        </p:txBody>
      </p:sp>
    </p:spTree>
    <p:extLst>
      <p:ext uri="{BB962C8B-B14F-4D97-AF65-F5344CB8AC3E}">
        <p14:creationId xmlns:p14="http://schemas.microsoft.com/office/powerpoint/2010/main" val="957400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44</a:t>
            </a:fld>
            <a:endParaRPr lang="en-US"/>
          </a:p>
        </p:txBody>
      </p:sp>
    </p:spTree>
    <p:extLst>
      <p:ext uri="{BB962C8B-B14F-4D97-AF65-F5344CB8AC3E}">
        <p14:creationId xmlns:p14="http://schemas.microsoft.com/office/powerpoint/2010/main" val="22400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45</a:t>
            </a:fld>
            <a:endParaRPr lang="en-US"/>
          </a:p>
        </p:txBody>
      </p:sp>
    </p:spTree>
    <p:extLst>
      <p:ext uri="{BB962C8B-B14F-4D97-AF65-F5344CB8AC3E}">
        <p14:creationId xmlns:p14="http://schemas.microsoft.com/office/powerpoint/2010/main" val="3653330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f80c3fa06_0_5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f80c3fa06_0_5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1" name="Google Shape;421;g9f80c3fa06_0_5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dirty="0"/>
          </a:p>
        </p:txBody>
      </p:sp>
    </p:spTree>
    <p:extLst>
      <p:ext uri="{BB962C8B-B14F-4D97-AF65-F5344CB8AC3E}">
        <p14:creationId xmlns:p14="http://schemas.microsoft.com/office/powerpoint/2010/main" val="1953500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9</a:t>
            </a:fld>
            <a:endParaRPr lang="en-US"/>
          </a:p>
        </p:txBody>
      </p:sp>
    </p:spTree>
    <p:extLst>
      <p:ext uri="{BB962C8B-B14F-4D97-AF65-F5344CB8AC3E}">
        <p14:creationId xmlns:p14="http://schemas.microsoft.com/office/powerpoint/2010/main" val="1036885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11</a:t>
            </a:fld>
            <a:endParaRPr lang="en-US"/>
          </a:p>
        </p:txBody>
      </p:sp>
    </p:spTree>
    <p:extLst>
      <p:ext uri="{BB962C8B-B14F-4D97-AF65-F5344CB8AC3E}">
        <p14:creationId xmlns:p14="http://schemas.microsoft.com/office/powerpoint/2010/main" val="302495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12</a:t>
            </a:fld>
            <a:endParaRPr lang="en-US"/>
          </a:p>
        </p:txBody>
      </p:sp>
    </p:spTree>
    <p:extLst>
      <p:ext uri="{BB962C8B-B14F-4D97-AF65-F5344CB8AC3E}">
        <p14:creationId xmlns:p14="http://schemas.microsoft.com/office/powerpoint/2010/main" val="2333094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15</a:t>
            </a:fld>
            <a:endParaRPr lang="en-US"/>
          </a:p>
        </p:txBody>
      </p:sp>
    </p:spTree>
    <p:extLst>
      <p:ext uri="{BB962C8B-B14F-4D97-AF65-F5344CB8AC3E}">
        <p14:creationId xmlns:p14="http://schemas.microsoft.com/office/powerpoint/2010/main" val="79224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2B078-EC36-944C-AD26-A6FE4954E054}" type="slidenum">
              <a:rPr lang="en-US" smtClean="0"/>
              <a:t>16</a:t>
            </a:fld>
            <a:endParaRPr lang="en-US"/>
          </a:p>
        </p:txBody>
      </p:sp>
    </p:spTree>
    <p:extLst>
      <p:ext uri="{BB962C8B-B14F-4D97-AF65-F5344CB8AC3E}">
        <p14:creationId xmlns:p14="http://schemas.microsoft.com/office/powerpoint/2010/main" val="1711042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05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832B078-EC36-944C-AD26-A6FE4954E0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982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Ruby 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C8F9D9-2087-BE40-9FAA-CBE0859A1CCD}"/>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C024691-89D3-F94E-8C4B-5F761C90F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1391" y="0"/>
            <a:ext cx="3732609" cy="5143500"/>
          </a:xfrm>
          <a:prstGeom prst="rect">
            <a:avLst/>
          </a:prstGeom>
        </p:spPr>
      </p:pic>
      <p:pic>
        <p:nvPicPr>
          <p:cNvPr id="9" name="Graphic 8">
            <a:extLst>
              <a:ext uri="{FF2B5EF4-FFF2-40B4-BE49-F238E27FC236}">
                <a16:creationId xmlns:a16="http://schemas.microsoft.com/office/drawing/2014/main" id="{0582FC66-0CA3-7B45-A6EE-88118F73D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1840" y="1863827"/>
            <a:ext cx="2560320" cy="707923"/>
          </a:xfrm>
          <a:prstGeom prst="rect">
            <a:avLst/>
          </a:prstGeom>
        </p:spPr>
      </p:pic>
      <p:sp>
        <p:nvSpPr>
          <p:cNvPr id="11" name="Title 1">
            <a:extLst>
              <a:ext uri="{FF2B5EF4-FFF2-40B4-BE49-F238E27FC236}">
                <a16:creationId xmlns:a16="http://schemas.microsoft.com/office/drawing/2014/main" id="{4B459ACA-EEE6-C943-BE9A-4EAC5640D760}"/>
              </a:ext>
            </a:extLst>
          </p:cNvPr>
          <p:cNvSpPr>
            <a:spLocks noGrp="1"/>
          </p:cNvSpPr>
          <p:nvPr>
            <p:ph type="title" hasCustomPrompt="1"/>
          </p:nvPr>
        </p:nvSpPr>
        <p:spPr bwMode="white">
          <a:xfrm>
            <a:off x="349250" y="2709368"/>
            <a:ext cx="8464549" cy="655095"/>
          </a:xfrm>
        </p:spPr>
        <p:txBody>
          <a:bodyPr anchor="b"/>
          <a:lstStyle>
            <a:lvl1pPr algn="ctr" defTabSz="685800" rtl="0" eaLnBrk="1" latinLnBrk="0" hangingPunct="1">
              <a:lnSpc>
                <a:spcPct val="80000"/>
              </a:lnSpc>
              <a:spcBef>
                <a:spcPct val="0"/>
              </a:spcBef>
              <a:buNone/>
              <a:defRPr lang="en-US" sz="3200" b="1" kern="1200" cap="none" spc="0" baseline="0" dirty="0">
                <a:solidFill>
                  <a:schemeClr val="bg1"/>
                </a:solidFill>
                <a:latin typeface="Century Gothic" panose="020B0502020202020204" pitchFamily="34" charset="0"/>
                <a:ea typeface="+mj-ea"/>
                <a:cs typeface="+mj-cs"/>
              </a:defRPr>
            </a:lvl1pPr>
          </a:lstStyle>
          <a:p>
            <a:r>
              <a:rPr lang="en-US" noProof="0" dirty="0"/>
              <a:t>Presentation Cover</a:t>
            </a:r>
          </a:p>
        </p:txBody>
      </p:sp>
      <p:sp>
        <p:nvSpPr>
          <p:cNvPr id="12" name="Text Placeholder 2">
            <a:extLst>
              <a:ext uri="{FF2B5EF4-FFF2-40B4-BE49-F238E27FC236}">
                <a16:creationId xmlns:a16="http://schemas.microsoft.com/office/drawing/2014/main" id="{A5086D4C-BF47-9F43-A994-1859AAA30D42}"/>
              </a:ext>
            </a:extLst>
          </p:cNvPr>
          <p:cNvSpPr>
            <a:spLocks noGrp="1"/>
          </p:cNvSpPr>
          <p:nvPr>
            <p:ph type="body" idx="1" hasCustomPrompt="1"/>
          </p:nvPr>
        </p:nvSpPr>
        <p:spPr bwMode="white">
          <a:xfrm>
            <a:off x="349252" y="3431204"/>
            <a:ext cx="8464548" cy="264488"/>
          </a:xfrm>
        </p:spPr>
        <p:txBody>
          <a:bodyPr/>
          <a:lstStyle>
            <a:lvl1pPr marL="0" indent="0" algn="ctr">
              <a:buNone/>
              <a:defRPr sz="1400" b="1" cap="all" baseline="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noProof="0" dirty="0"/>
              <a:t>SUBHEAD, date</a:t>
            </a:r>
          </a:p>
        </p:txBody>
      </p:sp>
    </p:spTree>
    <p:extLst>
      <p:ext uri="{BB962C8B-B14F-4D97-AF65-F5344CB8AC3E}">
        <p14:creationId xmlns:p14="http://schemas.microsoft.com/office/powerpoint/2010/main" val="4133647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ingle Column Layout No Subhead - Duoto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FF5785-9496-DF40-9AB2-6A5D5C4C0DDD}"/>
              </a:ext>
            </a:extLst>
          </p:cNvPr>
          <p:cNvSpPr/>
          <p:nvPr/>
        </p:nvSpPr>
        <p:spPr>
          <a:xfrm>
            <a:off x="0" y="924233"/>
            <a:ext cx="9144000" cy="38778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111045"/>
            <a:ext cx="8496300" cy="3473025"/>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70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ouble Column Layout - Duoton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B30A4C-FB9E-5746-8752-97AE97A93DC1}"/>
              </a:ext>
            </a:extLst>
          </p:cNvPr>
          <p:cNvSpPr/>
          <p:nvPr/>
        </p:nvSpPr>
        <p:spPr>
          <a:xfrm>
            <a:off x="0" y="1178805"/>
            <a:ext cx="9144000" cy="361511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352550"/>
            <a:ext cx="4923163"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p:nvPr>
        </p:nvSpPr>
        <p:spPr>
          <a:xfrm>
            <a:off x="349251" y="742950"/>
            <a:ext cx="8464549" cy="305430"/>
          </a:xfrm>
        </p:spPr>
        <p:txBody>
          <a:bodyPr anchor="ctr"/>
          <a:lstStyle>
            <a:lvl1pPr>
              <a:spcBef>
                <a:spcPts val="0"/>
              </a:spcBef>
              <a:defRPr sz="1800" b="1" cap="all" baseline="0">
                <a:solidFill>
                  <a:schemeClr val="accent2"/>
                </a:solidFill>
              </a:defRPr>
            </a:lvl1pPr>
          </a:lstStyle>
          <a:p>
            <a:pPr lvl="0"/>
            <a:r>
              <a:rPr lang="en-US" noProof="0"/>
              <a:t>Click to edit Master text styles</a:t>
            </a:r>
          </a:p>
        </p:txBody>
      </p:sp>
      <p:sp>
        <p:nvSpPr>
          <p:cNvPr id="6" name="Content Placeholder 7">
            <a:extLst>
              <a:ext uri="{FF2B5EF4-FFF2-40B4-BE49-F238E27FC236}">
                <a16:creationId xmlns:a16="http://schemas.microsoft.com/office/drawing/2014/main" id="{2B5B32B3-58B9-484F-9245-4DDB91F5BAB7}"/>
              </a:ext>
            </a:extLst>
          </p:cNvPr>
          <p:cNvSpPr>
            <a:spLocks noGrp="1"/>
          </p:cNvSpPr>
          <p:nvPr>
            <p:ph sz="quarter" idx="15"/>
          </p:nvPr>
        </p:nvSpPr>
        <p:spPr>
          <a:xfrm>
            <a:off x="5717754" y="1352550"/>
            <a:ext cx="3117774"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303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uotone Thirds Spli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49910B-7275-7341-AE91-A21EB06A6ABD}"/>
              </a:ext>
            </a:extLst>
          </p:cNvPr>
          <p:cNvSpPr/>
          <p:nvPr/>
        </p:nvSpPr>
        <p:spPr>
          <a:xfrm>
            <a:off x="5718048" y="-9143"/>
            <a:ext cx="3425952" cy="4802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08D73-1479-454B-9E88-2394ECF54077}"/>
              </a:ext>
            </a:extLst>
          </p:cNvPr>
          <p:cNvSpPr>
            <a:spLocks noGrp="1"/>
          </p:cNvSpPr>
          <p:nvPr>
            <p:ph type="title"/>
          </p:nvPr>
        </p:nvSpPr>
        <p:spPr>
          <a:xfrm>
            <a:off x="349249" y="285750"/>
            <a:ext cx="5368799" cy="442140"/>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7F2B537D-E989-A948-98CD-D08C3E2F2CE1}"/>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Text Placeholder 7">
            <a:extLst>
              <a:ext uri="{FF2B5EF4-FFF2-40B4-BE49-F238E27FC236}">
                <a16:creationId xmlns:a16="http://schemas.microsoft.com/office/drawing/2014/main" id="{7188D8EB-8942-3446-AC67-FA3373B9D39B}"/>
              </a:ext>
            </a:extLst>
          </p:cNvPr>
          <p:cNvSpPr>
            <a:spLocks noGrp="1"/>
          </p:cNvSpPr>
          <p:nvPr>
            <p:ph type="body" sz="quarter" idx="14" hasCustomPrompt="1"/>
          </p:nvPr>
        </p:nvSpPr>
        <p:spPr>
          <a:xfrm>
            <a:off x="349251" y="742950"/>
            <a:ext cx="5368797" cy="270689"/>
          </a:xfrm>
        </p:spPr>
        <p:txBody>
          <a:bodyPr anchor="ctr"/>
          <a:lstStyle>
            <a:lvl1pPr>
              <a:spcBef>
                <a:spcPts val="0"/>
              </a:spcBef>
              <a:defRPr sz="1800" b="1" cap="all" baseline="0">
                <a:solidFill>
                  <a:schemeClr val="accent2"/>
                </a:solidFill>
              </a:defRPr>
            </a:lvl1pPr>
          </a:lstStyle>
          <a:p>
            <a:pPr lvl="0"/>
            <a:r>
              <a:rPr lang="en-US" noProof="0" dirty="0"/>
              <a:t>Subhead here</a:t>
            </a:r>
          </a:p>
        </p:txBody>
      </p:sp>
      <p:sp>
        <p:nvSpPr>
          <p:cNvPr id="10" name="Content Placeholder 9">
            <a:extLst>
              <a:ext uri="{FF2B5EF4-FFF2-40B4-BE49-F238E27FC236}">
                <a16:creationId xmlns:a16="http://schemas.microsoft.com/office/drawing/2014/main" id="{C34929A6-DF97-4F43-9675-5AAE9C5EE8A8}"/>
              </a:ext>
            </a:extLst>
          </p:cNvPr>
          <p:cNvSpPr>
            <a:spLocks noGrp="1"/>
          </p:cNvSpPr>
          <p:nvPr>
            <p:ph sz="quarter" idx="15"/>
          </p:nvPr>
        </p:nvSpPr>
        <p:spPr>
          <a:xfrm>
            <a:off x="342900" y="1352550"/>
            <a:ext cx="4984750"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5">
            <a:extLst>
              <a:ext uri="{FF2B5EF4-FFF2-40B4-BE49-F238E27FC236}">
                <a16:creationId xmlns:a16="http://schemas.microsoft.com/office/drawing/2014/main" id="{C296CD47-C900-584C-BBC6-5C01A10AC0F9}"/>
              </a:ext>
            </a:extLst>
          </p:cNvPr>
          <p:cNvSpPr>
            <a:spLocks noGrp="1"/>
          </p:cNvSpPr>
          <p:nvPr>
            <p:ph sz="quarter" idx="16"/>
          </p:nvPr>
        </p:nvSpPr>
        <p:spPr>
          <a:xfrm>
            <a:off x="6007510" y="742950"/>
            <a:ext cx="2831690" cy="384175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2161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uotone Thirds Spl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FF5785-9496-DF40-9AB2-6A5D5C4C0DDD}"/>
              </a:ext>
            </a:extLst>
          </p:cNvPr>
          <p:cNvSpPr/>
          <p:nvPr/>
        </p:nvSpPr>
        <p:spPr>
          <a:xfrm flipH="1">
            <a:off x="3425952" y="-9143"/>
            <a:ext cx="5718048" cy="4802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a:xfrm>
            <a:off x="349249" y="285750"/>
            <a:ext cx="3076703" cy="830985"/>
          </a:xfrm>
        </p:spPr>
        <p:txBody>
          <a:bodyPr anchor="t"/>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755648"/>
            <a:ext cx="2839212" cy="2828422"/>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hasCustomPrompt="1"/>
          </p:nvPr>
        </p:nvSpPr>
        <p:spPr>
          <a:xfrm>
            <a:off x="349251" y="1149049"/>
            <a:ext cx="3076701" cy="305430"/>
          </a:xfrm>
        </p:spPr>
        <p:txBody>
          <a:bodyPr anchor="ctr"/>
          <a:lstStyle>
            <a:lvl1pPr>
              <a:spcBef>
                <a:spcPts val="0"/>
              </a:spcBef>
              <a:defRPr sz="1800" b="1" cap="all" baseline="0">
                <a:solidFill>
                  <a:schemeClr val="accent2"/>
                </a:solidFill>
              </a:defRPr>
            </a:lvl1pPr>
          </a:lstStyle>
          <a:p>
            <a:pPr lvl="0"/>
            <a:r>
              <a:rPr lang="en-US" noProof="0" dirty="0"/>
              <a:t>Subhead here</a:t>
            </a:r>
          </a:p>
        </p:txBody>
      </p:sp>
      <p:sp>
        <p:nvSpPr>
          <p:cNvPr id="6" name="Content Placeholder 5">
            <a:extLst>
              <a:ext uri="{FF2B5EF4-FFF2-40B4-BE49-F238E27FC236}">
                <a16:creationId xmlns:a16="http://schemas.microsoft.com/office/drawing/2014/main" id="{5D6BDAA1-EF10-C94F-B341-728EB3860D36}"/>
              </a:ext>
            </a:extLst>
          </p:cNvPr>
          <p:cNvSpPr>
            <a:spLocks noGrp="1"/>
          </p:cNvSpPr>
          <p:nvPr>
            <p:ph sz="quarter" idx="15"/>
          </p:nvPr>
        </p:nvSpPr>
        <p:spPr>
          <a:xfrm>
            <a:off x="3840480" y="742950"/>
            <a:ext cx="4998720" cy="384175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250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uotone Thirds Split Rever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FF5785-9496-DF40-9AB2-6A5D5C4C0DDD}"/>
              </a:ext>
            </a:extLst>
          </p:cNvPr>
          <p:cNvSpPr/>
          <p:nvPr/>
        </p:nvSpPr>
        <p:spPr>
          <a:xfrm>
            <a:off x="0" y="-9143"/>
            <a:ext cx="3425952" cy="4802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a:xfrm>
            <a:off x="349249" y="285750"/>
            <a:ext cx="3076703" cy="830985"/>
          </a:xfrm>
        </p:spPr>
        <p:txBody>
          <a:body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755648"/>
            <a:ext cx="2839212" cy="2828422"/>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hasCustomPrompt="1"/>
          </p:nvPr>
        </p:nvSpPr>
        <p:spPr>
          <a:xfrm>
            <a:off x="349251" y="1149049"/>
            <a:ext cx="3076701" cy="305430"/>
          </a:xfrm>
        </p:spPr>
        <p:txBody>
          <a:bodyPr anchor="ctr"/>
          <a:lstStyle>
            <a:lvl1pPr>
              <a:spcBef>
                <a:spcPts val="0"/>
              </a:spcBef>
              <a:defRPr sz="1800" b="1" cap="all" baseline="0">
                <a:solidFill>
                  <a:schemeClr val="accent2"/>
                </a:solidFill>
              </a:defRPr>
            </a:lvl1pPr>
          </a:lstStyle>
          <a:p>
            <a:pPr lvl="0"/>
            <a:r>
              <a:rPr lang="en-US" noProof="0" dirty="0"/>
              <a:t>Subhead here</a:t>
            </a:r>
          </a:p>
        </p:txBody>
      </p:sp>
      <p:sp>
        <p:nvSpPr>
          <p:cNvPr id="6" name="Content Placeholder 5">
            <a:extLst>
              <a:ext uri="{FF2B5EF4-FFF2-40B4-BE49-F238E27FC236}">
                <a16:creationId xmlns:a16="http://schemas.microsoft.com/office/drawing/2014/main" id="{5D6BDAA1-EF10-C94F-B341-728EB3860D36}"/>
              </a:ext>
            </a:extLst>
          </p:cNvPr>
          <p:cNvSpPr>
            <a:spLocks noGrp="1"/>
          </p:cNvSpPr>
          <p:nvPr>
            <p:ph sz="quarter" idx="15"/>
          </p:nvPr>
        </p:nvSpPr>
        <p:spPr>
          <a:xfrm>
            <a:off x="3840480" y="742950"/>
            <a:ext cx="4998720" cy="384175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487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 Page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1" y="1352550"/>
            <a:ext cx="3765076"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p:nvPr>
        </p:nvSpPr>
        <p:spPr>
          <a:xfrm>
            <a:off x="349251" y="742950"/>
            <a:ext cx="8464549" cy="305430"/>
          </a:xfrm>
        </p:spPr>
        <p:txBody>
          <a:bodyPr anchor="ctr"/>
          <a:lstStyle>
            <a:lvl1pPr>
              <a:spcBef>
                <a:spcPts val="0"/>
              </a:spcBef>
              <a:defRPr sz="1800" b="1" cap="all" baseline="0">
                <a:solidFill>
                  <a:schemeClr val="accent2"/>
                </a:solidFill>
              </a:defRPr>
            </a:lvl1pPr>
          </a:lstStyle>
          <a:p>
            <a:pPr lvl="0"/>
            <a:r>
              <a:rPr lang="en-US" noProof="0"/>
              <a:t>Click to edit Master text styles</a:t>
            </a:r>
          </a:p>
        </p:txBody>
      </p:sp>
      <p:cxnSp>
        <p:nvCxnSpPr>
          <p:cNvPr id="5" name="Straight Connector 4">
            <a:extLst>
              <a:ext uri="{FF2B5EF4-FFF2-40B4-BE49-F238E27FC236}">
                <a16:creationId xmlns:a16="http://schemas.microsoft.com/office/drawing/2014/main" id="{0FEDE03B-EFED-2A47-AF73-34A61D072BF3}"/>
              </a:ext>
            </a:extLst>
          </p:cNvPr>
          <p:cNvCxnSpPr>
            <a:cxnSpLocks/>
          </p:cNvCxnSpPr>
          <p:nvPr/>
        </p:nvCxnSpPr>
        <p:spPr>
          <a:xfrm>
            <a:off x="4572000" y="1352550"/>
            <a:ext cx="0" cy="32385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hart Placeholder 9">
            <a:extLst>
              <a:ext uri="{FF2B5EF4-FFF2-40B4-BE49-F238E27FC236}">
                <a16:creationId xmlns:a16="http://schemas.microsoft.com/office/drawing/2014/main" id="{B7ACCA33-19F1-DB4A-BE8C-4B777E26775B}"/>
              </a:ext>
            </a:extLst>
          </p:cNvPr>
          <p:cNvSpPr>
            <a:spLocks noGrp="1"/>
          </p:cNvSpPr>
          <p:nvPr>
            <p:ph type="chart" sz="quarter" idx="15"/>
          </p:nvPr>
        </p:nvSpPr>
        <p:spPr>
          <a:xfrm>
            <a:off x="5035550" y="1352550"/>
            <a:ext cx="3803650" cy="3238500"/>
          </a:xfrm>
        </p:spPr>
        <p:txBody>
          <a:bodyPr/>
          <a:lstStyle/>
          <a:p>
            <a:r>
              <a:rPr lang="en-US"/>
              <a:t>Click icon to add chart</a:t>
            </a:r>
          </a:p>
        </p:txBody>
      </p:sp>
    </p:spTree>
    <p:extLst>
      <p:ext uri="{BB962C8B-B14F-4D97-AF65-F5344CB8AC3E}">
        <p14:creationId xmlns:p14="http://schemas.microsoft.com/office/powerpoint/2010/main" val="324920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028F037C-819F-7A40-A6A7-8686CF2B81B1}"/>
              </a:ext>
            </a:extLst>
          </p:cNvPr>
          <p:cNvSpPr>
            <a:spLocks noGrp="1"/>
          </p:cNvSpPr>
          <p:nvPr>
            <p:ph type="sldNum" sz="quarter" idx="10"/>
          </p:nvPr>
        </p:nvSpPr>
        <p:spPr>
          <a:xfrm>
            <a:off x="8551468" y="4825612"/>
            <a:ext cx="287732" cy="306493"/>
          </a:xfrm>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4433214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3103" y="2403308"/>
            <a:ext cx="6170697" cy="1616242"/>
          </a:xfrm>
        </p:spPr>
        <p:txBody>
          <a:bodyPr anchor="t" anchorCtr="0">
            <a:normAutofit/>
          </a:bodyPr>
          <a:lstStyle>
            <a:lvl1pPr algn="l">
              <a:lnSpc>
                <a:spcPct val="80000"/>
              </a:lnSpc>
              <a:defRPr sz="360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
        <p:nvSpPr>
          <p:cNvPr id="3" name="Subtitle 2"/>
          <p:cNvSpPr>
            <a:spLocks noGrp="1"/>
          </p:cNvSpPr>
          <p:nvPr>
            <p:ph type="subTitle" idx="1"/>
          </p:nvPr>
        </p:nvSpPr>
        <p:spPr>
          <a:xfrm>
            <a:off x="1373103" y="1088796"/>
            <a:ext cx="6170697" cy="1241821"/>
          </a:xfrm>
        </p:spPr>
        <p:txBody>
          <a:bodyPr anchor="b" anchorCtr="0">
            <a:normAutofit/>
          </a:bodyPr>
          <a:lstStyle>
            <a:lvl1pPr marL="0" indent="0" algn="l">
              <a:buNone/>
              <a:defRPr sz="2100">
                <a:solidFill>
                  <a:schemeClr val="accent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object 2">
            <a:extLst>
              <a:ext uri="{FF2B5EF4-FFF2-40B4-BE49-F238E27FC236}">
                <a16:creationId xmlns:a16="http://schemas.microsoft.com/office/drawing/2014/main" id="{CAC77769-C911-4E28-9340-E62940FD1081}"/>
              </a:ext>
            </a:extLst>
          </p:cNvPr>
          <p:cNvSpPr/>
          <p:nvPr userDrawn="1"/>
        </p:nvSpPr>
        <p:spPr>
          <a:xfrm>
            <a:off x="7395159" y="-11273"/>
            <a:ext cx="1748842" cy="1718296"/>
          </a:xfrm>
          <a:prstGeom prst="rect">
            <a:avLst/>
          </a:prstGeom>
          <a:blipFill>
            <a:blip r:embed="rId2" cstate="print"/>
            <a:stretch>
              <a:fillRect/>
            </a:stretch>
          </a:blipFill>
        </p:spPr>
        <p:txBody>
          <a:bodyPr wrap="square" lIns="0" tIns="0" rIns="0" bIns="0" rtlCol="0"/>
          <a:lstStyle/>
          <a:p>
            <a:endParaRPr sz="1350"/>
          </a:p>
        </p:txBody>
      </p:sp>
      <p:pic>
        <p:nvPicPr>
          <p:cNvPr id="7" name="Picture 6" descr="A close up of a sign&#10;&#10;Description automatically generated">
            <a:extLst>
              <a:ext uri="{FF2B5EF4-FFF2-40B4-BE49-F238E27FC236}">
                <a16:creationId xmlns:a16="http://schemas.microsoft.com/office/drawing/2014/main" id="{3F3EEC4F-5D1F-4B49-BDEB-812D80923B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458" t="10556" r="14582" b="10833"/>
          <a:stretch/>
        </p:blipFill>
        <p:spPr>
          <a:xfrm>
            <a:off x="8623132" y="4502135"/>
            <a:ext cx="384339" cy="510648"/>
          </a:xfrm>
          <a:prstGeom prst="rect">
            <a:avLst/>
          </a:prstGeom>
        </p:spPr>
      </p:pic>
      <p:pic>
        <p:nvPicPr>
          <p:cNvPr id="8" name="Picture 7" descr="A picture containing nature, fire, dark, man&#10;&#10;Description automatically generated">
            <a:extLst>
              <a:ext uri="{FF2B5EF4-FFF2-40B4-BE49-F238E27FC236}">
                <a16:creationId xmlns:a16="http://schemas.microsoft.com/office/drawing/2014/main" id="{28D367AC-9BA7-44F7-B50B-9FF226BD68B7}"/>
              </a:ext>
            </a:extLst>
          </p:cNvPr>
          <p:cNvPicPr>
            <a:picLocks noChangeAspect="1"/>
          </p:cNvPicPr>
          <p:nvPr userDrawn="1"/>
        </p:nvPicPr>
        <p:blipFill rotWithShape="1">
          <a:blip r:embed="rId4">
            <a:alphaModFix amt="1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8132" b="22230"/>
          <a:stretch/>
        </p:blipFill>
        <p:spPr>
          <a:xfrm>
            <a:off x="0" y="-11273"/>
            <a:ext cx="8915400" cy="5154774"/>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CD2EAEF2-05F7-4BCE-AF28-DF8C7240501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502135"/>
            <a:ext cx="2004265" cy="641365"/>
          </a:xfrm>
          <a:prstGeom prst="rect">
            <a:avLst/>
          </a:prstGeom>
        </p:spPr>
      </p:pic>
    </p:spTree>
    <p:extLst>
      <p:ext uri="{BB962C8B-B14F-4D97-AF65-F5344CB8AC3E}">
        <p14:creationId xmlns:p14="http://schemas.microsoft.com/office/powerpoint/2010/main" val="1758759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858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descr="A picture containing nature, fire, dark, man&#10;&#10;Description automatically generated">
            <a:extLst>
              <a:ext uri="{FF2B5EF4-FFF2-40B4-BE49-F238E27FC236}">
                <a16:creationId xmlns:a16="http://schemas.microsoft.com/office/drawing/2014/main" id="{E39EC8CA-07F1-427E-9A56-50E6C8D39B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263" b="22230"/>
          <a:stretch/>
        </p:blipFill>
        <p:spPr>
          <a:xfrm>
            <a:off x="228600" y="0"/>
            <a:ext cx="8915400" cy="5143500"/>
          </a:xfrm>
          <a:prstGeom prst="rect">
            <a:avLst/>
          </a:prstGeom>
        </p:spPr>
      </p:pic>
      <p:pic>
        <p:nvPicPr>
          <p:cNvPr id="5" name="Picture 4" descr="A picture containing text, clock, sitting, wooden&#10;&#10;Description automatically generated">
            <a:extLst>
              <a:ext uri="{FF2B5EF4-FFF2-40B4-BE49-F238E27FC236}">
                <a16:creationId xmlns:a16="http://schemas.microsoft.com/office/drawing/2014/main" id="{C75CEC75-987E-468D-823B-BFEF378F47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8670" y="2291955"/>
            <a:ext cx="3050617" cy="420228"/>
          </a:xfrm>
          <a:prstGeom prst="rect">
            <a:avLst/>
          </a:prstGeom>
        </p:spPr>
      </p:pic>
    </p:spTree>
    <p:extLst>
      <p:ext uri="{BB962C8B-B14F-4D97-AF65-F5344CB8AC3E}">
        <p14:creationId xmlns:p14="http://schemas.microsoft.com/office/powerpoint/2010/main" val="2122640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pruce Cov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C8F9D9-2087-BE40-9FAA-CBE0859A1CCD}"/>
              </a:ext>
            </a:extLst>
          </p:cNvPr>
          <p:cNvSpPr/>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6C024691-89D3-F94E-8C4B-5F761C90F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1391" y="0"/>
            <a:ext cx="3732609" cy="5143500"/>
          </a:xfrm>
          <a:prstGeom prst="rect">
            <a:avLst/>
          </a:prstGeom>
        </p:spPr>
      </p:pic>
      <p:pic>
        <p:nvPicPr>
          <p:cNvPr id="9" name="Graphic 8">
            <a:extLst>
              <a:ext uri="{FF2B5EF4-FFF2-40B4-BE49-F238E27FC236}">
                <a16:creationId xmlns:a16="http://schemas.microsoft.com/office/drawing/2014/main" id="{0582FC66-0CA3-7B45-A6EE-88118F73D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91840" y="1863827"/>
            <a:ext cx="2560320" cy="707923"/>
          </a:xfrm>
          <a:prstGeom prst="rect">
            <a:avLst/>
          </a:prstGeom>
        </p:spPr>
      </p:pic>
      <p:sp>
        <p:nvSpPr>
          <p:cNvPr id="11" name="Title 1">
            <a:extLst>
              <a:ext uri="{FF2B5EF4-FFF2-40B4-BE49-F238E27FC236}">
                <a16:creationId xmlns:a16="http://schemas.microsoft.com/office/drawing/2014/main" id="{4B459ACA-EEE6-C943-BE9A-4EAC5640D760}"/>
              </a:ext>
            </a:extLst>
          </p:cNvPr>
          <p:cNvSpPr>
            <a:spLocks noGrp="1"/>
          </p:cNvSpPr>
          <p:nvPr>
            <p:ph type="title" hasCustomPrompt="1"/>
          </p:nvPr>
        </p:nvSpPr>
        <p:spPr bwMode="white">
          <a:xfrm>
            <a:off x="349250" y="2709368"/>
            <a:ext cx="8464549" cy="655095"/>
          </a:xfrm>
        </p:spPr>
        <p:txBody>
          <a:bodyPr anchor="b"/>
          <a:lstStyle>
            <a:lvl1pPr algn="ctr" defTabSz="685800" rtl="0" eaLnBrk="1" latinLnBrk="0" hangingPunct="1">
              <a:lnSpc>
                <a:spcPct val="80000"/>
              </a:lnSpc>
              <a:spcBef>
                <a:spcPct val="0"/>
              </a:spcBef>
              <a:buNone/>
              <a:defRPr lang="en-US" sz="3200" b="1" kern="1200" cap="none" spc="0" baseline="0" dirty="0">
                <a:solidFill>
                  <a:schemeClr val="bg1"/>
                </a:solidFill>
                <a:latin typeface="Century Gothic" panose="020B0502020202020204" pitchFamily="34" charset="0"/>
                <a:ea typeface="+mj-ea"/>
                <a:cs typeface="+mj-cs"/>
              </a:defRPr>
            </a:lvl1pPr>
          </a:lstStyle>
          <a:p>
            <a:r>
              <a:rPr lang="en-US" noProof="0" dirty="0"/>
              <a:t>Presentation Cover</a:t>
            </a:r>
          </a:p>
        </p:txBody>
      </p:sp>
      <p:sp>
        <p:nvSpPr>
          <p:cNvPr id="12" name="Text Placeholder 2">
            <a:extLst>
              <a:ext uri="{FF2B5EF4-FFF2-40B4-BE49-F238E27FC236}">
                <a16:creationId xmlns:a16="http://schemas.microsoft.com/office/drawing/2014/main" id="{A5086D4C-BF47-9F43-A994-1859AAA30D42}"/>
              </a:ext>
            </a:extLst>
          </p:cNvPr>
          <p:cNvSpPr>
            <a:spLocks noGrp="1"/>
          </p:cNvSpPr>
          <p:nvPr>
            <p:ph type="body" idx="1" hasCustomPrompt="1"/>
          </p:nvPr>
        </p:nvSpPr>
        <p:spPr bwMode="white">
          <a:xfrm>
            <a:off x="349252" y="3431204"/>
            <a:ext cx="8464548" cy="264488"/>
          </a:xfrm>
        </p:spPr>
        <p:txBody>
          <a:bodyPr/>
          <a:lstStyle>
            <a:lvl1pPr marL="0" indent="0" algn="ctr">
              <a:buNone/>
              <a:defRPr sz="1400" b="1" cap="all" baseline="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noProof="0" dirty="0"/>
              <a:t>SUBHEAD, date</a:t>
            </a:r>
          </a:p>
        </p:txBody>
      </p:sp>
    </p:spTree>
    <p:extLst>
      <p:ext uri="{BB962C8B-B14F-4D97-AF65-F5344CB8AC3E}">
        <p14:creationId xmlns:p14="http://schemas.microsoft.com/office/powerpoint/2010/main" val="162157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ingle Column Layout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hasCustomPrompt="1"/>
          </p:nvPr>
        </p:nvSpPr>
        <p:spPr/>
        <p:txBody>
          <a:bodyPr/>
          <a:lstStyle>
            <a:lvl1pPr>
              <a:defRPr sz="1800"/>
            </a:lvl1pPr>
          </a:lstStyle>
          <a:p>
            <a:r>
              <a:rPr lang="en-US"/>
              <a:t>Key Takeaway/Implication (&lt;15 words)</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7" name="Content Placeholder 7">
            <a:extLst>
              <a:ext uri="{FF2B5EF4-FFF2-40B4-BE49-F238E27FC236}">
                <a16:creationId xmlns:a16="http://schemas.microsoft.com/office/drawing/2014/main" id="{1E33C0CF-060D-6543-B045-3E6090A9CFBB}"/>
              </a:ext>
            </a:extLst>
          </p:cNvPr>
          <p:cNvSpPr>
            <a:spLocks noGrp="1"/>
          </p:cNvSpPr>
          <p:nvPr>
            <p:ph sz="quarter" idx="11" hasCustomPrompt="1"/>
          </p:nvPr>
        </p:nvSpPr>
        <p:spPr>
          <a:xfrm>
            <a:off x="342900" y="821758"/>
            <a:ext cx="8496300" cy="442141"/>
          </a:xfrm>
        </p:spPr>
        <p:txBody>
          <a:bodyPr/>
          <a:lstStyle>
            <a:lvl1pPr>
              <a:lnSpc>
                <a:spcPct val="100000"/>
              </a:lnSpc>
              <a:defRPr sz="900"/>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r>
              <a:rPr lang="en-US"/>
              <a:t>Text outlining data that supports key takeaway or implication.  This is where you go into more detail around what the data is showing.  Try and keep this section to 2-4 sentences to allow enough space on the slide for the supporting charts and data points that you include below.</a:t>
            </a:r>
          </a:p>
        </p:txBody>
      </p:sp>
      <p:sp>
        <p:nvSpPr>
          <p:cNvPr id="5" name="Text Placeholder 4">
            <a:extLst>
              <a:ext uri="{FF2B5EF4-FFF2-40B4-BE49-F238E27FC236}">
                <a16:creationId xmlns:a16="http://schemas.microsoft.com/office/drawing/2014/main" id="{762818AD-B2E5-C44B-93BC-F2C9B3B63D3B}"/>
              </a:ext>
            </a:extLst>
          </p:cNvPr>
          <p:cNvSpPr>
            <a:spLocks noGrp="1"/>
          </p:cNvSpPr>
          <p:nvPr>
            <p:ph type="body" sz="quarter" idx="12" hasCustomPrompt="1"/>
          </p:nvPr>
        </p:nvSpPr>
        <p:spPr>
          <a:xfrm>
            <a:off x="342900" y="255996"/>
            <a:ext cx="8496300" cy="150405"/>
          </a:xfrm>
        </p:spPr>
        <p:txBody>
          <a:bodyPr/>
          <a:lstStyle>
            <a:lvl1pPr>
              <a:defRPr sz="900" b="1">
                <a:solidFill>
                  <a:schemeClr val="accent2"/>
                </a:solidFill>
              </a:defRPr>
            </a:lvl1pPr>
            <a:lvl2pPr>
              <a:defRPr sz="900" b="1">
                <a:solidFill>
                  <a:schemeClr val="accent2"/>
                </a:solidFill>
              </a:defRPr>
            </a:lvl2pPr>
            <a:lvl3pPr>
              <a:defRPr sz="900" b="1">
                <a:solidFill>
                  <a:schemeClr val="accent2"/>
                </a:solidFill>
              </a:defRPr>
            </a:lvl3pPr>
            <a:lvl4pPr>
              <a:defRPr sz="900" b="1">
                <a:solidFill>
                  <a:schemeClr val="accent2"/>
                </a:solidFill>
              </a:defRPr>
            </a:lvl4pPr>
            <a:lvl5pPr>
              <a:defRPr sz="900" b="1">
                <a:solidFill>
                  <a:schemeClr val="accent2"/>
                </a:solidFill>
              </a:defRPr>
            </a:lvl5pPr>
          </a:lstStyle>
          <a:p>
            <a:pPr lvl="0"/>
            <a:r>
              <a:rPr lang="en-US"/>
              <a:t>SLIDE DESCRIPTION (1-2 WORDS. IE. PURCHASE DRIVERS, CONSUMER PROFILE) </a:t>
            </a:r>
          </a:p>
        </p:txBody>
      </p:sp>
      <p:sp>
        <p:nvSpPr>
          <p:cNvPr id="8" name="Text Placeholder 2">
            <a:extLst>
              <a:ext uri="{FF2B5EF4-FFF2-40B4-BE49-F238E27FC236}">
                <a16:creationId xmlns:a16="http://schemas.microsoft.com/office/drawing/2014/main" id="{1E4E9A02-C8BE-B644-B314-3A68F4F8EEA8}"/>
              </a:ext>
            </a:extLst>
          </p:cNvPr>
          <p:cNvSpPr>
            <a:spLocks noGrp="1"/>
          </p:cNvSpPr>
          <p:nvPr>
            <p:ph type="body" sz="quarter" idx="15" hasCustomPrompt="1"/>
          </p:nvPr>
        </p:nvSpPr>
        <p:spPr>
          <a:xfrm>
            <a:off x="342899" y="4802066"/>
            <a:ext cx="6864145" cy="341434"/>
          </a:xfrm>
          <a:prstGeom prst="rect">
            <a:avLst/>
          </a:prstGeom>
        </p:spPr>
        <p:txBody>
          <a:bodyPr anchor="ctr">
            <a:noAutofit/>
          </a:bodyPr>
          <a:lstStyle>
            <a:lvl1pPr marL="233363" marR="0" indent="-233363" algn="l" defTabSz="914400" rtl="0" eaLnBrk="1" fontAlgn="auto" latinLnBrk="0" hangingPunct="1">
              <a:lnSpc>
                <a:spcPct val="100000"/>
              </a:lnSpc>
              <a:spcBef>
                <a:spcPts val="0"/>
              </a:spcBef>
              <a:spcAft>
                <a:spcPts val="0"/>
              </a:spcAft>
              <a:buClrTx/>
              <a:buSzTx/>
              <a:buFont typeface="Wingdings" charset="2"/>
              <a:buNone/>
              <a:tabLst/>
              <a:defRPr sz="800" b="0" spc="0">
                <a:solidFill>
                  <a:schemeClr val="tx1"/>
                </a:solidFill>
                <a:latin typeface="+mn-lt"/>
              </a:defRPr>
            </a:lvl1pPr>
          </a:lstStyle>
          <a:p>
            <a:pPr lvl="0"/>
            <a:r>
              <a:rPr lang="en-US" sz="900"/>
              <a:t>Q: Survey Question or Questions that were used in analysis on this slide. You can also use this space for other important footnotes, sig. testing, etc.</a:t>
            </a:r>
          </a:p>
        </p:txBody>
      </p:sp>
    </p:spTree>
    <p:extLst>
      <p:ext uri="{BB962C8B-B14F-4D97-AF65-F5344CB8AC3E}">
        <p14:creationId xmlns:p14="http://schemas.microsoft.com/office/powerpoint/2010/main" val="17019255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485900"/>
            <a:ext cx="3848100" cy="2971800"/>
          </a:xfrm>
        </p:spPr>
        <p:txBody>
          <a:bodyPr/>
          <a:lstStyle>
            <a:lvl1pPr>
              <a:defRPr sz="2391"/>
            </a:lvl1pPr>
            <a:lvl2pPr>
              <a:defRPr sz="2039"/>
            </a:lvl2pPr>
            <a:lvl3pPr>
              <a:defRPr sz="1688"/>
            </a:lvl3pPr>
            <a:lvl4pPr>
              <a:defRPr sz="1548"/>
            </a:lvl4pPr>
            <a:lvl5pPr>
              <a:defRPr sz="1548"/>
            </a:lvl5pPr>
            <a:lvl6pPr>
              <a:defRPr sz="1548"/>
            </a:lvl6pPr>
            <a:lvl7pPr>
              <a:defRPr sz="1548"/>
            </a:lvl7pPr>
            <a:lvl8pPr>
              <a:defRPr sz="1548"/>
            </a:lvl8pPr>
            <a:lvl9pPr>
              <a:defRPr sz="15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57701" y="1485900"/>
            <a:ext cx="3848100" cy="2971800"/>
          </a:xfrm>
        </p:spPr>
        <p:txBody>
          <a:bodyPr/>
          <a:lstStyle>
            <a:lvl1pPr>
              <a:defRPr sz="2391"/>
            </a:lvl1pPr>
            <a:lvl2pPr>
              <a:defRPr sz="2039"/>
            </a:lvl2pPr>
            <a:lvl3pPr>
              <a:defRPr sz="1688"/>
            </a:lvl3pPr>
            <a:lvl4pPr>
              <a:defRPr sz="1548"/>
            </a:lvl4pPr>
            <a:lvl5pPr>
              <a:defRPr sz="1548"/>
            </a:lvl5pPr>
            <a:lvl6pPr>
              <a:defRPr sz="1548"/>
            </a:lvl6pPr>
            <a:lvl7pPr>
              <a:defRPr sz="1548"/>
            </a:lvl7pPr>
            <a:lvl8pPr>
              <a:defRPr sz="1548"/>
            </a:lvl8pPr>
            <a:lvl9pPr>
              <a:defRPr sz="15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ChangeArrowheads="1"/>
          </p:cNvSpPr>
          <p:nvPr>
            <p:ph type="dt" sz="half" idx="10"/>
          </p:nvPr>
        </p:nvSpPr>
        <p:spPr>
          <a:xfrm>
            <a:off x="2362200" y="4686300"/>
            <a:ext cx="1905000" cy="342900"/>
          </a:xfrm>
          <a:prstGeom prst="rect">
            <a:avLst/>
          </a:prstGeom>
          <a:ln/>
        </p:spPr>
        <p:txBody>
          <a:bodyPr lIns="111292" tIns="55646" rIns="111292" bIns="55646"/>
          <a:lstStyle>
            <a:lvl1pPr>
              <a:defRPr/>
            </a:lvl1pPr>
          </a:lstStyle>
          <a:p>
            <a:pPr defTabSz="642938">
              <a:defRPr/>
            </a:pPr>
            <a:endParaRPr lang="en-US" sz="1266">
              <a:solidFill>
                <a:sysClr val="windowText" lastClr="000000"/>
              </a:solidFill>
            </a:endParaRPr>
          </a:p>
        </p:txBody>
      </p:sp>
    </p:spTree>
    <p:extLst>
      <p:ext uri="{BB962C8B-B14F-4D97-AF65-F5344CB8AC3E}">
        <p14:creationId xmlns:p14="http://schemas.microsoft.com/office/powerpoint/2010/main" val="2869344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908810" y="445770"/>
            <a:ext cx="2377679" cy="1428036"/>
          </a:xfrm>
        </p:spPr>
        <p:txBody>
          <a:bodyPr tIns="91440" anchor="ctr" anchorCtr="0">
            <a:normAutofit/>
          </a:bodyPr>
          <a:lstStyle>
            <a:lvl1pPr marL="0" indent="0">
              <a:lnSpc>
                <a:spcPct val="80000"/>
              </a:lnSpc>
              <a:buNone/>
              <a:defRPr sz="2700" b="1">
                <a:solidFill>
                  <a:srgbClr val="939498"/>
                </a:solidFill>
                <a:latin typeface="Arial" panose="020B0604020202020204" pitchFamily="34" charset="0"/>
                <a:cs typeface="Arial" panose="020B0604020202020204" pitchFamily="34" charset="0"/>
              </a:defRPr>
            </a:lvl1pPr>
            <a:lvl2pPr marL="342900" indent="0">
              <a:buNone/>
              <a:defRPr b="0">
                <a:solidFill>
                  <a:srgbClr val="939498"/>
                </a:solidFill>
                <a:latin typeface="Arial Black" panose="020B0A04020102020204" pitchFamily="34" charset="0"/>
              </a:defRPr>
            </a:lvl2pPr>
            <a:lvl3pPr marL="685800" indent="0">
              <a:buNone/>
              <a:defRPr b="0">
                <a:solidFill>
                  <a:srgbClr val="939498"/>
                </a:solidFill>
                <a:latin typeface="Arial Black" panose="020B0A04020102020204" pitchFamily="34" charset="0"/>
              </a:defRPr>
            </a:lvl3pPr>
            <a:lvl4pPr marL="1028700" indent="0">
              <a:buNone/>
              <a:defRPr b="0">
                <a:solidFill>
                  <a:srgbClr val="939498"/>
                </a:solidFill>
                <a:latin typeface="Arial Black" panose="020B0A04020102020204" pitchFamily="34" charset="0"/>
              </a:defRPr>
            </a:lvl4pPr>
            <a:lvl5pPr marL="1371600" indent="0">
              <a:buNone/>
              <a:defRPr b="0">
                <a:solidFill>
                  <a:srgbClr val="939498"/>
                </a:solidFill>
                <a:latin typeface="Arial Black" panose="020B0A04020102020204" pitchFamily="34" charset="0"/>
              </a:defRPr>
            </a:lvl5pPr>
          </a:lstStyle>
          <a:p>
            <a:pPr lvl="0"/>
            <a:r>
              <a:rPr lang="en-US"/>
              <a:t>Department</a:t>
            </a:r>
          </a:p>
          <a:p>
            <a:pPr lvl="0"/>
            <a:r>
              <a:rPr lang="en-US"/>
              <a:t>Name</a:t>
            </a:r>
          </a:p>
        </p:txBody>
      </p:sp>
      <p:sp>
        <p:nvSpPr>
          <p:cNvPr id="7" name="Title 1"/>
          <p:cNvSpPr>
            <a:spLocks noGrp="1"/>
          </p:cNvSpPr>
          <p:nvPr>
            <p:ph type="ctrTitle"/>
          </p:nvPr>
        </p:nvSpPr>
        <p:spPr>
          <a:xfrm>
            <a:off x="3401930" y="1410265"/>
            <a:ext cx="4599071" cy="1790700"/>
          </a:xfrm>
        </p:spPr>
        <p:txBody>
          <a:bodyPr anchor="b">
            <a:normAutofit/>
          </a:bodyPr>
          <a:lstStyle>
            <a:lvl1pPr algn="l">
              <a:lnSpc>
                <a:spcPct val="80000"/>
              </a:lnSpc>
              <a:defRPr sz="3300">
                <a:latin typeface="Rockwell" panose="02060603020205020403" pitchFamily="18" charset="0"/>
              </a:defRPr>
            </a:lvl1pPr>
          </a:lstStyle>
          <a:p>
            <a:r>
              <a:rPr lang="en-US"/>
              <a:t>Click to edit Master title style</a:t>
            </a:r>
          </a:p>
        </p:txBody>
      </p:sp>
      <p:sp>
        <p:nvSpPr>
          <p:cNvPr id="8" name="Subtitle 2"/>
          <p:cNvSpPr>
            <a:spLocks noGrp="1"/>
          </p:cNvSpPr>
          <p:nvPr>
            <p:ph type="subTitle" idx="1"/>
          </p:nvPr>
        </p:nvSpPr>
        <p:spPr>
          <a:xfrm>
            <a:off x="3401930" y="3270021"/>
            <a:ext cx="4599071" cy="1241821"/>
          </a:xfrm>
        </p:spPr>
        <p:txBody>
          <a:bodyPr>
            <a:normAutofit/>
          </a:bodyPr>
          <a:lstStyle>
            <a:lvl1pPr marL="0" indent="0" algn="l">
              <a:buNone/>
              <a:defRPr sz="24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1964783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ingle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170038"/>
            <a:ext cx="8496300" cy="3421011"/>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41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Image Cove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564EBE6-447C-0542-90BB-5807E551FC0D}"/>
              </a:ext>
            </a:extLst>
          </p:cNvPr>
          <p:cNvSpPr/>
          <p:nvPr userDrawn="1"/>
        </p:nvSpPr>
        <p:spPr>
          <a:xfrm>
            <a:off x="0" y="4795560"/>
            <a:ext cx="9144000" cy="34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6C024691-89D3-F94E-8C4B-5F761C90FE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1391" y="0"/>
            <a:ext cx="3732609" cy="5143500"/>
          </a:xfrm>
          <a:prstGeom prst="rect">
            <a:avLst/>
          </a:prstGeom>
        </p:spPr>
      </p:pic>
      <p:sp>
        <p:nvSpPr>
          <p:cNvPr id="10" name="TextBox 9">
            <a:extLst>
              <a:ext uri="{FF2B5EF4-FFF2-40B4-BE49-F238E27FC236}">
                <a16:creationId xmlns:a16="http://schemas.microsoft.com/office/drawing/2014/main" id="{EF26C4C2-953C-9A44-94E0-EE79F09885C0}"/>
              </a:ext>
            </a:extLst>
          </p:cNvPr>
          <p:cNvSpPr txBox="1"/>
          <p:nvPr/>
        </p:nvSpPr>
        <p:spPr>
          <a:xfrm>
            <a:off x="182716" y="95118"/>
            <a:ext cx="7810911" cy="1077218"/>
          </a:xfrm>
          <a:prstGeom prst="rect">
            <a:avLst/>
          </a:prstGeom>
          <a:noFill/>
        </p:spPr>
        <p:txBody>
          <a:bodyPr wrap="square" rtlCol="0">
            <a:spAutoFit/>
          </a:bodyPr>
          <a:lstStyle/>
          <a:p>
            <a:pPr marL="0" marR="0" indent="0" defTabSz="914400" eaLnBrk="1" fontAlgn="auto" latinLnBrk="0" hangingPunct="1">
              <a:lnSpc>
                <a:spcPct val="100000"/>
              </a:lnSpc>
              <a:spcBef>
                <a:spcPts val="0"/>
              </a:spcBef>
              <a:spcAft>
                <a:spcPts val="0"/>
              </a:spcAft>
              <a:buClrTx/>
              <a:buSzTx/>
              <a:buFont typeface="Wingdings" charset="2"/>
              <a:buNone/>
            </a:pPr>
            <a:r>
              <a:rPr lang="en-US" sz="1400" b="1" i="0" dirty="0">
                <a:solidFill>
                  <a:schemeClr val="accent2"/>
                </a:solidFill>
                <a:latin typeface="+mn-lt"/>
                <a:ea typeface="Helvetica Neue Light" charset="0"/>
                <a:cs typeface="Helvetica Neue Light" charset="0"/>
              </a:rPr>
              <a:t>Insert Custom Image:</a:t>
            </a:r>
            <a:endParaRPr lang="en-US" sz="1400" b="1" i="0" dirty="0">
              <a:solidFill>
                <a:schemeClr val="bg1"/>
              </a:solidFill>
              <a:latin typeface="+mn-lt"/>
              <a:ea typeface="Helvetica Neue Light" charset="0"/>
              <a:cs typeface="Helvetica Neue Light" charset="0"/>
            </a:endParaRPr>
          </a:p>
          <a:p>
            <a:pPr marL="285750" marR="0" indent="-285750" defTabSz="91440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lang="en-US" sz="1000" b="1" i="0" dirty="0">
                <a:solidFill>
                  <a:schemeClr val="tx1"/>
                </a:solidFill>
                <a:latin typeface="+mn-lt"/>
                <a:ea typeface="Helvetica Neue Light" charset="0"/>
                <a:cs typeface="Helvetica Neue Light" charset="0"/>
              </a:rPr>
              <a:t>Recommend: Pexels.com or </a:t>
            </a:r>
            <a:r>
              <a:rPr lang="en-US" sz="1000" b="1" i="0" dirty="0" err="1">
                <a:solidFill>
                  <a:schemeClr val="tx1"/>
                </a:solidFill>
                <a:latin typeface="+mn-lt"/>
                <a:ea typeface="Helvetica Neue Light" charset="0"/>
                <a:cs typeface="Helvetica Neue Light" charset="0"/>
              </a:rPr>
              <a:t>Unsplash.com</a:t>
            </a:r>
            <a:endParaRPr lang="en-US" sz="1000" b="1" i="0" dirty="0">
              <a:solidFill>
                <a:schemeClr val="tx1"/>
              </a:solidFill>
              <a:latin typeface="+mn-lt"/>
              <a:ea typeface="Helvetica Neue Light" charset="0"/>
              <a:cs typeface="Helvetica Neue Light" charset="0"/>
            </a:endParaRPr>
          </a:p>
          <a:p>
            <a:pPr marL="285750" marR="0" indent="-285750" defTabSz="91440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lang="en-US" sz="1000" b="1" i="0" dirty="0">
                <a:solidFill>
                  <a:schemeClr val="tx1"/>
                </a:solidFill>
                <a:latin typeface="+mn-lt"/>
                <a:ea typeface="Helvetica Neue Light" charset="0"/>
                <a:cs typeface="Helvetica Neue Light" charset="0"/>
              </a:rPr>
              <a:t>Drop the photo on this slide</a:t>
            </a:r>
          </a:p>
          <a:p>
            <a:pPr marL="285750" marR="0" indent="-285750" defTabSz="91440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lang="en-US" sz="1000" b="1" i="0" dirty="0">
                <a:solidFill>
                  <a:schemeClr val="tx1"/>
                </a:solidFill>
                <a:latin typeface="+mn-lt"/>
                <a:ea typeface="Helvetica Neue Light" charset="0"/>
                <a:cs typeface="Helvetica Neue Light" charset="0"/>
              </a:rPr>
              <a:t>Expand to full screen and crop as needed</a:t>
            </a:r>
          </a:p>
          <a:p>
            <a:pPr marL="285750" marR="0" indent="-285750" defTabSz="91440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lang="en-US" sz="1000" b="1" i="0" dirty="0">
                <a:solidFill>
                  <a:schemeClr val="tx1"/>
                </a:solidFill>
                <a:latin typeface="+mn-lt"/>
                <a:ea typeface="Helvetica Neue Light" charset="0"/>
                <a:cs typeface="Helvetica Neue Light" charset="0"/>
              </a:rPr>
              <a:t>Right click the image &amp; select ‘Send to Back’</a:t>
            </a:r>
          </a:p>
          <a:p>
            <a:pPr marL="285750" marR="0" lvl="0" indent="-2857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lang="en-US" sz="1000" b="1" i="0" dirty="0">
                <a:solidFill>
                  <a:schemeClr val="tx1"/>
                </a:solidFill>
                <a:latin typeface="+mn-lt"/>
                <a:ea typeface="Helvetica Neue Light" charset="0"/>
                <a:cs typeface="Helvetica Neue Light" charset="0"/>
              </a:rPr>
              <a:t>NOTE: you’ll need to copy/paste this slide to work in a separate deck (the Slide Master Template is not layered)</a:t>
            </a:r>
          </a:p>
        </p:txBody>
      </p:sp>
      <p:sp>
        <p:nvSpPr>
          <p:cNvPr id="8" name="Rounded Rectangle 7">
            <a:extLst>
              <a:ext uri="{FF2B5EF4-FFF2-40B4-BE49-F238E27FC236}">
                <a16:creationId xmlns:a16="http://schemas.microsoft.com/office/drawing/2014/main" id="{4FF759C5-2DA7-184F-9E79-C29E5D43CB64}"/>
              </a:ext>
            </a:extLst>
          </p:cNvPr>
          <p:cNvSpPr/>
          <p:nvPr userDrawn="1"/>
        </p:nvSpPr>
        <p:spPr>
          <a:xfrm>
            <a:off x="1847325" y="899770"/>
            <a:ext cx="5535561" cy="3508018"/>
          </a:xfrm>
          <a:prstGeom prst="roundRect">
            <a:avLst>
              <a:gd name="adj" fmla="val 8652"/>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DC3591D0-AE73-1849-8908-2B376160A10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069715" y="1212291"/>
            <a:ext cx="3004570" cy="553271"/>
          </a:xfrm>
          <a:prstGeom prst="rect">
            <a:avLst/>
          </a:prstGeom>
        </p:spPr>
      </p:pic>
      <p:cxnSp>
        <p:nvCxnSpPr>
          <p:cNvPr id="14" name="Straight Connector 13">
            <a:extLst>
              <a:ext uri="{FF2B5EF4-FFF2-40B4-BE49-F238E27FC236}">
                <a16:creationId xmlns:a16="http://schemas.microsoft.com/office/drawing/2014/main" id="{F468F8D0-EF3D-F645-AE76-17FF304389AD}"/>
              </a:ext>
            </a:extLst>
          </p:cNvPr>
          <p:cNvCxnSpPr>
            <a:cxnSpLocks/>
          </p:cNvCxnSpPr>
          <p:nvPr userDrawn="1"/>
        </p:nvCxnSpPr>
        <p:spPr>
          <a:xfrm>
            <a:off x="4047424" y="2135933"/>
            <a:ext cx="10491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B459ACA-EEE6-C943-BE9A-4EAC5640D760}"/>
              </a:ext>
            </a:extLst>
          </p:cNvPr>
          <p:cNvSpPr>
            <a:spLocks noGrp="1"/>
          </p:cNvSpPr>
          <p:nvPr>
            <p:ph type="title" hasCustomPrompt="1"/>
          </p:nvPr>
        </p:nvSpPr>
        <p:spPr bwMode="white">
          <a:xfrm>
            <a:off x="1847325" y="2643096"/>
            <a:ext cx="5535562" cy="655095"/>
          </a:xfrm>
        </p:spPr>
        <p:txBody>
          <a:bodyPr anchor="t"/>
          <a:lstStyle>
            <a:lvl1pPr algn="ctr" defTabSz="685800" rtl="0" eaLnBrk="1" latinLnBrk="0" hangingPunct="1">
              <a:lnSpc>
                <a:spcPct val="80000"/>
              </a:lnSpc>
              <a:spcBef>
                <a:spcPct val="0"/>
              </a:spcBef>
              <a:buNone/>
              <a:defRPr lang="en-US" sz="2800" b="1" kern="1200" cap="none" spc="0" baseline="0" dirty="0">
                <a:solidFill>
                  <a:schemeClr val="tx1"/>
                </a:solidFill>
                <a:latin typeface="Century Gothic" panose="020B0502020202020204" pitchFamily="34" charset="0"/>
                <a:ea typeface="+mj-ea"/>
                <a:cs typeface="+mj-cs"/>
              </a:defRPr>
            </a:lvl1pPr>
          </a:lstStyle>
          <a:p>
            <a:r>
              <a:rPr lang="en-US" noProof="0" dirty="0"/>
              <a:t>Presentation Cover</a:t>
            </a:r>
          </a:p>
        </p:txBody>
      </p:sp>
      <p:sp>
        <p:nvSpPr>
          <p:cNvPr id="12" name="Text Placeholder 2">
            <a:extLst>
              <a:ext uri="{FF2B5EF4-FFF2-40B4-BE49-F238E27FC236}">
                <a16:creationId xmlns:a16="http://schemas.microsoft.com/office/drawing/2014/main" id="{A5086D4C-BF47-9F43-A994-1859AAA30D42}"/>
              </a:ext>
            </a:extLst>
          </p:cNvPr>
          <p:cNvSpPr>
            <a:spLocks noGrp="1"/>
          </p:cNvSpPr>
          <p:nvPr>
            <p:ph type="body" idx="1" hasCustomPrompt="1"/>
          </p:nvPr>
        </p:nvSpPr>
        <p:spPr bwMode="white">
          <a:xfrm>
            <a:off x="1847324" y="3232545"/>
            <a:ext cx="5535561" cy="374149"/>
          </a:xfrm>
        </p:spPr>
        <p:txBody>
          <a:bodyPr/>
          <a:lstStyle>
            <a:lvl1pPr marL="0" indent="0" algn="ctr">
              <a:buNone/>
              <a:defRPr sz="1800" b="1" cap="all" baseline="0">
                <a:solidFill>
                  <a:schemeClr val="accent2"/>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noProof="0" dirty="0"/>
              <a:t>SUBHEAD, date</a:t>
            </a:r>
          </a:p>
        </p:txBody>
      </p:sp>
      <p:sp>
        <p:nvSpPr>
          <p:cNvPr id="4" name="Text Placeholder 3">
            <a:extLst>
              <a:ext uri="{FF2B5EF4-FFF2-40B4-BE49-F238E27FC236}">
                <a16:creationId xmlns:a16="http://schemas.microsoft.com/office/drawing/2014/main" id="{88DC0D80-0AE4-3846-A7D0-6438A04AEF7E}"/>
              </a:ext>
            </a:extLst>
          </p:cNvPr>
          <p:cNvSpPr>
            <a:spLocks noGrp="1"/>
          </p:cNvSpPr>
          <p:nvPr>
            <p:ph type="body" sz="quarter" idx="10"/>
          </p:nvPr>
        </p:nvSpPr>
        <p:spPr>
          <a:xfrm>
            <a:off x="1847850" y="3606800"/>
            <a:ext cx="5535613" cy="271463"/>
          </a:xfrm>
        </p:spPr>
        <p:txBody>
          <a:bodyPr/>
          <a:lstStyle>
            <a:lvl1pPr algn="ctr">
              <a:defRPr sz="1500"/>
            </a:lvl1pPr>
            <a:lvl2pPr algn="ctr">
              <a:buNone/>
              <a:defRPr sz="1500"/>
            </a:lvl2pPr>
            <a:lvl3pPr algn="ctr">
              <a:defRPr sz="1500"/>
            </a:lvl3pPr>
            <a:lvl4pPr algn="ctr">
              <a:defRPr sz="1500"/>
            </a:lvl4pPr>
            <a:lvl5pPr algn="ctr">
              <a:defRPr sz="1500"/>
            </a:lvl5pPr>
          </a:lstStyle>
          <a:p>
            <a:pPr lvl="0"/>
            <a:r>
              <a:rPr lang="en-US"/>
              <a:t>Click to edit Master text styles</a:t>
            </a:r>
          </a:p>
        </p:txBody>
      </p:sp>
      <p:sp>
        <p:nvSpPr>
          <p:cNvPr id="15" name="TextBox 14">
            <a:extLst>
              <a:ext uri="{FF2B5EF4-FFF2-40B4-BE49-F238E27FC236}">
                <a16:creationId xmlns:a16="http://schemas.microsoft.com/office/drawing/2014/main" id="{EE684281-A189-6F41-B642-007A36183323}"/>
              </a:ext>
            </a:extLst>
          </p:cNvPr>
          <p:cNvSpPr txBox="1"/>
          <p:nvPr userDrawn="1"/>
        </p:nvSpPr>
        <p:spPr>
          <a:xfrm>
            <a:off x="342900" y="4817087"/>
            <a:ext cx="4478245" cy="200055"/>
          </a:xfrm>
          <a:prstGeom prst="rect">
            <a:avLst/>
          </a:prstGeom>
          <a:noFill/>
        </p:spPr>
        <p:txBody>
          <a:bodyPr wrap="square" rtlCol="0">
            <a:spAutoFit/>
          </a:bodyPr>
          <a:lstStyle/>
          <a:p>
            <a:pPr algn="l"/>
            <a:r>
              <a:rPr lang="en-US" sz="700" kern="1200" dirty="0">
                <a:solidFill>
                  <a:schemeClr val="bg1">
                    <a:lumMod val="50000"/>
                  </a:schemeClr>
                </a:solidFill>
                <a:latin typeface="Century Gothic" panose="020B0502020202020204" pitchFamily="34" charset="0"/>
                <a:ea typeface="+mn-ea"/>
                <a:cs typeface="+mn-cs"/>
              </a:rPr>
              <a:t>© 2020 Ibotta, Inc. Proprietary and confidential, not to be shared without Ibotta’s express consent</a:t>
            </a:r>
            <a:r>
              <a:rPr lang="en-US" sz="700" dirty="0">
                <a:solidFill>
                  <a:schemeClr val="bg1">
                    <a:lumMod val="50000"/>
                  </a:schemeClr>
                </a:solidFill>
                <a:latin typeface="Century Gothic" panose="020B0502020202020204" pitchFamily="34" charset="0"/>
              </a:rPr>
              <a:t>.</a:t>
            </a:r>
          </a:p>
        </p:txBody>
      </p:sp>
    </p:spTree>
    <p:extLst>
      <p:ext uri="{BB962C8B-B14F-4D97-AF65-F5344CB8AC3E}">
        <p14:creationId xmlns:p14="http://schemas.microsoft.com/office/powerpoint/2010/main" val="1834608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uby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54F6CB8-17D7-3541-969C-D8F82692B377}"/>
              </a:ext>
            </a:extLst>
          </p:cNvPr>
          <p:cNvSpPr/>
          <p:nvPr/>
        </p:nvSpPr>
        <p:spPr>
          <a:xfrm>
            <a:off x="0" y="-1"/>
            <a:ext cx="9144000" cy="5143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21056D93-EA25-0B42-A82F-2F311332E2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11391" y="0"/>
            <a:ext cx="3732609" cy="5143500"/>
          </a:xfrm>
          <a:prstGeom prst="rect">
            <a:avLst/>
          </a:prstGeom>
        </p:spPr>
      </p:pic>
      <p:sp>
        <p:nvSpPr>
          <p:cNvPr id="3" name="Slide Number Placeholder 2">
            <a:extLst>
              <a:ext uri="{FF2B5EF4-FFF2-40B4-BE49-F238E27FC236}">
                <a16:creationId xmlns:a16="http://schemas.microsoft.com/office/drawing/2014/main" id="{A431F09C-6A38-0840-80A8-B1BC38743A9C}"/>
              </a:ext>
            </a:extLst>
          </p:cNvPr>
          <p:cNvSpPr>
            <a:spLocks noGrp="1"/>
          </p:cNvSpPr>
          <p:nvPr>
            <p:ph type="sldNum" sz="quarter" idx="10"/>
          </p:nvPr>
        </p:nvSpPr>
        <p:spPr/>
        <p:txBody>
          <a:bodyPr/>
          <a:lstStyle>
            <a:lvl1pPr>
              <a:defRPr>
                <a:solidFill>
                  <a:schemeClr val="bg1"/>
                </a:solidFill>
              </a:defRPr>
            </a:lvl1pPr>
          </a:lstStyle>
          <a:p>
            <a:fld id="{A82C3BC0-3EBF-3C4C-A3D8-795624EBC6AA}" type="slidenum">
              <a:rPr lang="en-US" smtClean="0"/>
              <a:pPr/>
              <a:t>‹#›</a:t>
            </a:fld>
            <a:endParaRPr lang="en-US" dirty="0"/>
          </a:p>
        </p:txBody>
      </p:sp>
      <p:sp>
        <p:nvSpPr>
          <p:cNvPr id="4" name="Title 1">
            <a:extLst>
              <a:ext uri="{FF2B5EF4-FFF2-40B4-BE49-F238E27FC236}">
                <a16:creationId xmlns:a16="http://schemas.microsoft.com/office/drawing/2014/main" id="{09805EA2-3E82-374C-BF0C-66E593DBB9DA}"/>
              </a:ext>
            </a:extLst>
          </p:cNvPr>
          <p:cNvSpPr>
            <a:spLocks noGrp="1"/>
          </p:cNvSpPr>
          <p:nvPr>
            <p:ph type="title" hasCustomPrompt="1"/>
          </p:nvPr>
        </p:nvSpPr>
        <p:spPr bwMode="white">
          <a:xfrm>
            <a:off x="349250" y="1849914"/>
            <a:ext cx="8464549" cy="655095"/>
          </a:xfrm>
        </p:spPr>
        <p:txBody>
          <a:bodyPr anchor="b"/>
          <a:lstStyle>
            <a:lvl1pPr algn="ctr" defTabSz="685800" rtl="0" eaLnBrk="1" latinLnBrk="0" hangingPunct="1">
              <a:lnSpc>
                <a:spcPct val="80000"/>
              </a:lnSpc>
              <a:spcBef>
                <a:spcPct val="0"/>
              </a:spcBef>
              <a:buNone/>
              <a:defRPr lang="en-US" sz="3200" b="1" kern="1200" cap="none" spc="0" baseline="0" dirty="0">
                <a:solidFill>
                  <a:schemeClr val="bg1"/>
                </a:solidFill>
                <a:latin typeface="Century Gothic" panose="020B0502020202020204" pitchFamily="34" charset="0"/>
                <a:ea typeface="+mj-ea"/>
                <a:cs typeface="+mj-cs"/>
              </a:defRPr>
            </a:lvl1pPr>
          </a:lstStyle>
          <a:p>
            <a:r>
              <a:rPr lang="en-US" noProof="0" dirty="0"/>
              <a:t>Divider Title Here</a:t>
            </a:r>
          </a:p>
        </p:txBody>
      </p:sp>
      <p:sp>
        <p:nvSpPr>
          <p:cNvPr id="5" name="Text Placeholder 2">
            <a:extLst>
              <a:ext uri="{FF2B5EF4-FFF2-40B4-BE49-F238E27FC236}">
                <a16:creationId xmlns:a16="http://schemas.microsoft.com/office/drawing/2014/main" id="{BD84302F-C623-B34C-ABFB-ACF7604B380D}"/>
              </a:ext>
            </a:extLst>
          </p:cNvPr>
          <p:cNvSpPr>
            <a:spLocks noGrp="1"/>
          </p:cNvSpPr>
          <p:nvPr>
            <p:ph type="body" idx="1" hasCustomPrompt="1"/>
          </p:nvPr>
        </p:nvSpPr>
        <p:spPr bwMode="white">
          <a:xfrm>
            <a:off x="349252" y="2571750"/>
            <a:ext cx="8464548" cy="264488"/>
          </a:xfrm>
        </p:spPr>
        <p:txBody>
          <a:bodyPr/>
          <a:lstStyle>
            <a:lvl1pPr marL="0" indent="0" algn="ctr">
              <a:buNone/>
              <a:defRPr sz="1400" b="1" cap="all" baseline="0">
                <a:solidFill>
                  <a:schemeClr val="bg1"/>
                </a:solidFill>
                <a:latin typeface="Century Gothic" panose="020B0502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noProof="0" dirty="0"/>
              <a:t>Subhead here if needed</a:t>
            </a:r>
          </a:p>
        </p:txBody>
      </p:sp>
      <p:pic>
        <p:nvPicPr>
          <p:cNvPr id="9" name="Graphic 8">
            <a:extLst>
              <a:ext uri="{FF2B5EF4-FFF2-40B4-BE49-F238E27FC236}">
                <a16:creationId xmlns:a16="http://schemas.microsoft.com/office/drawing/2014/main" id="{950C76E7-F99A-5B45-A09F-EE830B5790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86428" y="4857750"/>
            <a:ext cx="1200972" cy="221151"/>
          </a:xfrm>
          <a:prstGeom prst="rect">
            <a:avLst/>
          </a:prstGeom>
        </p:spPr>
      </p:pic>
    </p:spTree>
    <p:extLst>
      <p:ext uri="{BB962C8B-B14F-4D97-AF65-F5344CB8AC3E}">
        <p14:creationId xmlns:p14="http://schemas.microsoft.com/office/powerpoint/2010/main" val="902761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41E7-0E16-1541-AEF5-54DE6402C1F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6F28739-9731-C446-980D-DF4C8654D3F8}"/>
              </a:ext>
            </a:extLst>
          </p:cNvPr>
          <p:cNvSpPr>
            <a:spLocks noGrp="1"/>
          </p:cNvSpPr>
          <p:nvPr>
            <p:ph type="sldNum" sz="quarter" idx="10"/>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95514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170038"/>
            <a:ext cx="8496300" cy="3421011"/>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07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Column Layout No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hasCustomPrompt="1"/>
          </p:nvPr>
        </p:nvSpPr>
        <p:spPr/>
        <p:txBody>
          <a:bodyPr/>
          <a:lstStyle>
            <a:lvl1pPr>
              <a:defRPr sz="1800"/>
            </a:lvl1pPr>
          </a:lstStyle>
          <a:p>
            <a:r>
              <a:rPr lang="en-US" dirty="0"/>
              <a:t>Key Takeaway/Implication (&lt;15 words)</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7" name="Content Placeholder 7">
            <a:extLst>
              <a:ext uri="{FF2B5EF4-FFF2-40B4-BE49-F238E27FC236}">
                <a16:creationId xmlns:a16="http://schemas.microsoft.com/office/drawing/2014/main" id="{1E33C0CF-060D-6543-B045-3E6090A9CFBB}"/>
              </a:ext>
            </a:extLst>
          </p:cNvPr>
          <p:cNvSpPr>
            <a:spLocks noGrp="1"/>
          </p:cNvSpPr>
          <p:nvPr>
            <p:ph sz="quarter" idx="11" hasCustomPrompt="1"/>
          </p:nvPr>
        </p:nvSpPr>
        <p:spPr>
          <a:xfrm>
            <a:off x="342900" y="821758"/>
            <a:ext cx="8496300" cy="442141"/>
          </a:xfrm>
        </p:spPr>
        <p:txBody>
          <a:bodyPr/>
          <a:lstStyle>
            <a:lvl1pPr>
              <a:lnSpc>
                <a:spcPct val="100000"/>
              </a:lnSpc>
              <a:defRPr sz="900"/>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r>
              <a:rPr lang="en-US" dirty="0"/>
              <a:t>Text outlining data that supports key takeaway or implication.  This is where you go into more detail around what the data is showing.  Try and keep this section to 2-4 sentences to allow enough space on the slide for the supporting charts and data points that you include below.</a:t>
            </a:r>
          </a:p>
        </p:txBody>
      </p:sp>
      <p:sp>
        <p:nvSpPr>
          <p:cNvPr id="5" name="Text Placeholder 4">
            <a:extLst>
              <a:ext uri="{FF2B5EF4-FFF2-40B4-BE49-F238E27FC236}">
                <a16:creationId xmlns:a16="http://schemas.microsoft.com/office/drawing/2014/main" id="{762818AD-B2E5-C44B-93BC-F2C9B3B63D3B}"/>
              </a:ext>
            </a:extLst>
          </p:cNvPr>
          <p:cNvSpPr>
            <a:spLocks noGrp="1"/>
          </p:cNvSpPr>
          <p:nvPr>
            <p:ph type="body" sz="quarter" idx="12" hasCustomPrompt="1"/>
          </p:nvPr>
        </p:nvSpPr>
        <p:spPr>
          <a:xfrm>
            <a:off x="342900" y="255995"/>
            <a:ext cx="8496300" cy="150405"/>
          </a:xfrm>
        </p:spPr>
        <p:txBody>
          <a:bodyPr/>
          <a:lstStyle>
            <a:lvl1pPr>
              <a:defRPr sz="900" b="1">
                <a:solidFill>
                  <a:schemeClr val="accent2"/>
                </a:solidFill>
              </a:defRPr>
            </a:lvl1pPr>
            <a:lvl2pPr>
              <a:defRPr sz="900" b="1">
                <a:solidFill>
                  <a:schemeClr val="accent2"/>
                </a:solidFill>
              </a:defRPr>
            </a:lvl2pPr>
            <a:lvl3pPr>
              <a:defRPr sz="900" b="1">
                <a:solidFill>
                  <a:schemeClr val="accent2"/>
                </a:solidFill>
              </a:defRPr>
            </a:lvl3pPr>
            <a:lvl4pPr>
              <a:defRPr sz="900" b="1">
                <a:solidFill>
                  <a:schemeClr val="accent2"/>
                </a:solidFill>
              </a:defRPr>
            </a:lvl4pPr>
            <a:lvl5pPr>
              <a:defRPr sz="900" b="1">
                <a:solidFill>
                  <a:schemeClr val="accent2"/>
                </a:solidFill>
              </a:defRPr>
            </a:lvl5pPr>
          </a:lstStyle>
          <a:p>
            <a:pPr lvl="0"/>
            <a:r>
              <a:rPr lang="en-US" dirty="0"/>
              <a:t>SLIDE DESCRIPTION (1-2 WORDS. IE. PURCHASE DRIVERS, CONSUMER PROFILE) </a:t>
            </a:r>
          </a:p>
        </p:txBody>
      </p:sp>
      <p:sp>
        <p:nvSpPr>
          <p:cNvPr id="8" name="Text Placeholder 2">
            <a:extLst>
              <a:ext uri="{FF2B5EF4-FFF2-40B4-BE49-F238E27FC236}">
                <a16:creationId xmlns:a16="http://schemas.microsoft.com/office/drawing/2014/main" id="{1E4E9A02-C8BE-B644-B314-3A68F4F8EEA8}"/>
              </a:ext>
            </a:extLst>
          </p:cNvPr>
          <p:cNvSpPr>
            <a:spLocks noGrp="1"/>
          </p:cNvSpPr>
          <p:nvPr>
            <p:ph type="body" sz="quarter" idx="15" hasCustomPrompt="1"/>
          </p:nvPr>
        </p:nvSpPr>
        <p:spPr>
          <a:xfrm>
            <a:off x="342899" y="4802066"/>
            <a:ext cx="6864145" cy="341434"/>
          </a:xfrm>
          <a:prstGeom prst="rect">
            <a:avLst/>
          </a:prstGeom>
        </p:spPr>
        <p:txBody>
          <a:bodyPr anchor="ctr">
            <a:noAutofit/>
          </a:bodyPr>
          <a:lstStyle>
            <a:lvl1pPr marL="233363" marR="0" indent="-233363" algn="l" defTabSz="914400" rtl="0" eaLnBrk="1" fontAlgn="auto" latinLnBrk="0" hangingPunct="1">
              <a:lnSpc>
                <a:spcPct val="100000"/>
              </a:lnSpc>
              <a:spcBef>
                <a:spcPts val="0"/>
              </a:spcBef>
              <a:spcAft>
                <a:spcPts val="0"/>
              </a:spcAft>
              <a:buClrTx/>
              <a:buSzTx/>
              <a:buFont typeface="Wingdings" charset="2"/>
              <a:buNone/>
              <a:tabLst/>
              <a:defRPr sz="800" b="0" spc="0">
                <a:solidFill>
                  <a:schemeClr val="tx1"/>
                </a:solidFill>
                <a:latin typeface="+mn-lt"/>
              </a:defRPr>
            </a:lvl1pPr>
          </a:lstStyle>
          <a:p>
            <a:pPr lvl="0"/>
            <a:r>
              <a:rPr lang="en-US" sz="900" dirty="0"/>
              <a:t>Q: Survey Question or Questions that were used in analysis on this slide. You can also use this space for other important footnotes, sig. testing, etc.</a:t>
            </a:r>
          </a:p>
        </p:txBody>
      </p:sp>
    </p:spTree>
    <p:extLst>
      <p:ext uri="{BB962C8B-B14F-4D97-AF65-F5344CB8AC3E}">
        <p14:creationId xmlns:p14="http://schemas.microsoft.com/office/powerpoint/2010/main" val="277577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uble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352550"/>
            <a:ext cx="4923163"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p:nvPr>
        </p:nvSpPr>
        <p:spPr>
          <a:xfrm>
            <a:off x="349251" y="742950"/>
            <a:ext cx="8464549" cy="305430"/>
          </a:xfrm>
        </p:spPr>
        <p:txBody>
          <a:bodyPr anchor="ctr"/>
          <a:lstStyle>
            <a:lvl1pPr>
              <a:spcBef>
                <a:spcPts val="0"/>
              </a:spcBef>
              <a:defRPr sz="1800" b="1" cap="all" baseline="0">
                <a:solidFill>
                  <a:schemeClr val="accent2"/>
                </a:solidFill>
              </a:defRPr>
            </a:lvl1pPr>
          </a:lstStyle>
          <a:p>
            <a:pPr lvl="0"/>
            <a:r>
              <a:rPr lang="en-US" noProof="0"/>
              <a:t>Click to edit Master text styles</a:t>
            </a:r>
          </a:p>
        </p:txBody>
      </p:sp>
      <p:sp>
        <p:nvSpPr>
          <p:cNvPr id="6" name="Content Placeholder 7">
            <a:extLst>
              <a:ext uri="{FF2B5EF4-FFF2-40B4-BE49-F238E27FC236}">
                <a16:creationId xmlns:a16="http://schemas.microsoft.com/office/drawing/2014/main" id="{2B5B32B3-58B9-484F-9245-4DDB91F5BAB7}"/>
              </a:ext>
            </a:extLst>
          </p:cNvPr>
          <p:cNvSpPr>
            <a:spLocks noGrp="1"/>
          </p:cNvSpPr>
          <p:nvPr>
            <p:ph sz="quarter" idx="15"/>
          </p:nvPr>
        </p:nvSpPr>
        <p:spPr>
          <a:xfrm>
            <a:off x="5717754" y="1352550"/>
            <a:ext cx="3117774" cy="323850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267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ingle Column Layout - Duoto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FF5785-9496-DF40-9AB2-6A5D5C4C0DDD}"/>
              </a:ext>
            </a:extLst>
          </p:cNvPr>
          <p:cNvSpPr/>
          <p:nvPr/>
        </p:nvSpPr>
        <p:spPr>
          <a:xfrm>
            <a:off x="0" y="1178806"/>
            <a:ext cx="9144000" cy="36232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8779C9-302D-464F-A469-3CBAD738EC10}"/>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FAD7EC3-7CAA-494F-A781-E41052B5DFB5}"/>
              </a:ext>
            </a:extLst>
          </p:cNvPr>
          <p:cNvSpPr>
            <a:spLocks noGrp="1"/>
          </p:cNvSpPr>
          <p:nvPr>
            <p:ph type="sldNum" sz="quarter" idx="10"/>
          </p:nvPr>
        </p:nvSpPr>
        <p:spPr/>
        <p:txBody>
          <a:bodyPr/>
          <a:lstStyle/>
          <a:p>
            <a:fld id="{A82C3BC0-3EBF-3C4C-A3D8-795624EBC6AA}" type="slidenum">
              <a:rPr lang="en-US" smtClean="0"/>
              <a:pPr/>
              <a:t>‹#›</a:t>
            </a:fld>
            <a:endParaRPr lang="en-US"/>
          </a:p>
        </p:txBody>
      </p:sp>
      <p:sp>
        <p:nvSpPr>
          <p:cNvPr id="8" name="Content Placeholder 7">
            <a:extLst>
              <a:ext uri="{FF2B5EF4-FFF2-40B4-BE49-F238E27FC236}">
                <a16:creationId xmlns:a16="http://schemas.microsoft.com/office/drawing/2014/main" id="{FD949C15-375B-2C40-A13B-BA709D0C5147}"/>
              </a:ext>
            </a:extLst>
          </p:cNvPr>
          <p:cNvSpPr>
            <a:spLocks noGrp="1"/>
          </p:cNvSpPr>
          <p:nvPr>
            <p:ph sz="quarter" idx="11"/>
          </p:nvPr>
        </p:nvSpPr>
        <p:spPr>
          <a:xfrm>
            <a:off x="342900" y="1352550"/>
            <a:ext cx="8496300" cy="3231520"/>
          </a:xfrm>
        </p:spPr>
        <p:txBody>
          <a:bodyPr/>
          <a:lstStyle>
            <a:lvl1pPr>
              <a:lnSpc>
                <a:spcPct val="100000"/>
              </a:lnSpc>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7">
            <a:extLst>
              <a:ext uri="{FF2B5EF4-FFF2-40B4-BE49-F238E27FC236}">
                <a16:creationId xmlns:a16="http://schemas.microsoft.com/office/drawing/2014/main" id="{872B6F38-660A-844D-A5FE-05D7B6AB882E}"/>
              </a:ext>
            </a:extLst>
          </p:cNvPr>
          <p:cNvSpPr>
            <a:spLocks noGrp="1"/>
          </p:cNvSpPr>
          <p:nvPr>
            <p:ph type="body" sz="quarter" idx="14"/>
          </p:nvPr>
        </p:nvSpPr>
        <p:spPr>
          <a:xfrm>
            <a:off x="349251" y="742950"/>
            <a:ext cx="8464549" cy="305430"/>
          </a:xfrm>
        </p:spPr>
        <p:txBody>
          <a:bodyPr anchor="ctr"/>
          <a:lstStyle>
            <a:lvl1pPr>
              <a:spcBef>
                <a:spcPts val="0"/>
              </a:spcBef>
              <a:defRPr sz="1800" b="1" cap="all" baseline="0">
                <a:solidFill>
                  <a:schemeClr val="accent2"/>
                </a:solidFill>
              </a:defRPr>
            </a:lvl1pPr>
          </a:lstStyle>
          <a:p>
            <a:pPr lvl="0"/>
            <a:r>
              <a:rPr lang="en-US" noProof="0"/>
              <a:t>Click to edit Master text styles</a:t>
            </a:r>
          </a:p>
        </p:txBody>
      </p:sp>
    </p:spTree>
    <p:extLst>
      <p:ext uri="{BB962C8B-B14F-4D97-AF65-F5344CB8AC3E}">
        <p14:creationId xmlns:p14="http://schemas.microsoft.com/office/powerpoint/2010/main" val="165106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14.png"/><Relationship Id="rId5" Type="http://schemas.openxmlformats.org/officeDocument/2006/relationships/slideLayout" Target="../slideLayouts/slideLayout21.xml"/><Relationship Id="rId10" Type="http://schemas.openxmlformats.org/officeDocument/2006/relationships/image" Target="../media/image13.png"/><Relationship Id="rId4" Type="http://schemas.openxmlformats.org/officeDocument/2006/relationships/slideLayout" Target="../slideLayouts/slideLayout20.xml"/><Relationship Id="rId9"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3A5FF7-29C5-8540-A524-BD431EF94F07}"/>
              </a:ext>
            </a:extLst>
          </p:cNvPr>
          <p:cNvSpPr/>
          <p:nvPr userDrawn="1"/>
        </p:nvSpPr>
        <p:spPr>
          <a:xfrm>
            <a:off x="0" y="4795560"/>
            <a:ext cx="9144000" cy="3479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C6ECF8A5-52C9-ED45-B9F6-729CAA67E897}"/>
              </a:ext>
            </a:extLst>
          </p:cNvPr>
          <p:cNvSpPr>
            <a:spLocks noGrp="1"/>
          </p:cNvSpPr>
          <p:nvPr>
            <p:ph type="title"/>
          </p:nvPr>
        </p:nvSpPr>
        <p:spPr>
          <a:xfrm>
            <a:off x="349249" y="285750"/>
            <a:ext cx="8467344" cy="442140"/>
          </a:xfrm>
          <a:prstGeom prst="rect">
            <a:avLst/>
          </a:prstGeom>
        </p:spPr>
        <p:txBody>
          <a:bodyPr vert="horz" lIns="0" tIns="0" rIns="0" bIns="0" rtlCol="0" anchor="b" anchorCtr="0">
            <a:noAutofit/>
          </a:bodyPr>
          <a:lstStyle/>
          <a:p>
            <a:r>
              <a:rPr lang="en-US" noProof="0"/>
              <a:t>Click to edit Master title style</a:t>
            </a:r>
            <a:endParaRPr lang="en-US" noProof="0" dirty="0"/>
          </a:p>
        </p:txBody>
      </p:sp>
      <p:sp>
        <p:nvSpPr>
          <p:cNvPr id="8" name="Text Placeholder 2">
            <a:extLst>
              <a:ext uri="{FF2B5EF4-FFF2-40B4-BE49-F238E27FC236}">
                <a16:creationId xmlns:a16="http://schemas.microsoft.com/office/drawing/2014/main" id="{2EF0D3C6-68A1-3F40-B7B4-6647EB2AB62C}"/>
              </a:ext>
            </a:extLst>
          </p:cNvPr>
          <p:cNvSpPr>
            <a:spLocks noGrp="1"/>
          </p:cNvSpPr>
          <p:nvPr>
            <p:ph type="body" idx="1"/>
          </p:nvPr>
        </p:nvSpPr>
        <p:spPr>
          <a:xfrm>
            <a:off x="349249" y="1371600"/>
            <a:ext cx="8490395" cy="32194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Slide Number Placeholder 5">
            <a:extLst>
              <a:ext uri="{FF2B5EF4-FFF2-40B4-BE49-F238E27FC236}">
                <a16:creationId xmlns:a16="http://schemas.microsoft.com/office/drawing/2014/main" id="{D1B734E3-A5BB-AA48-996B-AE456FDD101E}"/>
              </a:ext>
            </a:extLst>
          </p:cNvPr>
          <p:cNvSpPr>
            <a:spLocks noGrp="1"/>
          </p:cNvSpPr>
          <p:nvPr>
            <p:ph type="sldNum" sz="quarter" idx="4"/>
          </p:nvPr>
        </p:nvSpPr>
        <p:spPr>
          <a:xfrm>
            <a:off x="8551913" y="4802065"/>
            <a:ext cx="287732" cy="306493"/>
          </a:xfrm>
          <a:prstGeom prst="rect">
            <a:avLst/>
          </a:prstGeom>
        </p:spPr>
        <p:txBody>
          <a:bodyPr vert="horz" lIns="0" tIns="0" rIns="0" bIns="0" rtlCol="0" anchor="ctr" anchorCtr="0"/>
          <a:lstStyle>
            <a:lvl1pPr algn="r">
              <a:defRPr sz="1000" b="1">
                <a:solidFill>
                  <a:schemeClr val="tx1"/>
                </a:solidFill>
                <a:latin typeface="Century Gothic" panose="020B0502020202020204" pitchFamily="34" charset="0"/>
              </a:defRPr>
            </a:lvl1pPr>
          </a:lstStyle>
          <a:p>
            <a:fld id="{A82C3BC0-3EBF-3C4C-A3D8-795624EBC6AA}" type="slidenum">
              <a:rPr lang="en-US" smtClean="0"/>
              <a:pPr/>
              <a:t>‹#›</a:t>
            </a:fld>
            <a:endParaRPr lang="en-US"/>
          </a:p>
        </p:txBody>
      </p:sp>
      <p:pic>
        <p:nvPicPr>
          <p:cNvPr id="3" name="Graphic 2">
            <a:extLst>
              <a:ext uri="{FF2B5EF4-FFF2-40B4-BE49-F238E27FC236}">
                <a16:creationId xmlns:a16="http://schemas.microsoft.com/office/drawing/2014/main" id="{768CBBB1-B127-9E4D-AA86-EEEEC20E00FE}"/>
              </a:ext>
            </a:extLst>
          </p:cNvPr>
          <p:cNvPicPr>
            <a:picLocks noChangeAspect="1"/>
          </p:cNvPicPr>
          <p:nvPr userDrawn="1"/>
        </p:nvPicPr>
        <p:blipFill>
          <a:blip r:embed="rId18">
            <a:extLst>
              <a:ext uri="{96DAC541-7B7A-43D3-8B79-37D633B846F1}">
                <asvg:svgBlip xmlns:asvg="http://schemas.microsoft.com/office/drawing/2016/SVG/main" r:embed="rId19"/>
              </a:ext>
            </a:extLst>
          </a:blip>
          <a:srcRect/>
          <a:stretch/>
        </p:blipFill>
        <p:spPr>
          <a:xfrm>
            <a:off x="7286428" y="4857750"/>
            <a:ext cx="1200972" cy="221150"/>
          </a:xfrm>
          <a:prstGeom prst="rect">
            <a:avLst/>
          </a:prstGeom>
        </p:spPr>
      </p:pic>
    </p:spTree>
    <p:extLst>
      <p:ext uri="{BB962C8B-B14F-4D97-AF65-F5344CB8AC3E}">
        <p14:creationId xmlns:p14="http://schemas.microsoft.com/office/powerpoint/2010/main" val="541185060"/>
      </p:ext>
    </p:extLst>
  </p:cSld>
  <p:clrMap bg1="lt1" tx1="dk1" bg2="lt2" tx2="dk2" accent1="accent1" accent2="accent2" accent3="accent3" accent4="accent4" accent5="accent5" accent6="accent6" hlink="hlink" folHlink="folHlink"/>
  <p:sldLayoutIdLst>
    <p:sldLayoutId id="2147484351" r:id="rId1"/>
    <p:sldLayoutId id="2147484350" r:id="rId2"/>
    <p:sldLayoutId id="2147484385" r:id="rId3"/>
    <p:sldLayoutId id="2147484356" r:id="rId4"/>
    <p:sldLayoutId id="2147484387" r:id="rId5"/>
    <p:sldLayoutId id="2147484359" r:id="rId6"/>
    <p:sldLayoutId id="2147484378" r:id="rId7"/>
    <p:sldLayoutId id="2147484360" r:id="rId8"/>
    <p:sldLayoutId id="2147484361" r:id="rId9"/>
    <p:sldLayoutId id="2147484375" r:id="rId10"/>
    <p:sldLayoutId id="2147484362" r:id="rId11"/>
    <p:sldLayoutId id="2147484374" r:id="rId12"/>
    <p:sldLayoutId id="2147484363" r:id="rId13"/>
    <p:sldLayoutId id="2147484364" r:id="rId14"/>
    <p:sldLayoutId id="2147484367" r:id="rId15"/>
    <p:sldLayoutId id="2147484369" r:id="rId16"/>
  </p:sldLayoutIdLst>
  <p:hf hdr="0" ftr="0" dt="0"/>
  <p:txStyles>
    <p:titleStyle>
      <a:lvl1pPr algn="l" defTabSz="685800" rtl="0" eaLnBrk="1" latinLnBrk="0" hangingPunct="1">
        <a:lnSpc>
          <a:spcPct val="90000"/>
        </a:lnSpc>
        <a:spcBef>
          <a:spcPct val="0"/>
        </a:spcBef>
        <a:buNone/>
        <a:defRPr sz="3000" b="1" kern="1200">
          <a:solidFill>
            <a:schemeClr val="tx1"/>
          </a:solidFill>
          <a:latin typeface="Century Gothic" panose="020B0502020202020204" pitchFamily="34" charset="0"/>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880">
          <p15:clr>
            <a:srgbClr val="F26B43"/>
          </p15:clr>
        </p15:guide>
        <p15:guide id="3" orient="horz" pos="2892">
          <p15:clr>
            <a:srgbClr val="F26B43"/>
          </p15:clr>
        </p15:guide>
        <p15:guide id="4" orient="horz" pos="180">
          <p15:clr>
            <a:srgbClr val="F26B43"/>
          </p15:clr>
        </p15:guide>
        <p15:guide id="5" orient="horz" pos="852">
          <p15:clr>
            <a:srgbClr val="F26B43"/>
          </p15:clr>
        </p15:guide>
        <p15:guide id="6" pos="216">
          <p15:clr>
            <a:srgbClr val="F26B43"/>
          </p15:clr>
        </p15:guide>
        <p15:guide id="7" pos="5568">
          <p15:clr>
            <a:srgbClr val="F26B43"/>
          </p15:clr>
        </p15:guide>
        <p15:guide id="8" orient="horz" pos="4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bk object 16">
            <a:extLst>
              <a:ext uri="{FF2B5EF4-FFF2-40B4-BE49-F238E27FC236}">
                <a16:creationId xmlns:a16="http://schemas.microsoft.com/office/drawing/2014/main" id="{DA05A934-C29D-43C2-B017-A41F199B15DA}"/>
              </a:ext>
            </a:extLst>
          </p:cNvPr>
          <p:cNvSpPr/>
          <p:nvPr userDrawn="1"/>
        </p:nvSpPr>
        <p:spPr>
          <a:xfrm>
            <a:off x="6905625" y="0"/>
            <a:ext cx="2238375" cy="1433331"/>
          </a:xfrm>
          <a:prstGeom prst="rect">
            <a:avLst/>
          </a:prstGeom>
          <a:blipFill>
            <a:blip r:embed="rId9" cstate="print"/>
            <a:stretch>
              <a:fillRect/>
            </a:stretch>
          </a:blipFill>
        </p:spPr>
        <p:txBody>
          <a:bodyPr wrap="square" lIns="0" tIns="0" rIns="0" bIns="0" rtlCol="0"/>
          <a:lstStyle/>
          <a:p>
            <a:endParaRPr sz="1350"/>
          </a:p>
        </p:txBody>
      </p:sp>
      <p:sp>
        <p:nvSpPr>
          <p:cNvPr id="2" name="Title Placeholder 1"/>
          <p:cNvSpPr>
            <a:spLocks noGrp="1"/>
          </p:cNvSpPr>
          <p:nvPr>
            <p:ph type="title"/>
          </p:nvPr>
        </p:nvSpPr>
        <p:spPr>
          <a:xfrm>
            <a:off x="511343" y="99262"/>
            <a:ext cx="7886700" cy="80310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1343" y="1001630"/>
            <a:ext cx="8322844" cy="37111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descr="A close up of a sign&#10;&#10;Description automatically generated">
            <a:extLst>
              <a:ext uri="{FF2B5EF4-FFF2-40B4-BE49-F238E27FC236}">
                <a16:creationId xmlns:a16="http://schemas.microsoft.com/office/drawing/2014/main" id="{6B9E3A78-B453-42CE-B4AD-19491A098FD0}"/>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1458" t="10556" r="14582" b="10833"/>
          <a:stretch/>
        </p:blipFill>
        <p:spPr>
          <a:xfrm>
            <a:off x="8623132" y="4502135"/>
            <a:ext cx="384339" cy="510648"/>
          </a:xfrm>
          <a:prstGeom prst="rect">
            <a:avLst/>
          </a:prstGeom>
        </p:spPr>
      </p:pic>
      <p:pic>
        <p:nvPicPr>
          <p:cNvPr id="6" name="Picture 5" descr="A picture containing food&#10;&#10;Description automatically generated">
            <a:extLst>
              <a:ext uri="{FF2B5EF4-FFF2-40B4-BE49-F238E27FC236}">
                <a16:creationId xmlns:a16="http://schemas.microsoft.com/office/drawing/2014/main" id="{31C0C408-4550-4C29-8A52-63474EF2A32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502135"/>
            <a:ext cx="2004265" cy="641365"/>
          </a:xfrm>
          <a:prstGeom prst="rect">
            <a:avLst/>
          </a:prstGeom>
        </p:spPr>
      </p:pic>
    </p:spTree>
    <p:extLst>
      <p:ext uri="{BB962C8B-B14F-4D97-AF65-F5344CB8AC3E}">
        <p14:creationId xmlns:p14="http://schemas.microsoft.com/office/powerpoint/2010/main" val="1532237159"/>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Lst>
  <p:hf hdr="0" ftr="0" dt="0"/>
  <p:txStyles>
    <p:titleStyle>
      <a:lvl1pPr algn="l" defTabSz="685800" rtl="0" eaLnBrk="1" latinLnBrk="0" hangingPunct="1">
        <a:lnSpc>
          <a:spcPct val="90000"/>
        </a:lnSpc>
        <a:spcBef>
          <a:spcPct val="0"/>
        </a:spcBef>
        <a:buNone/>
        <a:defRPr sz="2400" kern="1200">
          <a:solidFill>
            <a:srgbClr val="1D9FDB"/>
          </a:solidFill>
          <a:latin typeface="Rockwell" panose="02060603020205020403" pitchFamily="18"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2.sv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4.png"/><Relationship Id="rId7"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chart" Target="../charts/chart1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hart" Target="../charts/chart13.xml"/><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chart" Target="../charts/chart18.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chart" Target="../charts/chart19.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hart" Target="../charts/chart20.xml"/><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chart" Target="../charts/chart2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chart" Target="../charts/chart26.xml"/></Relationships>
</file>

<file path=ppt/slides/_rels/slide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29.xml"/><Relationship Id="rId7" Type="http://schemas.openxmlformats.org/officeDocument/2006/relationships/image" Target="../media/image46.png"/><Relationship Id="rId2" Type="http://schemas.openxmlformats.org/officeDocument/2006/relationships/chart" Target="../charts/chart2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chart" Target="../charts/chart34.xml"/><Relationship Id="rId3" Type="http://schemas.openxmlformats.org/officeDocument/2006/relationships/image" Target="../media/image59.png"/><Relationship Id="rId7" Type="http://schemas.openxmlformats.org/officeDocument/2006/relationships/chart" Target="../charts/chart33.xml"/><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chart" Target="../charts/char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tiff"/><Relationship Id="rId1" Type="http://schemas.openxmlformats.org/officeDocument/2006/relationships/slideLayout" Target="../slideLayouts/slideLayout6.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44.pn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late of cookies&#10;&#10;Description automatically generated with medium confidence">
            <a:extLst>
              <a:ext uri="{FF2B5EF4-FFF2-40B4-BE49-F238E27FC236}">
                <a16:creationId xmlns:a16="http://schemas.microsoft.com/office/drawing/2014/main" id="{53F154B6-9CD5-BE11-5AE8-CD4E855B31FA}"/>
              </a:ext>
            </a:extLst>
          </p:cNvPr>
          <p:cNvPicPr>
            <a:picLocks noChangeAspect="1"/>
          </p:cNvPicPr>
          <p:nvPr/>
        </p:nvPicPr>
        <p:blipFill rotWithShape="1">
          <a:blip r:embed="rId3"/>
          <a:srcRect t="21726" b="21725"/>
          <a:stretch/>
        </p:blipFill>
        <p:spPr>
          <a:xfrm>
            <a:off x="0" y="0"/>
            <a:ext cx="9144000" cy="5143500"/>
          </a:xfrm>
          <a:prstGeom prst="rect">
            <a:avLst/>
          </a:prstGeom>
        </p:spPr>
      </p:pic>
      <p:pic>
        <p:nvPicPr>
          <p:cNvPr id="11" name="Graphic 10">
            <a:extLst>
              <a:ext uri="{FF2B5EF4-FFF2-40B4-BE49-F238E27FC236}">
                <a16:creationId xmlns:a16="http://schemas.microsoft.com/office/drawing/2014/main" id="{D83C3FF8-E0DA-E14E-926D-EADF851B5A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1391" y="0"/>
            <a:ext cx="3732609" cy="5143500"/>
          </a:xfrm>
          <a:prstGeom prst="rect">
            <a:avLst/>
          </a:prstGeom>
        </p:spPr>
      </p:pic>
      <p:sp>
        <p:nvSpPr>
          <p:cNvPr id="26" name="Rounded Rectangle 25">
            <a:extLst>
              <a:ext uri="{FF2B5EF4-FFF2-40B4-BE49-F238E27FC236}">
                <a16:creationId xmlns:a16="http://schemas.microsoft.com/office/drawing/2014/main" id="{38819673-45E9-074E-8C13-B96B7753B618}"/>
              </a:ext>
            </a:extLst>
          </p:cNvPr>
          <p:cNvSpPr/>
          <p:nvPr/>
        </p:nvSpPr>
        <p:spPr>
          <a:xfrm>
            <a:off x="1847325" y="897604"/>
            <a:ext cx="5535561" cy="3512349"/>
          </a:xfrm>
          <a:prstGeom prst="roundRect">
            <a:avLst>
              <a:gd name="adj" fmla="val 8652"/>
            </a:avLst>
          </a:prstGeom>
          <a:solidFill>
            <a:schemeClr val="bg1"/>
          </a:solidFill>
          <a:ln>
            <a:noFill/>
          </a:ln>
          <a:effectLst>
            <a:outerShdw blurRad="254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AE5582D8-89FC-314F-AC72-C274C33C157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069715" y="1212291"/>
            <a:ext cx="3004570" cy="553271"/>
          </a:xfrm>
          <a:prstGeom prst="rect">
            <a:avLst/>
          </a:prstGeom>
        </p:spPr>
      </p:pic>
      <p:sp>
        <p:nvSpPr>
          <p:cNvPr id="4" name="Title 3">
            <a:extLst>
              <a:ext uri="{FF2B5EF4-FFF2-40B4-BE49-F238E27FC236}">
                <a16:creationId xmlns:a16="http://schemas.microsoft.com/office/drawing/2014/main" id="{00C0627A-45DB-0A41-A5DC-71B71F934422}"/>
              </a:ext>
            </a:extLst>
          </p:cNvPr>
          <p:cNvSpPr>
            <a:spLocks noGrp="1"/>
          </p:cNvSpPr>
          <p:nvPr>
            <p:ph type="title"/>
          </p:nvPr>
        </p:nvSpPr>
        <p:spPr>
          <a:xfrm>
            <a:off x="1945298" y="2560175"/>
            <a:ext cx="5253403" cy="848252"/>
          </a:xfrm>
        </p:spPr>
        <p:txBody>
          <a:bodyPr anchor="ctr"/>
          <a:lstStyle/>
          <a:p>
            <a:pPr>
              <a:lnSpc>
                <a:spcPts val="3160"/>
              </a:lnSpc>
            </a:pPr>
            <a:r>
              <a:rPr lang="en-US" sz="2000" dirty="0">
                <a:solidFill>
                  <a:srgbClr val="7AC3EB"/>
                </a:solidFill>
              </a:rPr>
              <a:t>Pillsbury Chocolate Chip Cookie Dough </a:t>
            </a:r>
            <a:r>
              <a:rPr lang="en-US" sz="2000" dirty="0"/>
              <a:t>vs. </a:t>
            </a:r>
            <a:r>
              <a:rPr lang="en-US" sz="2000" dirty="0">
                <a:solidFill>
                  <a:srgbClr val="DF9709"/>
                </a:solidFill>
              </a:rPr>
              <a:t>Nestle Toll House Chocolate Chip Cookie Dough</a:t>
            </a:r>
          </a:p>
        </p:txBody>
      </p:sp>
      <p:sp>
        <p:nvSpPr>
          <p:cNvPr id="5" name="Text Placeholder 4">
            <a:extLst>
              <a:ext uri="{FF2B5EF4-FFF2-40B4-BE49-F238E27FC236}">
                <a16:creationId xmlns:a16="http://schemas.microsoft.com/office/drawing/2014/main" id="{B0B52B67-319E-6642-BB07-9A6B30BEDBA6}"/>
              </a:ext>
            </a:extLst>
          </p:cNvPr>
          <p:cNvSpPr>
            <a:spLocks noGrp="1"/>
          </p:cNvSpPr>
          <p:nvPr>
            <p:ph type="body" idx="1"/>
          </p:nvPr>
        </p:nvSpPr>
        <p:spPr>
          <a:xfrm>
            <a:off x="2617907" y="3772787"/>
            <a:ext cx="3908187" cy="264488"/>
          </a:xfrm>
        </p:spPr>
        <p:txBody>
          <a:bodyPr/>
          <a:lstStyle/>
          <a:p>
            <a:r>
              <a:rPr lang="en-US" dirty="0" err="1"/>
              <a:t>gmi</a:t>
            </a:r>
            <a:r>
              <a:rPr lang="en-US" dirty="0"/>
              <a:t> SUPERIOR OFFERING TEST</a:t>
            </a:r>
            <a:endParaRPr lang="en-US" sz="1800" dirty="0"/>
          </a:p>
        </p:txBody>
      </p:sp>
      <p:cxnSp>
        <p:nvCxnSpPr>
          <p:cNvPr id="3" name="Straight Connector 2">
            <a:extLst>
              <a:ext uri="{FF2B5EF4-FFF2-40B4-BE49-F238E27FC236}">
                <a16:creationId xmlns:a16="http://schemas.microsoft.com/office/drawing/2014/main" id="{7DA85B56-AC8E-544A-B1F5-44DDAA6566DD}"/>
              </a:ext>
            </a:extLst>
          </p:cNvPr>
          <p:cNvCxnSpPr>
            <a:cxnSpLocks/>
          </p:cNvCxnSpPr>
          <p:nvPr/>
        </p:nvCxnSpPr>
        <p:spPr>
          <a:xfrm>
            <a:off x="4047424" y="2135933"/>
            <a:ext cx="1049153"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General Mills Logo Vector (.AI) Free Download">
            <a:extLst>
              <a:ext uri="{FF2B5EF4-FFF2-40B4-BE49-F238E27FC236}">
                <a16:creationId xmlns:a16="http://schemas.microsoft.com/office/drawing/2014/main" id="{3CDB0C25-39A7-C445-A157-327FFBC314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2886" y="4040795"/>
            <a:ext cx="1456314" cy="8495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4">
            <a:extLst>
              <a:ext uri="{FF2B5EF4-FFF2-40B4-BE49-F238E27FC236}">
                <a16:creationId xmlns:a16="http://schemas.microsoft.com/office/drawing/2014/main" id="{A67B032A-438D-D44D-BD14-6E979498B9BC}"/>
              </a:ext>
            </a:extLst>
          </p:cNvPr>
          <p:cNvSpPr txBox="1">
            <a:spLocks/>
          </p:cNvSpPr>
          <p:nvPr/>
        </p:nvSpPr>
        <p:spPr bwMode="white">
          <a:xfrm>
            <a:off x="2617907" y="4069937"/>
            <a:ext cx="3908187" cy="264488"/>
          </a:xfrm>
          <a:prstGeom prst="rect">
            <a:avLst/>
          </a:prstGeom>
        </p:spPr>
        <p:txBody>
          <a:bodyPr vert="horz" lIns="0" tIns="0" rIns="0" bIns="0" rtlCol="0">
            <a:noAutofit/>
          </a:bodyPr>
          <a:lstStyle>
            <a:lvl1pPr marL="0" indent="0" algn="ctr" defTabSz="685800" rtl="0" eaLnBrk="1" latinLnBrk="0" hangingPunct="1">
              <a:lnSpc>
                <a:spcPct val="90000"/>
              </a:lnSpc>
              <a:spcBef>
                <a:spcPts val="750"/>
              </a:spcBef>
              <a:buFont typeface="Arial" panose="020B0604020202020204" pitchFamily="34" charset="0"/>
              <a:buNone/>
              <a:defRPr sz="1400" b="1" kern="1200" cap="all" baseline="0">
                <a:solidFill>
                  <a:schemeClr val="accent2"/>
                </a:solidFill>
                <a:latin typeface="Century Gothic" panose="020B0502020202020204" pitchFamily="34" charset="0"/>
                <a:ea typeface="+mn-ea"/>
                <a:cs typeface="+mn-cs"/>
              </a:defRPr>
            </a:lvl1pPr>
            <a:lvl2pPr marL="342900" indent="0" algn="l" defTabSz="685800" rtl="0" eaLnBrk="1" latinLnBrk="0" hangingPunct="1">
              <a:lnSpc>
                <a:spcPct val="90000"/>
              </a:lnSpc>
              <a:spcBef>
                <a:spcPts val="375"/>
              </a:spcBef>
              <a:buClr>
                <a:schemeClr val="accent1"/>
              </a:buClr>
              <a:buFont typeface="Arial" panose="020B0604020202020204" pitchFamily="34" charset="0"/>
              <a:buNone/>
              <a:defRPr sz="1500" kern="1200">
                <a:solidFill>
                  <a:schemeClr val="tx1">
                    <a:tint val="75000"/>
                  </a:schemeClr>
                </a:solidFill>
                <a:latin typeface="Century Gothic" panose="020B0502020202020204" pitchFamily="34" charset="0"/>
                <a:ea typeface="+mn-ea"/>
                <a:cs typeface="+mn-cs"/>
              </a:defRPr>
            </a:lvl2pPr>
            <a:lvl3pPr marL="685800" indent="0" algn="l" defTabSz="685800" rtl="0" eaLnBrk="1" latinLnBrk="0" hangingPunct="1">
              <a:lnSpc>
                <a:spcPct val="90000"/>
              </a:lnSpc>
              <a:spcBef>
                <a:spcPts val="375"/>
              </a:spcBef>
              <a:buClr>
                <a:schemeClr val="accent1"/>
              </a:buClr>
              <a:buFont typeface="Arial" panose="020B0604020202020204" pitchFamily="34" charset="0"/>
              <a:buNone/>
              <a:defRPr sz="1350" kern="1200">
                <a:solidFill>
                  <a:schemeClr val="tx1">
                    <a:tint val="75000"/>
                  </a:schemeClr>
                </a:solidFill>
                <a:latin typeface="Century Gothic" panose="020B0502020202020204" pitchFamily="34" charset="0"/>
                <a:ea typeface="+mn-ea"/>
                <a:cs typeface="+mn-cs"/>
              </a:defRPr>
            </a:lvl3pPr>
            <a:lvl4pPr marL="1028700" indent="0" algn="l" defTabSz="685800" rtl="0" eaLnBrk="1" latinLnBrk="0" hangingPunct="1">
              <a:lnSpc>
                <a:spcPct val="90000"/>
              </a:lnSpc>
              <a:spcBef>
                <a:spcPts val="375"/>
              </a:spcBef>
              <a:buClr>
                <a:schemeClr val="accent1"/>
              </a:buClr>
              <a:buFont typeface="Arial" panose="020B0604020202020204" pitchFamily="34" charset="0"/>
              <a:buNone/>
              <a:defRPr sz="1200" kern="1200">
                <a:solidFill>
                  <a:schemeClr val="tx1">
                    <a:tint val="75000"/>
                  </a:schemeClr>
                </a:solidFill>
                <a:latin typeface="Century Gothic" panose="020B0502020202020204" pitchFamily="34" charset="0"/>
                <a:ea typeface="+mn-ea"/>
                <a:cs typeface="+mn-cs"/>
              </a:defRPr>
            </a:lvl4pPr>
            <a:lvl5pPr marL="1371600" indent="0" algn="l" defTabSz="685800" rtl="0" eaLnBrk="1" latinLnBrk="0" hangingPunct="1">
              <a:lnSpc>
                <a:spcPct val="90000"/>
              </a:lnSpc>
              <a:spcBef>
                <a:spcPts val="375"/>
              </a:spcBef>
              <a:buClr>
                <a:schemeClr val="accent1"/>
              </a:buClr>
              <a:buFont typeface="Arial" panose="020B0604020202020204" pitchFamily="34" charset="0"/>
              <a:buNone/>
              <a:defRPr sz="1200" kern="1200">
                <a:solidFill>
                  <a:schemeClr val="tx1">
                    <a:tint val="75000"/>
                  </a:schemeClr>
                </a:solidFill>
                <a:latin typeface="Century Gothic" panose="020B0502020202020204" pitchFamily="34" charset="0"/>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r>
              <a:rPr lang="en-US" b="0" cap="none" dirty="0">
                <a:solidFill>
                  <a:schemeClr val="tx1"/>
                </a:solidFill>
              </a:rPr>
              <a:t>November 2022</a:t>
            </a:r>
          </a:p>
        </p:txBody>
      </p:sp>
      <p:sp>
        <p:nvSpPr>
          <p:cNvPr id="19" name="TextBox 18">
            <a:extLst>
              <a:ext uri="{FF2B5EF4-FFF2-40B4-BE49-F238E27FC236}">
                <a16:creationId xmlns:a16="http://schemas.microsoft.com/office/drawing/2014/main" id="{229E16F0-2941-1C4D-B64C-825B62367011}"/>
              </a:ext>
            </a:extLst>
          </p:cNvPr>
          <p:cNvSpPr txBox="1"/>
          <p:nvPr/>
        </p:nvSpPr>
        <p:spPr>
          <a:xfrm>
            <a:off x="7965480" y="3988099"/>
            <a:ext cx="856648" cy="246221"/>
          </a:xfrm>
          <a:prstGeom prst="rect">
            <a:avLst/>
          </a:prstGeom>
          <a:noFill/>
        </p:spPr>
        <p:txBody>
          <a:bodyPr wrap="square" rtlCol="0">
            <a:spAutoFit/>
          </a:bodyPr>
          <a:lstStyle/>
          <a:p>
            <a:pPr algn="l"/>
            <a:r>
              <a:rPr lang="en-US" sz="1000" dirty="0">
                <a:latin typeface="Century Gothic" panose="020B0502020202020204" pitchFamily="34" charset="0"/>
              </a:rPr>
              <a:t>Made for:</a:t>
            </a:r>
          </a:p>
        </p:txBody>
      </p:sp>
    </p:spTree>
    <p:extLst>
      <p:ext uri="{BB962C8B-B14F-4D97-AF65-F5344CB8AC3E}">
        <p14:creationId xmlns:p14="http://schemas.microsoft.com/office/powerpoint/2010/main" val="2972323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F5F08-10D4-F776-628D-B187B1AB4E68}"/>
              </a:ext>
            </a:extLst>
          </p:cNvPr>
          <p:cNvSpPr>
            <a:spLocks noGrp="1"/>
          </p:cNvSpPr>
          <p:nvPr>
            <p:ph type="title"/>
          </p:nvPr>
        </p:nvSpPr>
        <p:spPr>
          <a:xfrm>
            <a:off x="84569" y="93225"/>
            <a:ext cx="8755076" cy="527644"/>
          </a:xfrm>
        </p:spPr>
        <p:txBody>
          <a:bodyPr anchor="t"/>
          <a:lstStyle/>
          <a:p>
            <a:pPr algn="ctr"/>
            <a:r>
              <a:rPr lang="en-US" sz="2000" dirty="0"/>
              <a:t>Both Pillsbury and Nestle perform well with consumers across all appearance, flavor and texture attributes</a:t>
            </a:r>
          </a:p>
        </p:txBody>
      </p:sp>
      <p:sp>
        <p:nvSpPr>
          <p:cNvPr id="2" name="Slide Number Placeholder 1">
            <a:extLst>
              <a:ext uri="{FF2B5EF4-FFF2-40B4-BE49-F238E27FC236}">
                <a16:creationId xmlns:a16="http://schemas.microsoft.com/office/drawing/2014/main" id="{9BDC4307-6D62-51F0-B465-7BBE6F9632C5}"/>
              </a:ext>
            </a:extLst>
          </p:cNvPr>
          <p:cNvSpPr>
            <a:spLocks noGrp="1"/>
          </p:cNvSpPr>
          <p:nvPr>
            <p:ph type="sldNum" sz="quarter" idx="10"/>
          </p:nvPr>
        </p:nvSpPr>
        <p:spPr/>
        <p:txBody>
          <a:bodyPr/>
          <a:lstStyle/>
          <a:p>
            <a:fld id="{A82C3BC0-3EBF-3C4C-A3D8-795624EBC6AA}" type="slidenum">
              <a:rPr lang="en-US" smtClean="0"/>
              <a:pPr/>
              <a:t>10</a:t>
            </a:fld>
            <a:endParaRPr lang="en-US" dirty="0"/>
          </a:p>
        </p:txBody>
      </p:sp>
      <p:graphicFrame>
        <p:nvGraphicFramePr>
          <p:cNvPr id="9" name="Table 8">
            <a:extLst>
              <a:ext uri="{FF2B5EF4-FFF2-40B4-BE49-F238E27FC236}">
                <a16:creationId xmlns:a16="http://schemas.microsoft.com/office/drawing/2014/main" id="{C52631D9-D265-0661-2013-B03376EFCF57}"/>
              </a:ext>
            </a:extLst>
          </p:cNvPr>
          <p:cNvGraphicFramePr>
            <a:graphicFrameLocks noGrp="1"/>
          </p:cNvGraphicFramePr>
          <p:nvPr>
            <p:extLst>
              <p:ext uri="{D42A27DB-BD31-4B8C-83A1-F6EECF244321}">
                <p14:modId xmlns:p14="http://schemas.microsoft.com/office/powerpoint/2010/main" val="2964010023"/>
              </p:ext>
            </p:extLst>
          </p:nvPr>
        </p:nvGraphicFramePr>
        <p:xfrm>
          <a:off x="358586" y="1289698"/>
          <a:ext cx="1711466" cy="3204425"/>
        </p:xfrm>
        <a:graphic>
          <a:graphicData uri="http://schemas.openxmlformats.org/drawingml/2006/table">
            <a:tbl>
              <a:tblPr firstRow="1" bandRow="1">
                <a:tableStyleId>{5C22544A-7EE6-4342-B048-85BDC9FD1C3A}</a:tableStyleId>
              </a:tblPr>
              <a:tblGrid>
                <a:gridCol w="1711466">
                  <a:extLst>
                    <a:ext uri="{9D8B030D-6E8A-4147-A177-3AD203B41FA5}">
                      <a16:colId xmlns:a16="http://schemas.microsoft.com/office/drawing/2014/main" val="1389366080"/>
                    </a:ext>
                  </a:extLst>
                </a:gridCol>
              </a:tblGrid>
              <a:tr h="425486">
                <a:tc>
                  <a:txBody>
                    <a:bodyPr/>
                    <a:lstStyle/>
                    <a:p>
                      <a:pPr algn="r"/>
                      <a:r>
                        <a:rPr lang="en-US" sz="1200" b="0" dirty="0">
                          <a:solidFill>
                            <a:schemeClr val="tx1"/>
                          </a:solidFill>
                        </a:rPr>
                        <a:t>Color</a:t>
                      </a:r>
                    </a:p>
                    <a:p>
                      <a:pPr algn="ctr"/>
                      <a:endParaRPr lang="en-US" sz="1200" b="0"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57836248"/>
                  </a:ext>
                </a:extLst>
              </a:tr>
              <a:tr h="549445">
                <a:tc>
                  <a:txBody>
                    <a:bodyPr/>
                    <a:lstStyle/>
                    <a:p>
                      <a:pPr algn="r"/>
                      <a:r>
                        <a:rPr lang="en-US" sz="1200" b="0" dirty="0">
                          <a:solidFill>
                            <a:schemeClr val="tx1"/>
                          </a:solidFill>
                        </a:rPr>
                        <a:t>Chocolate Chips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5055584"/>
                  </a:ext>
                </a:extLst>
              </a:tr>
              <a:tr h="549445">
                <a:tc>
                  <a:txBody>
                    <a:bodyPr/>
                    <a:lstStyle/>
                    <a:p>
                      <a:pPr algn="r"/>
                      <a:r>
                        <a:rPr lang="en-US" sz="1200" b="0" dirty="0">
                          <a:solidFill>
                            <a:schemeClr val="tx1"/>
                          </a:solidFill>
                        </a:rPr>
                        <a:t>Sweetness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134223"/>
                  </a:ext>
                </a:extLst>
              </a:tr>
              <a:tr h="549445">
                <a:tc>
                  <a:txBody>
                    <a:bodyPr/>
                    <a:lstStyle/>
                    <a:p>
                      <a:pPr algn="r"/>
                      <a:r>
                        <a:rPr lang="en-US" sz="1200" b="0" dirty="0">
                          <a:solidFill>
                            <a:schemeClr val="tx1"/>
                          </a:solidFill>
                        </a:rPr>
                        <a:t>Thickness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6920013"/>
                  </a:ext>
                </a:extLst>
              </a:tr>
              <a:tr h="549445">
                <a:tc>
                  <a:txBody>
                    <a:bodyPr/>
                    <a:lstStyle/>
                    <a:p>
                      <a:pPr algn="r"/>
                      <a:r>
                        <a:rPr lang="en-US" sz="1200" b="0" dirty="0">
                          <a:solidFill>
                            <a:schemeClr val="tx1"/>
                          </a:solidFill>
                        </a:rPr>
                        <a:t>Crispness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3450579"/>
                  </a:ext>
                </a:extLst>
              </a:tr>
              <a:tr h="549445">
                <a:tc>
                  <a:txBody>
                    <a:bodyPr/>
                    <a:lstStyle/>
                    <a:p>
                      <a:pPr algn="r"/>
                      <a:r>
                        <a:rPr lang="en-US" sz="1200" b="0" dirty="0">
                          <a:solidFill>
                            <a:schemeClr val="tx1"/>
                          </a:solidFill>
                        </a:rPr>
                        <a:t>Chewiness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2237702"/>
                  </a:ext>
                </a:extLst>
              </a:tr>
            </a:tbl>
          </a:graphicData>
        </a:graphic>
      </p:graphicFrame>
      <p:sp>
        <p:nvSpPr>
          <p:cNvPr id="10" name="TextBox 9">
            <a:extLst>
              <a:ext uri="{FF2B5EF4-FFF2-40B4-BE49-F238E27FC236}">
                <a16:creationId xmlns:a16="http://schemas.microsoft.com/office/drawing/2014/main" id="{05D2C86A-74CF-C288-0BB6-4CB0B1E3DE43}"/>
              </a:ext>
            </a:extLst>
          </p:cNvPr>
          <p:cNvSpPr txBox="1"/>
          <p:nvPr/>
        </p:nvSpPr>
        <p:spPr>
          <a:xfrm>
            <a:off x="61426" y="1193359"/>
            <a:ext cx="1487566" cy="276999"/>
          </a:xfrm>
          <a:prstGeom prst="rect">
            <a:avLst/>
          </a:prstGeom>
          <a:noFill/>
        </p:spPr>
        <p:txBody>
          <a:bodyPr wrap="square" rtlCol="0">
            <a:spAutoFit/>
          </a:bodyPr>
          <a:lstStyle/>
          <a:p>
            <a:r>
              <a:rPr lang="en-US" sz="1200" b="1" dirty="0">
                <a:latin typeface="Century Gothic" panose="020B0502020202020204" pitchFamily="34" charset="0"/>
              </a:rPr>
              <a:t>Appearance</a:t>
            </a:r>
          </a:p>
        </p:txBody>
      </p:sp>
      <p:sp>
        <p:nvSpPr>
          <p:cNvPr id="11" name="TextBox 10">
            <a:extLst>
              <a:ext uri="{FF2B5EF4-FFF2-40B4-BE49-F238E27FC236}">
                <a16:creationId xmlns:a16="http://schemas.microsoft.com/office/drawing/2014/main" id="{E167F4F4-ACB9-A4BB-86ED-A1C70683D7F1}"/>
              </a:ext>
            </a:extLst>
          </p:cNvPr>
          <p:cNvSpPr txBox="1"/>
          <p:nvPr/>
        </p:nvSpPr>
        <p:spPr>
          <a:xfrm>
            <a:off x="61426" y="2199622"/>
            <a:ext cx="1487566" cy="276999"/>
          </a:xfrm>
          <a:prstGeom prst="rect">
            <a:avLst/>
          </a:prstGeom>
          <a:noFill/>
        </p:spPr>
        <p:txBody>
          <a:bodyPr wrap="square" rtlCol="0">
            <a:spAutoFit/>
          </a:bodyPr>
          <a:lstStyle/>
          <a:p>
            <a:r>
              <a:rPr lang="en-US" sz="1200" b="1" dirty="0">
                <a:latin typeface="Century Gothic" panose="020B0502020202020204" pitchFamily="34" charset="0"/>
              </a:rPr>
              <a:t>Flavor</a:t>
            </a:r>
          </a:p>
        </p:txBody>
      </p:sp>
      <p:sp>
        <p:nvSpPr>
          <p:cNvPr id="12" name="TextBox 11">
            <a:extLst>
              <a:ext uri="{FF2B5EF4-FFF2-40B4-BE49-F238E27FC236}">
                <a16:creationId xmlns:a16="http://schemas.microsoft.com/office/drawing/2014/main" id="{238B6CD6-4606-B58F-F75C-FA6F0F75DC87}"/>
              </a:ext>
            </a:extLst>
          </p:cNvPr>
          <p:cNvSpPr txBox="1"/>
          <p:nvPr/>
        </p:nvSpPr>
        <p:spPr>
          <a:xfrm>
            <a:off x="61426" y="2761281"/>
            <a:ext cx="1487566" cy="276999"/>
          </a:xfrm>
          <a:prstGeom prst="rect">
            <a:avLst/>
          </a:prstGeom>
          <a:noFill/>
        </p:spPr>
        <p:txBody>
          <a:bodyPr wrap="square" rtlCol="0">
            <a:spAutoFit/>
          </a:bodyPr>
          <a:lstStyle/>
          <a:p>
            <a:r>
              <a:rPr lang="en-US" sz="1200" b="1" dirty="0">
                <a:latin typeface="Century Gothic" panose="020B0502020202020204" pitchFamily="34" charset="0"/>
              </a:rPr>
              <a:t>Texture</a:t>
            </a:r>
          </a:p>
        </p:txBody>
      </p:sp>
      <p:graphicFrame>
        <p:nvGraphicFramePr>
          <p:cNvPr id="14" name="Chart 13">
            <a:extLst>
              <a:ext uri="{FF2B5EF4-FFF2-40B4-BE49-F238E27FC236}">
                <a16:creationId xmlns:a16="http://schemas.microsoft.com/office/drawing/2014/main" id="{4926002C-EF30-159D-7D15-331348B66DBE}"/>
              </a:ext>
            </a:extLst>
          </p:cNvPr>
          <p:cNvGraphicFramePr>
            <a:graphicFrameLocks/>
          </p:cNvGraphicFramePr>
          <p:nvPr>
            <p:extLst>
              <p:ext uri="{D42A27DB-BD31-4B8C-83A1-F6EECF244321}">
                <p14:modId xmlns:p14="http://schemas.microsoft.com/office/powerpoint/2010/main" val="3724831430"/>
              </p:ext>
            </p:extLst>
          </p:nvPr>
        </p:nvGraphicFramePr>
        <p:xfrm>
          <a:off x="1410374" y="1075162"/>
          <a:ext cx="6819225" cy="3649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E29E6BBE-9F32-201E-679B-86AB3D66B4AC}"/>
              </a:ext>
            </a:extLst>
          </p:cNvPr>
          <p:cNvGraphicFramePr>
            <a:graphicFrameLocks noGrp="1"/>
          </p:cNvGraphicFramePr>
          <p:nvPr>
            <p:extLst>
              <p:ext uri="{D42A27DB-BD31-4B8C-83A1-F6EECF244321}">
                <p14:modId xmlns:p14="http://schemas.microsoft.com/office/powerpoint/2010/main" val="3680033306"/>
              </p:ext>
            </p:extLst>
          </p:nvPr>
        </p:nvGraphicFramePr>
        <p:xfrm>
          <a:off x="4826501" y="1243840"/>
          <a:ext cx="565620" cy="3144688"/>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565620">
                  <a:extLst>
                    <a:ext uri="{9D8B030D-6E8A-4147-A177-3AD203B41FA5}">
                      <a16:colId xmlns:a16="http://schemas.microsoft.com/office/drawing/2014/main" val="3304916292"/>
                    </a:ext>
                  </a:extLst>
                </a:gridCol>
              </a:tblGrid>
              <a:tr h="214265">
                <a:tc>
                  <a:txBody>
                    <a:bodyPr/>
                    <a:lstStyle/>
                    <a:p>
                      <a:pPr algn="ctr"/>
                      <a:r>
                        <a:rPr lang="en-US" sz="800" b="1" dirty="0">
                          <a:solidFill>
                            <a:srgbClr val="00B050"/>
                          </a:solidFill>
                        </a:rPr>
                        <a:t>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69521624"/>
                  </a:ext>
                </a:extLst>
              </a:tr>
              <a:tr h="203816">
                <a:tc>
                  <a:txBody>
                    <a:bodyPr/>
                    <a:lstStyle/>
                    <a:p>
                      <a:pPr algn="ctr"/>
                      <a:r>
                        <a:rPr lang="en-US" sz="800" b="1" dirty="0">
                          <a:solidFill>
                            <a:srgbClr val="00B050"/>
                          </a:solidFill>
                        </a:rPr>
                        <a:t>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22619307"/>
                  </a:ext>
                </a:extLst>
              </a:tr>
              <a:tr h="0">
                <a:tc>
                  <a:txBody>
                    <a:bodyPr/>
                    <a:lstStyle/>
                    <a:p>
                      <a:pPr algn="ctr"/>
                      <a:endParaRPr lang="en-US" sz="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26724602"/>
                  </a:ext>
                </a:extLst>
              </a:tr>
              <a:tr h="203816">
                <a:tc>
                  <a:txBody>
                    <a:bodyPr/>
                    <a:lstStyle/>
                    <a:p>
                      <a:pPr algn="ctr"/>
                      <a:r>
                        <a:rPr lang="en-US" sz="800" b="1" dirty="0">
                          <a:solidFill>
                            <a:srgbClr val="00B050"/>
                          </a:solidFill>
                        </a:rPr>
                        <a:t>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85325541"/>
                  </a:ext>
                </a:extLst>
              </a:tr>
              <a:tr h="316626">
                <a:tc>
                  <a:txBody>
                    <a:bodyPr/>
                    <a:lstStyle/>
                    <a:p>
                      <a:pPr algn="ctr"/>
                      <a:r>
                        <a:rPr lang="en-US" sz="800" b="1" dirty="0">
                          <a:solidFill>
                            <a:srgbClr val="00B050"/>
                          </a:solidFill>
                        </a:rPr>
                        <a:t>79%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67776758"/>
                  </a:ext>
                </a:extLst>
              </a:tr>
              <a:tr h="214265">
                <a:tc>
                  <a:txBody>
                    <a:bodyPr/>
                    <a:lstStyle/>
                    <a:p>
                      <a:pPr algn="ctr"/>
                      <a:r>
                        <a:rPr lang="en-US" sz="800" b="1" dirty="0">
                          <a:solidFill>
                            <a:srgbClr val="00B05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46986545"/>
                  </a:ext>
                </a:extLst>
              </a:tr>
              <a:tr h="214265">
                <a:tc>
                  <a:txBody>
                    <a:bodyPr/>
                    <a:lstStyle/>
                    <a:p>
                      <a:pPr algn="ctr"/>
                      <a:r>
                        <a:rPr lang="en-US" sz="800" b="1" dirty="0">
                          <a:solidFill>
                            <a:srgbClr val="00B050"/>
                          </a:solidFill>
                        </a:rPr>
                        <a:t>76%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789655"/>
                  </a:ext>
                </a:extLst>
              </a:tr>
              <a:tr h="122437">
                <a:tc>
                  <a:txBody>
                    <a:bodyPr/>
                    <a:lstStyle/>
                    <a:p>
                      <a:pPr algn="ctr"/>
                      <a:endParaRPr lang="en-US" sz="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32512239"/>
                  </a:ext>
                </a:extLst>
              </a:tr>
              <a:tr h="214265">
                <a:tc>
                  <a:txBody>
                    <a:bodyPr/>
                    <a:lstStyle/>
                    <a:p>
                      <a:pPr algn="ctr"/>
                      <a:r>
                        <a:rPr lang="en-US" sz="800" b="1" dirty="0">
                          <a:solidFill>
                            <a:srgbClr val="00B050"/>
                          </a:solidFill>
                        </a:rPr>
                        <a:t>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17145527"/>
                  </a:ext>
                </a:extLst>
              </a:tr>
              <a:tr h="214265">
                <a:tc>
                  <a:txBody>
                    <a:bodyPr/>
                    <a:lstStyle/>
                    <a:p>
                      <a:pPr algn="ctr"/>
                      <a:r>
                        <a:rPr lang="en-US" sz="800" b="1" dirty="0">
                          <a:solidFill>
                            <a:srgbClr val="00B050"/>
                          </a:solidFill>
                        </a:rPr>
                        <a:t>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83304606"/>
                  </a:ext>
                </a:extLst>
              </a:tr>
              <a:tr h="0">
                <a:tc>
                  <a:txBody>
                    <a:bodyPr/>
                    <a:lstStyle/>
                    <a:p>
                      <a:pPr algn="ctr"/>
                      <a:endParaRPr lang="en-US" sz="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08040353"/>
                  </a:ext>
                </a:extLst>
              </a:tr>
              <a:tr h="214265">
                <a:tc>
                  <a:txBody>
                    <a:bodyPr/>
                    <a:lstStyle/>
                    <a:p>
                      <a:pPr algn="ctr"/>
                      <a:r>
                        <a:rPr lang="en-US" sz="800" b="1" dirty="0">
                          <a:solidFill>
                            <a:srgbClr val="00B050"/>
                          </a:solidFill>
                        </a:rPr>
                        <a:t>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48860942"/>
                  </a:ext>
                </a:extLst>
              </a:tr>
              <a:tr h="214265">
                <a:tc>
                  <a:txBody>
                    <a:bodyPr/>
                    <a:lstStyle/>
                    <a:p>
                      <a:pPr algn="ctr"/>
                      <a:r>
                        <a:rPr lang="en-US" sz="800" b="1" dirty="0">
                          <a:solidFill>
                            <a:srgbClr val="DF9709"/>
                          </a:solidFill>
                        </a:rPr>
                        <a:t>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7198789"/>
                  </a:ext>
                </a:extLst>
              </a:tr>
              <a:tr h="0">
                <a:tc>
                  <a:txBody>
                    <a:bodyPr/>
                    <a:lstStyle/>
                    <a:p>
                      <a:pPr algn="ctr"/>
                      <a:endParaRPr lang="en-US" sz="1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74547042"/>
                  </a:ext>
                </a:extLst>
              </a:tr>
              <a:tr h="214265">
                <a:tc>
                  <a:txBody>
                    <a:bodyPr/>
                    <a:lstStyle/>
                    <a:p>
                      <a:pPr algn="ctr"/>
                      <a:r>
                        <a:rPr lang="en-US" sz="800" b="1" dirty="0">
                          <a:solidFill>
                            <a:srgbClr val="00B050"/>
                          </a:solidFill>
                        </a:rPr>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55782236"/>
                  </a:ext>
                </a:extLst>
              </a:tr>
              <a:tr h="214265">
                <a:tc>
                  <a:txBody>
                    <a:bodyPr/>
                    <a:lstStyle/>
                    <a:p>
                      <a:pPr algn="ctr"/>
                      <a:r>
                        <a:rPr lang="en-US" sz="800" b="1" dirty="0">
                          <a:solidFill>
                            <a:srgbClr val="00B050"/>
                          </a:solidFill>
                        </a:rPr>
                        <a:t>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96951996"/>
                  </a:ext>
                </a:extLst>
              </a:tr>
            </a:tbl>
          </a:graphicData>
        </a:graphic>
      </p:graphicFrame>
      <p:sp>
        <p:nvSpPr>
          <p:cNvPr id="15" name="TextBox 14">
            <a:extLst>
              <a:ext uri="{FF2B5EF4-FFF2-40B4-BE49-F238E27FC236}">
                <a16:creationId xmlns:a16="http://schemas.microsoft.com/office/drawing/2014/main" id="{C0147654-3B06-8314-0732-2BD78A854228}"/>
              </a:ext>
            </a:extLst>
          </p:cNvPr>
          <p:cNvSpPr txBox="1"/>
          <p:nvPr/>
        </p:nvSpPr>
        <p:spPr>
          <a:xfrm>
            <a:off x="4481715" y="996629"/>
            <a:ext cx="1221896" cy="276999"/>
          </a:xfrm>
          <a:prstGeom prst="rect">
            <a:avLst/>
          </a:prstGeom>
          <a:noFill/>
        </p:spPr>
        <p:txBody>
          <a:bodyPr wrap="square" rtlCol="0">
            <a:spAutoFit/>
          </a:bodyPr>
          <a:lstStyle/>
          <a:p>
            <a:pPr algn="ctr"/>
            <a:r>
              <a:rPr lang="en-US" sz="1200" b="1" dirty="0">
                <a:latin typeface="Century Gothic" panose="020B0502020202020204" pitchFamily="34" charset="0"/>
              </a:rPr>
              <a:t>JAR</a:t>
            </a:r>
            <a:endParaRPr lang="en-US" sz="900" b="1" dirty="0">
              <a:latin typeface="Century Gothic" panose="020B0502020202020204" pitchFamily="34" charset="0"/>
            </a:endParaRPr>
          </a:p>
        </p:txBody>
      </p:sp>
      <p:sp>
        <p:nvSpPr>
          <p:cNvPr id="17" name="TextBox 16">
            <a:extLst>
              <a:ext uri="{FF2B5EF4-FFF2-40B4-BE49-F238E27FC236}">
                <a16:creationId xmlns:a16="http://schemas.microsoft.com/office/drawing/2014/main" id="{544EF6F2-3BD2-D04C-C09D-52C80F675872}"/>
              </a:ext>
            </a:extLst>
          </p:cNvPr>
          <p:cNvSpPr txBox="1"/>
          <p:nvPr/>
        </p:nvSpPr>
        <p:spPr>
          <a:xfrm>
            <a:off x="3676149" y="1091141"/>
            <a:ext cx="1221896" cy="230832"/>
          </a:xfrm>
          <a:prstGeom prst="rect">
            <a:avLst/>
          </a:prstGeom>
          <a:noFill/>
        </p:spPr>
        <p:txBody>
          <a:bodyPr wrap="square" rtlCol="0">
            <a:spAutoFit/>
          </a:bodyPr>
          <a:lstStyle/>
          <a:p>
            <a:pPr algn="ctr"/>
            <a:r>
              <a:rPr lang="en-US" sz="900" b="1" dirty="0">
                <a:latin typeface="Century Gothic" panose="020B0502020202020204" pitchFamily="34" charset="0"/>
              </a:rPr>
              <a:t>Not Enough</a:t>
            </a:r>
          </a:p>
        </p:txBody>
      </p:sp>
      <p:sp>
        <p:nvSpPr>
          <p:cNvPr id="18" name="TextBox 17">
            <a:extLst>
              <a:ext uri="{FF2B5EF4-FFF2-40B4-BE49-F238E27FC236}">
                <a16:creationId xmlns:a16="http://schemas.microsoft.com/office/drawing/2014/main" id="{1799465F-43AE-FFCA-FAD7-B31F76B1F6CA}"/>
              </a:ext>
            </a:extLst>
          </p:cNvPr>
          <p:cNvSpPr txBox="1"/>
          <p:nvPr/>
        </p:nvSpPr>
        <p:spPr>
          <a:xfrm>
            <a:off x="5133121" y="1076466"/>
            <a:ext cx="1221896" cy="230832"/>
          </a:xfrm>
          <a:prstGeom prst="rect">
            <a:avLst/>
          </a:prstGeom>
          <a:noFill/>
        </p:spPr>
        <p:txBody>
          <a:bodyPr wrap="square" rtlCol="0">
            <a:spAutoFit/>
          </a:bodyPr>
          <a:lstStyle/>
          <a:p>
            <a:pPr algn="ctr"/>
            <a:r>
              <a:rPr lang="en-US" sz="900" b="1" dirty="0">
                <a:latin typeface="Century Gothic" panose="020B0502020202020204" pitchFamily="34" charset="0"/>
              </a:rPr>
              <a:t>Too Much</a:t>
            </a:r>
          </a:p>
        </p:txBody>
      </p:sp>
      <p:cxnSp>
        <p:nvCxnSpPr>
          <p:cNvPr id="19" name="Straight Connector 18">
            <a:extLst>
              <a:ext uri="{FF2B5EF4-FFF2-40B4-BE49-F238E27FC236}">
                <a16:creationId xmlns:a16="http://schemas.microsoft.com/office/drawing/2014/main" id="{6790C253-174E-4BE6-E227-655BBD711C81}"/>
              </a:ext>
            </a:extLst>
          </p:cNvPr>
          <p:cNvCxnSpPr>
            <a:cxnSpLocks/>
          </p:cNvCxnSpPr>
          <p:nvPr/>
        </p:nvCxnSpPr>
        <p:spPr>
          <a:xfrm>
            <a:off x="1033160" y="2295474"/>
            <a:ext cx="7218097"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20EFC6D-A39F-B444-2EC3-D14DA3A5BA7E}"/>
              </a:ext>
            </a:extLst>
          </p:cNvPr>
          <p:cNvCxnSpPr>
            <a:cxnSpLocks/>
          </p:cNvCxnSpPr>
          <p:nvPr/>
        </p:nvCxnSpPr>
        <p:spPr>
          <a:xfrm>
            <a:off x="872666" y="2844341"/>
            <a:ext cx="7218097" cy="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717A56-BEF9-336B-E426-F82BC299B581}"/>
              </a:ext>
            </a:extLst>
          </p:cNvPr>
          <p:cNvSpPr txBox="1"/>
          <p:nvPr/>
        </p:nvSpPr>
        <p:spPr>
          <a:xfrm>
            <a:off x="7873132" y="1224307"/>
            <a:ext cx="96254" cy="94510"/>
          </a:xfrm>
          <a:prstGeom prst="rect">
            <a:avLst/>
          </a:prstGeom>
          <a:solidFill>
            <a:srgbClr val="7AC3EB"/>
          </a:solidFill>
        </p:spPr>
        <p:txBody>
          <a:bodyPr wrap="square" rtlCol="0">
            <a:spAutoFit/>
          </a:bodyPr>
          <a:lstStyle/>
          <a:p>
            <a:pPr algn="l"/>
            <a:endParaRPr lang="en-US" sz="900" dirty="0">
              <a:latin typeface="Century Gothic" panose="020B0502020202020204" pitchFamily="34" charset="0"/>
            </a:endParaRPr>
          </a:p>
        </p:txBody>
      </p:sp>
      <p:sp>
        <p:nvSpPr>
          <p:cNvPr id="23" name="TextBox 22">
            <a:extLst>
              <a:ext uri="{FF2B5EF4-FFF2-40B4-BE49-F238E27FC236}">
                <a16:creationId xmlns:a16="http://schemas.microsoft.com/office/drawing/2014/main" id="{EBDA80BE-8ECC-D2AC-55D5-336CF18BF31E}"/>
              </a:ext>
            </a:extLst>
          </p:cNvPr>
          <p:cNvSpPr txBox="1"/>
          <p:nvPr/>
        </p:nvSpPr>
        <p:spPr>
          <a:xfrm>
            <a:off x="7873132" y="1383026"/>
            <a:ext cx="96254" cy="94510"/>
          </a:xfrm>
          <a:prstGeom prst="rect">
            <a:avLst/>
          </a:prstGeom>
          <a:solidFill>
            <a:srgbClr val="DF9709"/>
          </a:solidFill>
        </p:spPr>
        <p:txBody>
          <a:bodyPr wrap="square" rtlCol="0">
            <a:spAutoFit/>
          </a:bodyPr>
          <a:lstStyle/>
          <a:p>
            <a:pPr algn="l"/>
            <a:endParaRPr lang="en-US" sz="900" dirty="0">
              <a:latin typeface="Century Gothic" panose="020B0502020202020204" pitchFamily="34" charset="0"/>
            </a:endParaRPr>
          </a:p>
        </p:txBody>
      </p:sp>
      <p:sp>
        <p:nvSpPr>
          <p:cNvPr id="24" name="TextBox 23">
            <a:extLst>
              <a:ext uri="{FF2B5EF4-FFF2-40B4-BE49-F238E27FC236}">
                <a16:creationId xmlns:a16="http://schemas.microsoft.com/office/drawing/2014/main" id="{AE5064CB-773F-D47A-1507-9838D63C938C}"/>
              </a:ext>
            </a:extLst>
          </p:cNvPr>
          <p:cNvSpPr txBox="1"/>
          <p:nvPr/>
        </p:nvSpPr>
        <p:spPr>
          <a:xfrm>
            <a:off x="7969386" y="1150517"/>
            <a:ext cx="781273" cy="246221"/>
          </a:xfrm>
          <a:prstGeom prst="rect">
            <a:avLst/>
          </a:prstGeom>
          <a:noFill/>
        </p:spPr>
        <p:txBody>
          <a:bodyPr wrap="square" rtlCol="0">
            <a:spAutoFit/>
          </a:bodyPr>
          <a:lstStyle/>
          <a:p>
            <a:pPr algn="l"/>
            <a:r>
              <a:rPr lang="en-US" sz="1000" dirty="0">
                <a:latin typeface="Century Gothic" panose="020B0502020202020204" pitchFamily="34" charset="0"/>
              </a:rPr>
              <a:t>Pillsbury</a:t>
            </a:r>
          </a:p>
        </p:txBody>
      </p:sp>
      <p:sp>
        <p:nvSpPr>
          <p:cNvPr id="25" name="TextBox 24">
            <a:extLst>
              <a:ext uri="{FF2B5EF4-FFF2-40B4-BE49-F238E27FC236}">
                <a16:creationId xmlns:a16="http://schemas.microsoft.com/office/drawing/2014/main" id="{340AD557-3B85-694A-A624-1137CE424E90}"/>
              </a:ext>
            </a:extLst>
          </p:cNvPr>
          <p:cNvSpPr txBox="1"/>
          <p:nvPr/>
        </p:nvSpPr>
        <p:spPr>
          <a:xfrm>
            <a:off x="7969386" y="1304324"/>
            <a:ext cx="781273" cy="246221"/>
          </a:xfrm>
          <a:prstGeom prst="rect">
            <a:avLst/>
          </a:prstGeom>
          <a:noFill/>
        </p:spPr>
        <p:txBody>
          <a:bodyPr wrap="square" rtlCol="0">
            <a:spAutoFit/>
          </a:bodyPr>
          <a:lstStyle/>
          <a:p>
            <a:pPr algn="l"/>
            <a:r>
              <a:rPr lang="en-US" sz="1000" dirty="0">
                <a:latin typeface="Century Gothic" panose="020B0502020202020204" pitchFamily="34" charset="0"/>
              </a:rPr>
              <a:t>Nestle</a:t>
            </a:r>
          </a:p>
        </p:txBody>
      </p:sp>
      <p:sp>
        <p:nvSpPr>
          <p:cNvPr id="26" name="TextBox 25">
            <a:extLst>
              <a:ext uri="{FF2B5EF4-FFF2-40B4-BE49-F238E27FC236}">
                <a16:creationId xmlns:a16="http://schemas.microsoft.com/office/drawing/2014/main" id="{8D5F889F-E00F-D5B3-66B6-7757EDC17CE7}"/>
              </a:ext>
            </a:extLst>
          </p:cNvPr>
          <p:cNvSpPr txBox="1"/>
          <p:nvPr/>
        </p:nvSpPr>
        <p:spPr>
          <a:xfrm>
            <a:off x="104177" y="645579"/>
            <a:ext cx="8755076" cy="430887"/>
          </a:xfrm>
          <a:prstGeom prst="rect">
            <a:avLst/>
          </a:prstGeom>
          <a:noFill/>
        </p:spPr>
        <p:txBody>
          <a:bodyPr wrap="square" rtlCol="0">
            <a:spAutoFit/>
          </a:bodyPr>
          <a:lstStyle/>
          <a:p>
            <a:pPr algn="ctr"/>
            <a:r>
              <a:rPr lang="en-US" sz="1100" dirty="0">
                <a:latin typeface="Century Gothic" panose="020B0502020202020204" pitchFamily="34" charset="0"/>
              </a:rPr>
              <a:t>Pillsbury meets (or exceeds) the 70% JAR standard for all attributes, including amount of chocolate chips. Nestle falls just short of delivering on crispness skewing slightly towards too crisp for some consumers </a:t>
            </a:r>
          </a:p>
        </p:txBody>
      </p:sp>
      <p:sp>
        <p:nvSpPr>
          <p:cNvPr id="3" name="Rectangle 2">
            <a:extLst>
              <a:ext uri="{FF2B5EF4-FFF2-40B4-BE49-F238E27FC236}">
                <a16:creationId xmlns:a16="http://schemas.microsoft.com/office/drawing/2014/main" id="{C8A88289-FE02-2A71-8C0D-082ED9EB9CA5}"/>
              </a:ext>
            </a:extLst>
          </p:cNvPr>
          <p:cNvSpPr/>
          <p:nvPr/>
        </p:nvSpPr>
        <p:spPr>
          <a:xfrm>
            <a:off x="622148" y="1711002"/>
            <a:ext cx="7347237" cy="5361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B0411CA-F3A8-257E-D103-7D96C5B35DC9}"/>
              </a:ext>
            </a:extLst>
          </p:cNvPr>
          <p:cNvSpPr/>
          <p:nvPr/>
        </p:nvSpPr>
        <p:spPr>
          <a:xfrm>
            <a:off x="574022" y="3335865"/>
            <a:ext cx="7347237" cy="53612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043791A-30FD-DFE2-BF7D-78B93F2CE48F}"/>
              </a:ext>
            </a:extLst>
          </p:cNvPr>
          <p:cNvSpPr txBox="1"/>
          <p:nvPr/>
        </p:nvSpPr>
        <p:spPr>
          <a:xfrm>
            <a:off x="8025857" y="1631821"/>
            <a:ext cx="1027834" cy="1169551"/>
          </a:xfrm>
          <a:prstGeom prst="rect">
            <a:avLst/>
          </a:prstGeom>
          <a:noFill/>
        </p:spPr>
        <p:txBody>
          <a:bodyPr wrap="square" rtlCol="0">
            <a:spAutoFit/>
          </a:bodyPr>
          <a:lstStyle/>
          <a:p>
            <a:pPr algn="ctr"/>
            <a:r>
              <a:rPr lang="en-US" sz="700" i="1" dirty="0">
                <a:solidFill>
                  <a:schemeClr val="accent2"/>
                </a:solidFill>
                <a:latin typeface="Century Gothic" panose="020B0502020202020204" pitchFamily="34" charset="0"/>
              </a:rPr>
              <a:t>Although PBUS meets the 70% JAR standard, consumers tend to lean towards wanting more chocolate chips (especially when compared to Nestle)</a:t>
            </a:r>
          </a:p>
        </p:txBody>
      </p:sp>
      <p:sp>
        <p:nvSpPr>
          <p:cNvPr id="7" name="TextBox 6">
            <a:extLst>
              <a:ext uri="{FF2B5EF4-FFF2-40B4-BE49-F238E27FC236}">
                <a16:creationId xmlns:a16="http://schemas.microsoft.com/office/drawing/2014/main" id="{1B8FA611-2130-8818-48E1-258803A83D22}"/>
              </a:ext>
            </a:extLst>
          </p:cNvPr>
          <p:cNvSpPr txBox="1"/>
          <p:nvPr/>
        </p:nvSpPr>
        <p:spPr>
          <a:xfrm>
            <a:off x="7989991" y="3193281"/>
            <a:ext cx="1027834" cy="954107"/>
          </a:xfrm>
          <a:prstGeom prst="rect">
            <a:avLst/>
          </a:prstGeom>
          <a:noFill/>
        </p:spPr>
        <p:txBody>
          <a:bodyPr wrap="square" rtlCol="0">
            <a:spAutoFit/>
          </a:bodyPr>
          <a:lstStyle/>
          <a:p>
            <a:pPr algn="ctr"/>
            <a:r>
              <a:rPr lang="en-US" sz="700" i="1" dirty="0">
                <a:solidFill>
                  <a:schemeClr val="accent2"/>
                </a:solidFill>
                <a:latin typeface="Century Gothic" panose="020B0502020202020204" pitchFamily="34" charset="0"/>
              </a:rPr>
              <a:t>Nestle Chocolate Chip cookies may be too crisp for some consumers (note: This was observed during our team evaluation as well)</a:t>
            </a:r>
          </a:p>
        </p:txBody>
      </p:sp>
    </p:spTree>
    <p:extLst>
      <p:ext uri="{BB962C8B-B14F-4D97-AF65-F5344CB8AC3E}">
        <p14:creationId xmlns:p14="http://schemas.microsoft.com/office/powerpoint/2010/main" val="327029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59FD-D0CF-1A4B-BEBE-7FE19D09C1DB}"/>
              </a:ext>
            </a:extLst>
          </p:cNvPr>
          <p:cNvSpPr>
            <a:spLocks noGrp="1"/>
          </p:cNvSpPr>
          <p:nvPr>
            <p:ph type="title"/>
          </p:nvPr>
        </p:nvSpPr>
        <p:spPr>
          <a:xfrm>
            <a:off x="349248" y="285750"/>
            <a:ext cx="8489952" cy="442140"/>
          </a:xfrm>
        </p:spPr>
        <p:txBody>
          <a:bodyPr/>
          <a:lstStyle/>
          <a:p>
            <a:r>
              <a:rPr lang="en-US" sz="1600" dirty="0"/>
              <a:t>Pillsbury cookies win over kids with a better texture and flavor profile.</a:t>
            </a:r>
          </a:p>
        </p:txBody>
      </p:sp>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11</a:t>
            </a:fld>
            <a:endParaRPr lang="en-US"/>
          </a:p>
        </p:txBody>
      </p:sp>
      <p:sp>
        <p:nvSpPr>
          <p:cNvPr id="10" name="Content Placeholder 9">
            <a:extLst>
              <a:ext uri="{FF2B5EF4-FFF2-40B4-BE49-F238E27FC236}">
                <a16:creationId xmlns:a16="http://schemas.microsoft.com/office/drawing/2014/main" id="{2DB4A542-FB1E-C64E-AF52-92319CBAEF75}"/>
              </a:ext>
            </a:extLst>
          </p:cNvPr>
          <p:cNvSpPr>
            <a:spLocks noGrp="1"/>
          </p:cNvSpPr>
          <p:nvPr>
            <p:ph sz="quarter" idx="11"/>
          </p:nvPr>
        </p:nvSpPr>
        <p:spPr>
          <a:xfrm>
            <a:off x="342900" y="792008"/>
            <a:ext cx="8496300" cy="442141"/>
          </a:xfrm>
        </p:spPr>
        <p:txBody>
          <a:bodyPr/>
          <a:lstStyle/>
          <a:p>
            <a:r>
              <a:rPr lang="en-US" sz="1000" dirty="0"/>
              <a:t>Although preference is split between Pillsbury and Nestle, ultimately kids rank Pillsbury higher than Nestle in overall liking. </a:t>
            </a:r>
            <a:r>
              <a:rPr lang="en-US" sz="1000" b="1" i="1" dirty="0">
                <a:solidFill>
                  <a:srgbClr val="7AC3EB"/>
                </a:solidFill>
              </a:rPr>
              <a:t>The sweeter, softer cookie significantly influences better flavor and texture liking scores among kids. </a:t>
            </a:r>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pPr algn="ctr"/>
            <a:r>
              <a:rPr lang="en-US" sz="1800" dirty="0"/>
              <a:t>SUCCESS CRITERIA - KIDS</a:t>
            </a:r>
          </a:p>
        </p:txBody>
      </p:sp>
      <p:grpSp>
        <p:nvGrpSpPr>
          <p:cNvPr id="19" name="Group 18">
            <a:extLst>
              <a:ext uri="{FF2B5EF4-FFF2-40B4-BE49-F238E27FC236}">
                <a16:creationId xmlns:a16="http://schemas.microsoft.com/office/drawing/2014/main" id="{6139A67B-29EE-0F4A-8189-CE7BD59EE792}"/>
              </a:ext>
            </a:extLst>
          </p:cNvPr>
          <p:cNvGrpSpPr/>
          <p:nvPr/>
        </p:nvGrpSpPr>
        <p:grpSpPr>
          <a:xfrm>
            <a:off x="135940" y="3685319"/>
            <a:ext cx="1909088" cy="1008934"/>
            <a:chOff x="72145" y="3763289"/>
            <a:chExt cx="1909088" cy="1008934"/>
          </a:xfrm>
        </p:grpSpPr>
        <p:sp>
          <p:nvSpPr>
            <p:cNvPr id="20" name="Rounded Rectangle 19">
              <a:extLst>
                <a:ext uri="{FF2B5EF4-FFF2-40B4-BE49-F238E27FC236}">
                  <a16:creationId xmlns:a16="http://schemas.microsoft.com/office/drawing/2014/main" id="{50BD3672-6BBE-2A4A-B429-880997DC800E}"/>
                </a:ext>
              </a:extLst>
            </p:cNvPr>
            <p:cNvSpPr/>
            <p:nvPr/>
          </p:nvSpPr>
          <p:spPr>
            <a:xfrm>
              <a:off x="72145" y="3763289"/>
              <a:ext cx="1909088" cy="1008934"/>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a:solidFill>
                  <a:schemeClr val="tx1"/>
                </a:solidFill>
                <a:ea typeface="Helvetica Neue Light" charset="0"/>
              </a:endParaRPr>
            </a:p>
          </p:txBody>
        </p:sp>
        <p:grpSp>
          <p:nvGrpSpPr>
            <p:cNvPr id="21" name="Group 20">
              <a:extLst>
                <a:ext uri="{FF2B5EF4-FFF2-40B4-BE49-F238E27FC236}">
                  <a16:creationId xmlns:a16="http://schemas.microsoft.com/office/drawing/2014/main" id="{BF981A92-1514-0946-BECD-AE23EEAA0D46}"/>
                </a:ext>
              </a:extLst>
            </p:cNvPr>
            <p:cNvGrpSpPr/>
            <p:nvPr/>
          </p:nvGrpSpPr>
          <p:grpSpPr>
            <a:xfrm>
              <a:off x="146752" y="3763289"/>
              <a:ext cx="1834481" cy="1000274"/>
              <a:chOff x="191567" y="3773661"/>
              <a:chExt cx="1834481" cy="1000274"/>
            </a:xfrm>
          </p:grpSpPr>
          <p:sp>
            <p:nvSpPr>
              <p:cNvPr id="22" name="TextBox 21">
                <a:extLst>
                  <a:ext uri="{FF2B5EF4-FFF2-40B4-BE49-F238E27FC236}">
                    <a16:creationId xmlns:a16="http://schemas.microsoft.com/office/drawing/2014/main" id="{8DD1EA33-1225-664A-BE90-16D5FE692F76}"/>
                  </a:ext>
                </a:extLst>
              </p:cNvPr>
              <p:cNvSpPr txBox="1"/>
              <p:nvPr/>
            </p:nvSpPr>
            <p:spPr>
              <a:xfrm>
                <a:off x="379793" y="3773661"/>
                <a:ext cx="1646255" cy="1000274"/>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Superiority</a:t>
                </a:r>
                <a:r>
                  <a:rPr lang="en-US" sz="700" dirty="0">
                    <a:ea typeface="Helvetica Neue Light" charset="0"/>
                    <a:cs typeface="Helvetica Neue Light" charset="0"/>
                  </a:rPr>
                  <a:t> – GMI product is sig. higher than competitive product</a:t>
                </a:r>
              </a:p>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Parity</a:t>
                </a:r>
                <a:r>
                  <a:rPr lang="en-US" sz="700" dirty="0">
                    <a:ea typeface="Helvetica Neue Light" charset="0"/>
                    <a:cs typeface="Helvetica Neue Light" charset="0"/>
                  </a:rPr>
                  <a:t> – GMI product is at parity with or directionally higher than competitive product</a:t>
                </a:r>
              </a:p>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Inferiority</a:t>
                </a:r>
                <a:r>
                  <a:rPr lang="en-US" sz="700" dirty="0">
                    <a:ea typeface="Helvetica Neue Light" charset="0"/>
                    <a:cs typeface="Helvetica Neue Light" charset="0"/>
                  </a:rPr>
                  <a:t> – GMI product is sig. lower than competitive product</a:t>
                </a:r>
              </a:p>
            </p:txBody>
          </p:sp>
          <p:pic>
            <p:nvPicPr>
              <p:cNvPr id="23" name="Picture 22">
                <a:extLst>
                  <a:ext uri="{FF2B5EF4-FFF2-40B4-BE49-F238E27FC236}">
                    <a16:creationId xmlns:a16="http://schemas.microsoft.com/office/drawing/2014/main" id="{6C4F92BF-6945-2340-A05F-91BDF0A0D4D0}"/>
                  </a:ext>
                </a:extLst>
              </p:cNvPr>
              <p:cNvPicPr>
                <a:picLocks noChangeAspect="1"/>
              </p:cNvPicPr>
              <p:nvPr/>
            </p:nvPicPr>
            <p:blipFill>
              <a:blip r:embed="rId3"/>
              <a:stretch>
                <a:fillRect/>
              </a:stretch>
            </p:blipFill>
            <p:spPr>
              <a:xfrm>
                <a:off x="191567" y="4523878"/>
                <a:ext cx="182880" cy="182880"/>
              </a:xfrm>
              <a:prstGeom prst="rect">
                <a:avLst/>
              </a:prstGeom>
            </p:spPr>
          </p:pic>
          <p:pic>
            <p:nvPicPr>
              <p:cNvPr id="24" name="Picture 23">
                <a:extLst>
                  <a:ext uri="{FF2B5EF4-FFF2-40B4-BE49-F238E27FC236}">
                    <a16:creationId xmlns:a16="http://schemas.microsoft.com/office/drawing/2014/main" id="{F672D0F8-3E36-FA40-8F1F-BB96A7D4D1AF}"/>
                  </a:ext>
                </a:extLst>
              </p:cNvPr>
              <p:cNvPicPr>
                <a:picLocks noChangeAspect="1"/>
              </p:cNvPicPr>
              <p:nvPr/>
            </p:nvPicPr>
            <p:blipFill>
              <a:blip r:embed="rId4"/>
              <a:stretch>
                <a:fillRect/>
              </a:stretch>
            </p:blipFill>
            <p:spPr>
              <a:xfrm>
                <a:off x="191567" y="3829263"/>
                <a:ext cx="182880" cy="182880"/>
              </a:xfrm>
              <a:prstGeom prst="rect">
                <a:avLst/>
              </a:prstGeom>
            </p:spPr>
          </p:pic>
          <p:pic>
            <p:nvPicPr>
              <p:cNvPr id="25" name="Picture 24">
                <a:extLst>
                  <a:ext uri="{FF2B5EF4-FFF2-40B4-BE49-F238E27FC236}">
                    <a16:creationId xmlns:a16="http://schemas.microsoft.com/office/drawing/2014/main" id="{4F1FBB94-11E6-5F43-BC09-284AD0BC100D}"/>
                  </a:ext>
                </a:extLst>
              </p:cNvPr>
              <p:cNvPicPr>
                <a:picLocks noChangeAspect="1"/>
              </p:cNvPicPr>
              <p:nvPr/>
            </p:nvPicPr>
            <p:blipFill>
              <a:blip r:embed="rId5"/>
              <a:stretch>
                <a:fillRect/>
              </a:stretch>
            </p:blipFill>
            <p:spPr>
              <a:xfrm>
                <a:off x="191567" y="4176570"/>
                <a:ext cx="182880" cy="182880"/>
              </a:xfrm>
              <a:prstGeom prst="rect">
                <a:avLst/>
              </a:prstGeom>
            </p:spPr>
          </p:pic>
        </p:grpSp>
      </p:gr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30" name="Table 29">
            <a:extLst>
              <a:ext uri="{FF2B5EF4-FFF2-40B4-BE49-F238E27FC236}">
                <a16:creationId xmlns:a16="http://schemas.microsoft.com/office/drawing/2014/main" id="{BD8BBBF2-1C8B-5645-93F2-7F565DFDCF7B}"/>
              </a:ext>
            </a:extLst>
          </p:cNvPr>
          <p:cNvGraphicFramePr>
            <a:graphicFrameLocks noGrp="1"/>
          </p:cNvGraphicFramePr>
          <p:nvPr>
            <p:extLst>
              <p:ext uri="{D42A27DB-BD31-4B8C-83A1-F6EECF244321}">
                <p14:modId xmlns:p14="http://schemas.microsoft.com/office/powerpoint/2010/main" val="4143564352"/>
              </p:ext>
            </p:extLst>
          </p:nvPr>
        </p:nvGraphicFramePr>
        <p:xfrm>
          <a:off x="2127356" y="1357767"/>
          <a:ext cx="6614266" cy="2873967"/>
        </p:xfrm>
        <a:graphic>
          <a:graphicData uri="http://schemas.openxmlformats.org/drawingml/2006/table">
            <a:tbl>
              <a:tblPr firstRow="1" bandRow="1">
                <a:tableStyleId>{5C22544A-7EE6-4342-B048-85BDC9FD1C3A}</a:tableStyleId>
              </a:tblPr>
              <a:tblGrid>
                <a:gridCol w="1797742">
                  <a:extLst>
                    <a:ext uri="{9D8B030D-6E8A-4147-A177-3AD203B41FA5}">
                      <a16:colId xmlns:a16="http://schemas.microsoft.com/office/drawing/2014/main" val="437491260"/>
                    </a:ext>
                  </a:extLst>
                </a:gridCol>
                <a:gridCol w="1797742">
                  <a:extLst>
                    <a:ext uri="{9D8B030D-6E8A-4147-A177-3AD203B41FA5}">
                      <a16:colId xmlns:a16="http://schemas.microsoft.com/office/drawing/2014/main" val="2296775952"/>
                    </a:ext>
                  </a:extLst>
                </a:gridCol>
                <a:gridCol w="250182">
                  <a:extLst>
                    <a:ext uri="{9D8B030D-6E8A-4147-A177-3AD203B41FA5}">
                      <a16:colId xmlns:a16="http://schemas.microsoft.com/office/drawing/2014/main" val="339062791"/>
                    </a:ext>
                  </a:extLst>
                </a:gridCol>
                <a:gridCol w="208280">
                  <a:extLst>
                    <a:ext uri="{9D8B030D-6E8A-4147-A177-3AD203B41FA5}">
                      <a16:colId xmlns:a16="http://schemas.microsoft.com/office/drawing/2014/main" val="2912546667"/>
                    </a:ext>
                  </a:extLst>
                </a:gridCol>
                <a:gridCol w="1280160">
                  <a:extLst>
                    <a:ext uri="{9D8B030D-6E8A-4147-A177-3AD203B41FA5}">
                      <a16:colId xmlns:a16="http://schemas.microsoft.com/office/drawing/2014/main" val="3761433370"/>
                    </a:ext>
                  </a:extLst>
                </a:gridCol>
                <a:gridCol w="1280160">
                  <a:extLst>
                    <a:ext uri="{9D8B030D-6E8A-4147-A177-3AD203B41FA5}">
                      <a16:colId xmlns:a16="http://schemas.microsoft.com/office/drawing/2014/main" val="1372822098"/>
                    </a:ext>
                  </a:extLst>
                </a:gridCol>
              </a:tblGrid>
              <a:tr h="522540">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bg1"/>
                        </a:solidFill>
                        <a:effectLst/>
                        <a:latin typeface="Century Gothic" panose="020B0502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kern="1200" dirty="0">
                          <a:solidFill>
                            <a:schemeClr val="bg1"/>
                          </a:solidFill>
                          <a:effectLst/>
                          <a:latin typeface="Century Gothic" panose="020B0502020202020204" pitchFamily="34" charset="0"/>
                          <a:ea typeface="+mn-ea"/>
                          <a:cs typeface="+mn-cs"/>
                        </a:rPr>
                        <a:t>Pillsbury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900" b="1" i="0" u="none" strike="noStrike" kern="1200" dirty="0">
                          <a:solidFill>
                            <a:schemeClr val="bg1"/>
                          </a:solidFill>
                          <a:effectLst/>
                          <a:latin typeface="Century Gothic" panose="020B0502020202020204" pitchFamily="34" charset="0"/>
                          <a:ea typeface="+mn-ea"/>
                          <a:cs typeface="+mn-cs"/>
                        </a:rPr>
                        <a:t>Nestle Tollhouse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209016">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Base</a:t>
                      </a:r>
                    </a:p>
                  </a:txBody>
                  <a:tcPr marL="0"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114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113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2191946"/>
                  </a:ext>
                </a:extLst>
              </a:tr>
              <a:tr h="209016">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386679">
                <a:tc>
                  <a:txBody>
                    <a:bodyPr/>
                    <a:lstStyle/>
                    <a:p>
                      <a:pPr algn="ctr" fontAlgn="b">
                        <a:spcBef>
                          <a:spcPts val="300"/>
                        </a:spcBef>
                      </a:pPr>
                      <a:r>
                        <a:rPr lang="en-US" sz="800" b="0" i="0" u="none" strike="noStrike" spc="300" baseline="0" dirty="0">
                          <a:solidFill>
                            <a:srgbClr val="000000"/>
                          </a:solidFill>
                          <a:effectLst/>
                          <a:latin typeface="Century Gothic" panose="020B0502020202020204" pitchFamily="34" charset="0"/>
                        </a:rPr>
                        <a:t>PRIMARY SUCCES</a:t>
                      </a:r>
                      <a:r>
                        <a:rPr lang="en-US" sz="800" b="0" i="0" u="none" strike="noStrike" spc="0" baseline="0" dirty="0">
                          <a:solidFill>
                            <a:srgbClr val="000000"/>
                          </a:solidFill>
                          <a:effectLst/>
                          <a:latin typeface="Century Gothic" panose="020B0502020202020204" pitchFamily="34" charset="0"/>
                        </a:rPr>
                        <a:t>S</a:t>
                      </a:r>
                    </a:p>
                    <a:p>
                      <a:pPr algn="ctr" fontAlgn="b">
                        <a:spcBef>
                          <a:spcPts val="300"/>
                        </a:spcBef>
                      </a:pPr>
                      <a:r>
                        <a:rPr lang="en-US" sz="800" b="0" i="0" u="none" strike="noStrike" spc="300" baseline="0" dirty="0">
                          <a:solidFill>
                            <a:srgbClr val="000000"/>
                          </a:solidFill>
                          <a:effectLst/>
                          <a:latin typeface="Century Gothic" panose="020B0502020202020204" pitchFamily="34" charset="0"/>
                        </a:rPr>
                        <a:t>CRITERI</a:t>
                      </a:r>
                      <a:r>
                        <a:rPr lang="en-US" sz="800" b="0" i="0" u="none" strike="noStrike" dirty="0">
                          <a:solidFill>
                            <a:srgbClr val="000000"/>
                          </a:solidFill>
                          <a:effectLst/>
                          <a:latin typeface="Century Gothic" panose="020B0502020202020204" pitchFamily="34" charset="0"/>
                        </a:rPr>
                        <a:t>A</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Forced Preference</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52%</a:t>
                      </a:r>
                      <a:endParaRPr kumimoji="0" lang="en-US" sz="900" b="1" i="0" u="none" strike="noStrike" kern="1200" cap="none" spc="0" normalizeH="0" baseline="0" noProof="0" dirty="0">
                        <a:ln>
                          <a:noFill/>
                        </a:ln>
                        <a:solidFill>
                          <a:srgbClr val="1975D7"/>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48% </a:t>
                      </a:r>
                      <a:endParaRPr kumimoji="0" lang="en-US" sz="900" b="1" i="0" u="none" strike="noStrike" kern="1200" cap="none" spc="0" normalizeH="0" baseline="0" noProof="0" dirty="0">
                        <a:ln>
                          <a:noFill/>
                        </a:ln>
                        <a:solidFill>
                          <a:srgbClr val="BA1F70"/>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207906"/>
                  </a:ext>
                </a:extLst>
              </a:tr>
              <a:tr h="386679">
                <a:tc rowSpan="4">
                  <a:txBody>
                    <a:bodyPr/>
                    <a:lstStyle/>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SECONDAR</a:t>
                      </a:r>
                      <a:r>
                        <a:rPr lang="en-US" sz="800" b="0" i="0" u="none" strike="noStrike" spc="0" baseline="0" dirty="0">
                          <a:solidFill>
                            <a:srgbClr val="000000"/>
                          </a:solidFill>
                          <a:effectLst/>
                          <a:latin typeface="Century Gothic" panose="020B0502020202020204" pitchFamily="34" charset="0"/>
                        </a:rPr>
                        <a:t>Y</a:t>
                      </a:r>
                      <a:r>
                        <a:rPr lang="en-US" sz="800" b="0" i="0" u="none" strike="noStrike" spc="300" baseline="0" dirty="0">
                          <a:solidFill>
                            <a:srgbClr val="000000"/>
                          </a:solidFill>
                          <a:effectLst/>
                          <a:latin typeface="Century Gothic" panose="020B0502020202020204" pitchFamily="34" charset="0"/>
                        </a:rPr>
                        <a:t> </a:t>
                      </a:r>
                    </a:p>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SUCCESS CRITERI</a:t>
                      </a:r>
                      <a:r>
                        <a:rPr lang="en-US" sz="800" b="0" i="0" u="none" strike="noStrike" dirty="0">
                          <a:solidFill>
                            <a:srgbClr val="000000"/>
                          </a:solidFill>
                          <a:effectLst/>
                          <a:latin typeface="Century Gothic" panose="020B0502020202020204" pitchFamily="34" charset="0"/>
                        </a:rPr>
                        <a:t>A</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Overall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6pt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5.23 </a:t>
                      </a:r>
                      <a:r>
                        <a:rPr kumimoji="0" lang="en-US" sz="900" b="1" i="0" u="none" strike="noStrike" kern="1200" cap="none" spc="0" normalizeH="0" baseline="0" noProof="0" dirty="0">
                          <a:ln>
                            <a:noFill/>
                          </a:ln>
                          <a:solidFill>
                            <a:srgbClr val="DF9709"/>
                          </a:solidFill>
                          <a:effectLst/>
                          <a:uLnTx/>
                          <a:uFillTx/>
                          <a:latin typeface="Century Gothic" panose="020B0502020202020204" pitchFamily="34" charset="0"/>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5.00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70099"/>
                  </a:ext>
                </a:extLst>
              </a:tr>
              <a:tr h="386679">
                <a:tc vMerge="1">
                  <a:txBody>
                    <a:bodyPr/>
                    <a:lstStyle/>
                    <a:p>
                      <a:pPr marL="0" marR="0" lvl="0" indent="0" algn="ctr" defTabSz="685800" rtl="0" eaLnBrk="1" fontAlgn="b" latinLnBrk="0" hangingPunct="1">
                        <a:lnSpc>
                          <a:spcPct val="100000"/>
                        </a:lnSpc>
                        <a:spcBef>
                          <a:spcPts val="300"/>
                        </a:spcBef>
                        <a:spcAft>
                          <a:spcPts val="0"/>
                        </a:spcAft>
                        <a:buClrTx/>
                        <a:buSzTx/>
                        <a:buFontTx/>
                        <a:buNone/>
                        <a:tabLst/>
                        <a:defRPr/>
                      </a:pPr>
                      <a:endParaRPr lang="en-US" sz="800" b="0" i="0" u="none" strike="noStrike" dirty="0">
                        <a:solidFill>
                          <a:srgbClr val="000000"/>
                        </a:solidFill>
                        <a:effectLst/>
                        <a:latin typeface="Avenir Next" panose="020B0503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Appearance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5.04</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4.86</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386969"/>
                  </a:ext>
                </a:extLst>
              </a:tr>
              <a:tr h="386679">
                <a:tc vMerge="1">
                  <a:txBody>
                    <a:bodyPr/>
                    <a:lstStyle/>
                    <a:p>
                      <a:endParaRPr lang="en-US"/>
                    </a:p>
                  </a:txBody>
                  <a:tcPr/>
                </a:tc>
                <a:tc>
                  <a:txBody>
                    <a:bodyPr/>
                    <a:lstStyle/>
                    <a:p>
                      <a:pPr algn="r" fontAlgn="b"/>
                      <a:r>
                        <a:rPr lang="en-US" sz="900" b="1" i="0" u="none" strike="noStrike" dirty="0">
                          <a:solidFill>
                            <a:srgbClr val="000000"/>
                          </a:solidFill>
                          <a:effectLst/>
                          <a:latin typeface="Century Gothic" panose="020B0502020202020204" pitchFamily="34" charset="0"/>
                        </a:rPr>
                        <a:t>Flavor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5.18 </a:t>
                      </a:r>
                      <a:r>
                        <a:rPr kumimoji="0" lang="en-US" sz="900" b="1" i="0" u="none" strike="noStrike" kern="1200" cap="none" spc="0" normalizeH="0" baseline="0" dirty="0">
                          <a:ln>
                            <a:noFill/>
                          </a:ln>
                          <a:solidFill>
                            <a:srgbClr val="DF9709"/>
                          </a:solidFill>
                          <a:effectLst/>
                          <a:uLnTx/>
                          <a:uFillTx/>
                          <a:latin typeface="Century Gothic" panose="020B0502020202020204" pitchFamily="34" charset="0"/>
                          <a:ea typeface="+mn-ea"/>
                          <a:cs typeface="+mn-cs"/>
                        </a:rPr>
                        <a:t>B</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4.85</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8319920"/>
                  </a:ext>
                </a:extLst>
              </a:tr>
              <a:tr h="386679">
                <a:tc vMerge="1">
                  <a:txBody>
                    <a:bodyPr/>
                    <a:lstStyle/>
                    <a:p>
                      <a:pPr marL="0" marR="0" indent="0" algn="r" defTabSz="685800" rtl="0" eaLnBrk="1" fontAlgn="b" latinLnBrk="0" hangingPunct="1">
                        <a:lnSpc>
                          <a:spcPct val="100000"/>
                        </a:lnSpc>
                        <a:spcBef>
                          <a:spcPts val="300"/>
                        </a:spcBef>
                        <a:spcAft>
                          <a:spcPts val="0"/>
                        </a:spcAft>
                        <a:buClrTx/>
                        <a:buSzTx/>
                        <a:buFontTx/>
                        <a:buNone/>
                        <a:tabLst/>
                        <a:defRPr/>
                      </a:pPr>
                      <a:endParaRPr lang="en-US" sz="800" b="1" i="0" u="none" strike="noStrike" dirty="0">
                        <a:solidFill>
                          <a:srgbClr val="000000"/>
                        </a:solidFill>
                        <a:effectLst/>
                        <a:latin typeface="Avenir Next" panose="020B0503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Texture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5.12 </a:t>
                      </a:r>
                      <a:r>
                        <a:rPr kumimoji="0" lang="en-US" sz="900" b="1" i="0" u="none" strike="noStrike" kern="1200" cap="none" spc="0" normalizeH="0" baseline="0" dirty="0">
                          <a:ln>
                            <a:noFill/>
                          </a:ln>
                          <a:solidFill>
                            <a:srgbClr val="DF9709"/>
                          </a:solidFill>
                          <a:effectLst/>
                          <a:uLnTx/>
                          <a:uFillTx/>
                          <a:latin typeface="Century Gothic" panose="020B0502020202020204" pitchFamily="34" charset="0"/>
                          <a:ea typeface="+mn-ea"/>
                          <a:cs typeface="+mn-cs"/>
                        </a:rPr>
                        <a:t>B</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4.87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904272"/>
                  </a:ext>
                </a:extLst>
              </a:tr>
            </a:tbl>
          </a:graphicData>
        </a:graphic>
      </p:graphicFrame>
      <p:pic>
        <p:nvPicPr>
          <p:cNvPr id="27" name="Picture 26">
            <a:extLst>
              <a:ext uri="{FF2B5EF4-FFF2-40B4-BE49-F238E27FC236}">
                <a16:creationId xmlns:a16="http://schemas.microsoft.com/office/drawing/2014/main" id="{33C42AE3-035A-5146-8DA5-8AED87E64BC6}"/>
              </a:ext>
            </a:extLst>
          </p:cNvPr>
          <p:cNvPicPr>
            <a:picLocks noChangeAspect="1"/>
          </p:cNvPicPr>
          <p:nvPr/>
        </p:nvPicPr>
        <p:blipFill>
          <a:blip r:embed="rId6"/>
          <a:srcRect/>
          <a:stretch/>
        </p:blipFill>
        <p:spPr>
          <a:xfrm>
            <a:off x="6043320" y="2342278"/>
            <a:ext cx="301752" cy="301752"/>
          </a:xfrm>
          <a:prstGeom prst="rect">
            <a:avLst/>
          </a:prstGeom>
        </p:spPr>
      </p:pic>
      <p:pic>
        <p:nvPicPr>
          <p:cNvPr id="31" name="Picture 30">
            <a:extLst>
              <a:ext uri="{FF2B5EF4-FFF2-40B4-BE49-F238E27FC236}">
                <a16:creationId xmlns:a16="http://schemas.microsoft.com/office/drawing/2014/main" id="{A56DD833-BA44-F447-9B9D-3C1670CDEEB5}"/>
              </a:ext>
            </a:extLst>
          </p:cNvPr>
          <p:cNvPicPr>
            <a:picLocks noChangeAspect="1"/>
          </p:cNvPicPr>
          <p:nvPr/>
        </p:nvPicPr>
        <p:blipFill>
          <a:blip r:embed="rId6"/>
          <a:srcRect/>
          <a:stretch/>
        </p:blipFill>
        <p:spPr>
          <a:xfrm>
            <a:off x="6043320" y="3114438"/>
            <a:ext cx="301752" cy="301752"/>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458C7E-4BF7-20FA-7D77-B08577328960}"/>
              </a:ext>
            </a:extLst>
          </p:cNvPr>
          <p:cNvPicPr>
            <a:picLocks noChangeAspect="1"/>
          </p:cNvPicPr>
          <p:nvPr/>
        </p:nvPicPr>
        <p:blipFill>
          <a:blip r:embed="rId7"/>
          <a:stretch>
            <a:fillRect/>
          </a:stretch>
        </p:blipFill>
        <p:spPr>
          <a:xfrm>
            <a:off x="551954" y="1371743"/>
            <a:ext cx="933240" cy="93324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632FE3CD-FCC2-8DEF-6C65-BA57C7408FE3}"/>
              </a:ext>
            </a:extLst>
          </p:cNvPr>
          <p:cNvPicPr>
            <a:picLocks noChangeAspect="1"/>
          </p:cNvPicPr>
          <p:nvPr/>
        </p:nvPicPr>
        <p:blipFill>
          <a:blip r:embed="rId8"/>
          <a:stretch>
            <a:fillRect/>
          </a:stretch>
        </p:blipFill>
        <p:spPr>
          <a:xfrm>
            <a:off x="475433" y="2478518"/>
            <a:ext cx="1070905" cy="1070905"/>
          </a:xfrm>
          <a:prstGeom prst="rect">
            <a:avLst/>
          </a:prstGeom>
        </p:spPr>
      </p:pic>
      <p:pic>
        <p:nvPicPr>
          <p:cNvPr id="8" name="Picture 7">
            <a:extLst>
              <a:ext uri="{FF2B5EF4-FFF2-40B4-BE49-F238E27FC236}">
                <a16:creationId xmlns:a16="http://schemas.microsoft.com/office/drawing/2014/main" id="{C3DE32E5-A554-306C-B47A-5412B6506CA2}"/>
              </a:ext>
            </a:extLst>
          </p:cNvPr>
          <p:cNvPicPr>
            <a:picLocks noChangeAspect="1"/>
          </p:cNvPicPr>
          <p:nvPr/>
        </p:nvPicPr>
        <p:blipFill>
          <a:blip r:embed="rId4"/>
          <a:stretch>
            <a:fillRect/>
          </a:stretch>
        </p:blipFill>
        <p:spPr>
          <a:xfrm>
            <a:off x="6045462" y="2727521"/>
            <a:ext cx="301752" cy="301752"/>
          </a:xfrm>
          <a:prstGeom prst="rect">
            <a:avLst/>
          </a:prstGeom>
        </p:spPr>
      </p:pic>
      <p:pic>
        <p:nvPicPr>
          <p:cNvPr id="9" name="Picture 8">
            <a:extLst>
              <a:ext uri="{FF2B5EF4-FFF2-40B4-BE49-F238E27FC236}">
                <a16:creationId xmlns:a16="http://schemas.microsoft.com/office/drawing/2014/main" id="{8926526C-76E8-F59D-D097-B554614E05F2}"/>
              </a:ext>
            </a:extLst>
          </p:cNvPr>
          <p:cNvPicPr>
            <a:picLocks noChangeAspect="1"/>
          </p:cNvPicPr>
          <p:nvPr/>
        </p:nvPicPr>
        <p:blipFill>
          <a:blip r:embed="rId4"/>
          <a:stretch>
            <a:fillRect/>
          </a:stretch>
        </p:blipFill>
        <p:spPr>
          <a:xfrm>
            <a:off x="6035710" y="3893412"/>
            <a:ext cx="301752" cy="301752"/>
          </a:xfrm>
          <a:prstGeom prst="rect">
            <a:avLst/>
          </a:prstGeom>
        </p:spPr>
      </p:pic>
      <p:pic>
        <p:nvPicPr>
          <p:cNvPr id="11" name="Picture 10">
            <a:extLst>
              <a:ext uri="{FF2B5EF4-FFF2-40B4-BE49-F238E27FC236}">
                <a16:creationId xmlns:a16="http://schemas.microsoft.com/office/drawing/2014/main" id="{4723D087-1E96-ED9C-55F0-C908F8E26D68}"/>
              </a:ext>
            </a:extLst>
          </p:cNvPr>
          <p:cNvPicPr>
            <a:picLocks noChangeAspect="1"/>
          </p:cNvPicPr>
          <p:nvPr/>
        </p:nvPicPr>
        <p:blipFill>
          <a:blip r:embed="rId4"/>
          <a:stretch>
            <a:fillRect/>
          </a:stretch>
        </p:blipFill>
        <p:spPr>
          <a:xfrm>
            <a:off x="6043970" y="3496269"/>
            <a:ext cx="301752" cy="301752"/>
          </a:xfrm>
          <a:prstGeom prst="rect">
            <a:avLst/>
          </a:prstGeom>
        </p:spPr>
      </p:pic>
    </p:spTree>
    <p:extLst>
      <p:ext uri="{BB962C8B-B14F-4D97-AF65-F5344CB8AC3E}">
        <p14:creationId xmlns:p14="http://schemas.microsoft.com/office/powerpoint/2010/main" val="1732087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943BCEB-E412-B643-6B3A-1C8B8A6F7709}"/>
              </a:ext>
            </a:extLst>
          </p:cNvPr>
          <p:cNvSpPr/>
          <p:nvPr/>
        </p:nvSpPr>
        <p:spPr>
          <a:xfrm>
            <a:off x="477766" y="925676"/>
            <a:ext cx="4531555" cy="423950"/>
          </a:xfrm>
          <a:prstGeom prst="roundRect">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A886B99-9809-A246-8D28-6662C88288B4}"/>
              </a:ext>
            </a:extLst>
          </p:cNvPr>
          <p:cNvSpPr>
            <a:spLocks/>
          </p:cNvSpPr>
          <p:nvPr/>
        </p:nvSpPr>
        <p:spPr>
          <a:xfrm>
            <a:off x="297101" y="1395983"/>
            <a:ext cx="2358635" cy="3096504"/>
          </a:xfrm>
          <a:prstGeom prst="roundRect">
            <a:avLst>
              <a:gd name="adj" fmla="val 11271"/>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00" b="1" dirty="0">
                <a:solidFill>
                  <a:schemeClr val="accent1"/>
                </a:solidFill>
                <a:cs typeface="Arial"/>
              </a:rPr>
              <a:t>Although adults are split on preference, Pillsbury has a more appealing texture.</a:t>
            </a:r>
          </a:p>
          <a:p>
            <a:pPr algn="ctr"/>
            <a:endParaRPr lang="en-US" sz="1100" dirty="0"/>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Pillsbury and Nestle perform on-par in overall preference among adults. Both cookie dough products achieve strong flavor sensory metric scores, illustrating high satisfaction among cookie dough buyers.</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Consumers enjoy Pillsbury’s softer texture, scoring higher in Texture Liking. Nestle’s cookies are perceived as slightly too crispy.</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Although both brands are ranked highly among category buyers, </a:t>
            </a:r>
            <a:r>
              <a:rPr lang="en-US" sz="800" b="1" dirty="0">
                <a:solidFill>
                  <a:srgbClr val="303030"/>
                </a:solidFill>
                <a:cs typeface="Arial"/>
              </a:rPr>
              <a:t>Pillsbury has a significant edge in texture, which can help build preference</a:t>
            </a:r>
            <a:r>
              <a:rPr lang="en-US" sz="800" dirty="0">
                <a:solidFill>
                  <a:srgbClr val="303030"/>
                </a:solidFill>
                <a:cs typeface="Arial"/>
              </a:rPr>
              <a:t>.</a:t>
            </a:r>
          </a:p>
        </p:txBody>
      </p:sp>
      <p:sp>
        <p:nvSpPr>
          <p:cNvPr id="39" name="Rounded Rectangle 38">
            <a:extLst>
              <a:ext uri="{FF2B5EF4-FFF2-40B4-BE49-F238E27FC236}">
                <a16:creationId xmlns:a16="http://schemas.microsoft.com/office/drawing/2014/main" id="{F9F41ACC-0FEF-1944-A291-F6FD6FEFDD85}"/>
              </a:ext>
            </a:extLst>
          </p:cNvPr>
          <p:cNvSpPr>
            <a:spLocks/>
          </p:cNvSpPr>
          <p:nvPr/>
        </p:nvSpPr>
        <p:spPr>
          <a:xfrm>
            <a:off x="5367130" y="1405536"/>
            <a:ext cx="3371353" cy="3096504"/>
          </a:xfrm>
          <a:prstGeom prst="roundRect">
            <a:avLst>
              <a:gd name="adj" fmla="val 11271"/>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000" b="1" dirty="0">
                <a:solidFill>
                  <a:srgbClr val="DF2A63"/>
                </a:solidFill>
                <a:cs typeface="Arial"/>
              </a:rPr>
              <a:t>Pillsbury packaging is superior to Nestle’s, as consumers find it easier to  open the package and prepare the dough. </a:t>
            </a:r>
            <a:endParaRPr lang="en-US" sz="1000" dirty="0">
              <a:solidFill>
                <a:srgbClr val="FFFFFF"/>
              </a:solidFill>
            </a:endParaRPr>
          </a:p>
          <a:p>
            <a:pPr lvl="0" algn="ctr"/>
            <a:endParaRPr lang="en-US" sz="1100" dirty="0">
              <a:solidFill>
                <a:srgbClr val="FFFFFF"/>
              </a:solidFill>
            </a:endParaRP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Consumers like that Pillsbury’s cookie dough pieces are more separated than Nestles, which makes it easier to break apart the dough and less messy when preparing the cookies.</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Consider </a:t>
            </a:r>
            <a:r>
              <a:rPr lang="en-US" sz="800" b="1" dirty="0">
                <a:solidFill>
                  <a:srgbClr val="303030"/>
                </a:solidFill>
                <a:cs typeface="Arial"/>
              </a:rPr>
              <a:t>highlighting ease of preparation in future external messaging</a:t>
            </a:r>
            <a:r>
              <a:rPr lang="en-US" sz="800" dirty="0">
                <a:solidFill>
                  <a:srgbClr val="303030"/>
                </a:solidFill>
                <a:cs typeface="Arial"/>
              </a:rPr>
              <a:t>, as Pillsbury is superior to competitors when it comes to packaging functionality.</a:t>
            </a:r>
          </a:p>
        </p:txBody>
      </p:sp>
      <p:sp>
        <p:nvSpPr>
          <p:cNvPr id="10" name="Title 9">
            <a:extLst>
              <a:ext uri="{FF2B5EF4-FFF2-40B4-BE49-F238E27FC236}">
                <a16:creationId xmlns:a16="http://schemas.microsoft.com/office/drawing/2014/main" id="{F392321F-8874-0B4A-9FD3-FCAC5CBF1D4D}"/>
              </a:ext>
            </a:extLst>
          </p:cNvPr>
          <p:cNvSpPr>
            <a:spLocks noGrp="1"/>
          </p:cNvSpPr>
          <p:nvPr>
            <p:ph type="title"/>
          </p:nvPr>
        </p:nvSpPr>
        <p:spPr/>
        <p:txBody>
          <a:bodyPr/>
          <a:lstStyle/>
          <a:p>
            <a:pPr algn="ctr"/>
            <a:r>
              <a:rPr lang="en-US" dirty="0"/>
              <a:t>Key Insights and Take Away’s</a:t>
            </a:r>
          </a:p>
        </p:txBody>
      </p:sp>
      <p:sp>
        <p:nvSpPr>
          <p:cNvPr id="3" name="Slide Number Placeholder 2">
            <a:extLst>
              <a:ext uri="{FF2B5EF4-FFF2-40B4-BE49-F238E27FC236}">
                <a16:creationId xmlns:a16="http://schemas.microsoft.com/office/drawing/2014/main" id="{D55824DC-B8F7-C24A-955D-FE09BE89913F}"/>
              </a:ext>
            </a:extLst>
          </p:cNvPr>
          <p:cNvSpPr>
            <a:spLocks noGrp="1"/>
          </p:cNvSpPr>
          <p:nvPr>
            <p:ph type="sldNum" sz="quarter" idx="10"/>
          </p:nvPr>
        </p:nvSpPr>
        <p:spPr/>
        <p:txBody>
          <a:bodyPr/>
          <a:lstStyle/>
          <a:p>
            <a:fld id="{A82C3BC0-3EBF-3C4C-A3D8-795624EBC6AA}" type="slidenum">
              <a:rPr lang="en-US" smtClean="0"/>
              <a:pPr/>
              <a:t>12</a:t>
            </a:fld>
            <a:endParaRPr lang="en-US"/>
          </a:p>
        </p:txBody>
      </p:sp>
      <p:sp>
        <p:nvSpPr>
          <p:cNvPr id="2" name="Rounded Rectangle 1">
            <a:extLst>
              <a:ext uri="{FF2B5EF4-FFF2-40B4-BE49-F238E27FC236}">
                <a16:creationId xmlns:a16="http://schemas.microsoft.com/office/drawing/2014/main" id="{B1ECBB29-9B4A-C2D8-1AFF-C55966664185}"/>
              </a:ext>
            </a:extLst>
          </p:cNvPr>
          <p:cNvSpPr>
            <a:spLocks/>
          </p:cNvSpPr>
          <p:nvPr/>
        </p:nvSpPr>
        <p:spPr>
          <a:xfrm>
            <a:off x="2741987" y="1405536"/>
            <a:ext cx="2358635" cy="3096504"/>
          </a:xfrm>
          <a:prstGeom prst="roundRect">
            <a:avLst>
              <a:gd name="adj" fmla="val 11271"/>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1000" b="1" dirty="0">
                <a:solidFill>
                  <a:srgbClr val="DF2A63"/>
                </a:solidFill>
                <a:cs typeface="Arial"/>
              </a:rPr>
              <a:t>Kids prefer Pillsbury’s sweeter flavor profile and softer texture over Nestle.</a:t>
            </a:r>
            <a:endParaRPr lang="en-US" sz="1000" dirty="0">
              <a:solidFill>
                <a:srgbClr val="FFFFFF"/>
              </a:solidFill>
            </a:endParaRPr>
          </a:p>
          <a:p>
            <a:pPr lvl="0" algn="ctr"/>
            <a:endParaRPr lang="en-US" sz="1100" dirty="0">
              <a:solidFill>
                <a:srgbClr val="FFFFFF"/>
              </a:solidFill>
            </a:endParaRP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Kids are split on overall preference; however, Pillsbury’s overall liking score is significantly higher than Nestle’s.</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Pillsbury succeeds in delivering a sweeter, softer baked cookie, which wins over kids in various sensory metrics. However, kids desire more chocolate chips in both cookie brands.</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Although Pillsbury does not win in overall preference, </a:t>
            </a:r>
            <a:r>
              <a:rPr lang="en-US" sz="800" b="1" dirty="0">
                <a:solidFill>
                  <a:srgbClr val="303030"/>
                </a:solidFill>
                <a:cs typeface="Arial"/>
              </a:rPr>
              <a:t>kids find its baked cookie to have a sweeter flavor and better texture</a:t>
            </a:r>
            <a:r>
              <a:rPr lang="en-US" sz="800" dirty="0">
                <a:solidFill>
                  <a:srgbClr val="303030"/>
                </a:solidFill>
                <a:cs typeface="Arial"/>
              </a:rPr>
              <a:t> than Nestle. </a:t>
            </a:r>
          </a:p>
        </p:txBody>
      </p:sp>
      <p:sp>
        <p:nvSpPr>
          <p:cNvPr id="5" name="TextBox 4">
            <a:extLst>
              <a:ext uri="{FF2B5EF4-FFF2-40B4-BE49-F238E27FC236}">
                <a16:creationId xmlns:a16="http://schemas.microsoft.com/office/drawing/2014/main" id="{85759B02-FC33-863C-19D0-39215D26201C}"/>
              </a:ext>
            </a:extLst>
          </p:cNvPr>
          <p:cNvSpPr txBox="1"/>
          <p:nvPr/>
        </p:nvSpPr>
        <p:spPr>
          <a:xfrm>
            <a:off x="1645041" y="950016"/>
            <a:ext cx="2276263" cy="323165"/>
          </a:xfrm>
          <a:prstGeom prst="rect">
            <a:avLst/>
          </a:prstGeom>
          <a:noFill/>
        </p:spPr>
        <p:txBody>
          <a:bodyPr wrap="square" rtlCol="0">
            <a:spAutoFit/>
          </a:bodyPr>
          <a:lstStyle/>
          <a:p>
            <a:pPr algn="ctr"/>
            <a:r>
              <a:rPr lang="en-US" sz="1500" b="1" dirty="0">
                <a:solidFill>
                  <a:schemeClr val="bg1"/>
                </a:solidFill>
                <a:latin typeface="Century Gothic" panose="020B0502020202020204" pitchFamily="34" charset="0"/>
              </a:rPr>
              <a:t>Key Product Insights </a:t>
            </a:r>
          </a:p>
        </p:txBody>
      </p:sp>
      <p:sp>
        <p:nvSpPr>
          <p:cNvPr id="9" name="Rectangle: Rounded Corners 8">
            <a:extLst>
              <a:ext uri="{FF2B5EF4-FFF2-40B4-BE49-F238E27FC236}">
                <a16:creationId xmlns:a16="http://schemas.microsoft.com/office/drawing/2014/main" id="{D3399F08-9BC6-40DA-BB83-E6048E8E053E}"/>
              </a:ext>
            </a:extLst>
          </p:cNvPr>
          <p:cNvSpPr/>
          <p:nvPr/>
        </p:nvSpPr>
        <p:spPr>
          <a:xfrm>
            <a:off x="5367130" y="924802"/>
            <a:ext cx="3299104" cy="442140"/>
          </a:xfrm>
          <a:prstGeom prst="roundRect">
            <a:avLst/>
          </a:prstGeom>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ABE0860-DD7A-CFC7-EDE7-07BD803D57EA}"/>
              </a:ext>
            </a:extLst>
          </p:cNvPr>
          <p:cNvSpPr txBox="1"/>
          <p:nvPr/>
        </p:nvSpPr>
        <p:spPr>
          <a:xfrm>
            <a:off x="5878550" y="984289"/>
            <a:ext cx="2276263" cy="323165"/>
          </a:xfrm>
          <a:prstGeom prst="rect">
            <a:avLst/>
          </a:prstGeom>
          <a:noFill/>
        </p:spPr>
        <p:txBody>
          <a:bodyPr wrap="square" rtlCol="0">
            <a:spAutoFit/>
          </a:bodyPr>
          <a:lstStyle/>
          <a:p>
            <a:pPr algn="ctr"/>
            <a:r>
              <a:rPr lang="en-US" sz="1500" b="1" dirty="0">
                <a:solidFill>
                  <a:schemeClr val="bg1"/>
                </a:solidFill>
                <a:latin typeface="Century Gothic" panose="020B0502020202020204" pitchFamily="34" charset="0"/>
              </a:rPr>
              <a:t>Key Package Insights </a:t>
            </a:r>
          </a:p>
        </p:txBody>
      </p:sp>
    </p:spTree>
    <p:extLst>
      <p:ext uri="{BB962C8B-B14F-4D97-AF65-F5344CB8AC3E}">
        <p14:creationId xmlns:p14="http://schemas.microsoft.com/office/powerpoint/2010/main" val="107721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321F70-BD75-4878-7E13-F6001E97D042}"/>
              </a:ext>
            </a:extLst>
          </p:cNvPr>
          <p:cNvSpPr>
            <a:spLocks noGrp="1"/>
          </p:cNvSpPr>
          <p:nvPr>
            <p:ph type="sldNum" sz="quarter" idx="10"/>
          </p:nvPr>
        </p:nvSpPr>
        <p:spPr/>
        <p:txBody>
          <a:bodyPr/>
          <a:lstStyle/>
          <a:p>
            <a:fld id="{A82C3BC0-3EBF-3C4C-A3D8-795624EBC6AA}" type="slidenum">
              <a:rPr lang="en-US" smtClean="0"/>
              <a:pPr/>
              <a:t>13</a:t>
            </a:fld>
            <a:endParaRPr lang="en-US"/>
          </a:p>
        </p:txBody>
      </p:sp>
      <p:sp>
        <p:nvSpPr>
          <p:cNvPr id="5" name="Title 1">
            <a:extLst>
              <a:ext uri="{FF2B5EF4-FFF2-40B4-BE49-F238E27FC236}">
                <a16:creationId xmlns:a16="http://schemas.microsoft.com/office/drawing/2014/main" id="{39B1CC0E-F98B-C15F-0E63-E35E1FB70490}"/>
              </a:ext>
            </a:extLst>
          </p:cNvPr>
          <p:cNvSpPr>
            <a:spLocks noGrp="1"/>
          </p:cNvSpPr>
          <p:nvPr>
            <p:ph type="title"/>
          </p:nvPr>
        </p:nvSpPr>
        <p:spPr>
          <a:xfrm>
            <a:off x="349250" y="285750"/>
            <a:ext cx="8467725" cy="442913"/>
          </a:xfrm>
        </p:spPr>
        <p:txBody>
          <a:bodyPr/>
          <a:lstStyle/>
          <a:p>
            <a:r>
              <a:rPr lang="en-US" dirty="0"/>
              <a:t>Next Steps: Product + Remarkability Process</a:t>
            </a:r>
          </a:p>
        </p:txBody>
      </p:sp>
      <p:sp>
        <p:nvSpPr>
          <p:cNvPr id="7" name="Content Placeholder 3">
            <a:extLst>
              <a:ext uri="{FF2B5EF4-FFF2-40B4-BE49-F238E27FC236}">
                <a16:creationId xmlns:a16="http://schemas.microsoft.com/office/drawing/2014/main" id="{C7EB3BED-1640-BC95-B7A5-FF15A6694915}"/>
              </a:ext>
            </a:extLst>
          </p:cNvPr>
          <p:cNvSpPr txBox="1">
            <a:spLocks/>
          </p:cNvSpPr>
          <p:nvPr/>
        </p:nvSpPr>
        <p:spPr>
          <a:xfrm>
            <a:off x="5248727" y="1005883"/>
            <a:ext cx="3651906" cy="3520130"/>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1pPr>
            <a:lvl2pPr marL="514350" indent="-171450" algn="l" defTabSz="685800" rtl="0" eaLnBrk="1" latinLnBrk="0" hangingPunct="1">
              <a:lnSpc>
                <a:spcPct val="100000"/>
              </a:lnSpc>
              <a:spcBef>
                <a:spcPts val="800"/>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100000"/>
              </a:lnSpc>
              <a:spcBef>
                <a:spcPts val="800"/>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100000"/>
              </a:lnSpc>
              <a:spcBef>
                <a:spcPts val="800"/>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100000"/>
              </a:lnSpc>
              <a:spcBef>
                <a:spcPts val="800"/>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400" b="1" dirty="0">
                <a:solidFill>
                  <a:schemeClr val="accent1"/>
                </a:solidFill>
              </a:rPr>
              <a:t>Remarkable Experience Framework Next Steps and Recommendations</a:t>
            </a:r>
          </a:p>
          <a:p>
            <a:pPr marL="342900" indent="-342900">
              <a:buFont typeface="+mj-lt"/>
              <a:buAutoNum type="arabicPeriod"/>
            </a:pPr>
            <a:r>
              <a:rPr lang="en-US" sz="1100" dirty="0"/>
              <a:t>Review results from package design audit to complete FMOT/FOP recommendations</a:t>
            </a:r>
          </a:p>
          <a:p>
            <a:pPr marL="857250" lvl="1" indent="-342900">
              <a:buFont typeface="+mj-lt"/>
              <a:buAutoNum type="alphaLcPeriod"/>
            </a:pPr>
            <a:r>
              <a:rPr lang="en-US" sz="1050" dirty="0"/>
              <a:t>Results expected by early March</a:t>
            </a:r>
          </a:p>
        </p:txBody>
      </p:sp>
      <p:pic>
        <p:nvPicPr>
          <p:cNvPr id="8" name="Content Placeholder 7">
            <a:extLst>
              <a:ext uri="{FF2B5EF4-FFF2-40B4-BE49-F238E27FC236}">
                <a16:creationId xmlns:a16="http://schemas.microsoft.com/office/drawing/2014/main" id="{71F273D6-7846-B7C6-0F03-F38A7941B162}"/>
              </a:ext>
            </a:extLst>
          </p:cNvPr>
          <p:cNvPicPr>
            <a:picLocks noGrp="1" noChangeAspect="1"/>
          </p:cNvPicPr>
          <p:nvPr>
            <p:ph sz="quarter" idx="11"/>
          </p:nvPr>
        </p:nvPicPr>
        <p:blipFill>
          <a:blip r:embed="rId2"/>
          <a:stretch>
            <a:fillRect/>
          </a:stretch>
        </p:blipFill>
        <p:spPr>
          <a:xfrm>
            <a:off x="5248727" y="2372966"/>
            <a:ext cx="3427683" cy="1930927"/>
          </a:xfrm>
          <a:prstGeom prst="rect">
            <a:avLst/>
          </a:prstGeom>
        </p:spPr>
      </p:pic>
      <p:sp>
        <p:nvSpPr>
          <p:cNvPr id="4" name="Content Placeholder 3">
            <a:extLst>
              <a:ext uri="{FF2B5EF4-FFF2-40B4-BE49-F238E27FC236}">
                <a16:creationId xmlns:a16="http://schemas.microsoft.com/office/drawing/2014/main" id="{6D518B9E-7C44-D300-170D-B8680B028BAA}"/>
              </a:ext>
            </a:extLst>
          </p:cNvPr>
          <p:cNvSpPr txBox="1">
            <a:spLocks/>
          </p:cNvSpPr>
          <p:nvPr/>
        </p:nvSpPr>
        <p:spPr>
          <a:xfrm>
            <a:off x="243367" y="959602"/>
            <a:ext cx="4153703" cy="3454013"/>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1pPr>
            <a:lvl2pPr marL="514350" indent="-171450" algn="l" defTabSz="685800" rtl="0" eaLnBrk="1" latinLnBrk="0" hangingPunct="1">
              <a:lnSpc>
                <a:spcPct val="100000"/>
              </a:lnSpc>
              <a:spcBef>
                <a:spcPts val="800"/>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100000"/>
              </a:lnSpc>
              <a:spcBef>
                <a:spcPts val="800"/>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100000"/>
              </a:lnSpc>
              <a:spcBef>
                <a:spcPts val="800"/>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100000"/>
              </a:lnSpc>
              <a:spcBef>
                <a:spcPts val="800"/>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dirty="0">
                <a:solidFill>
                  <a:schemeClr val="accent1"/>
                </a:solidFill>
              </a:rPr>
              <a:t>Considerations for a Path Forward</a:t>
            </a:r>
          </a:p>
          <a:p>
            <a:pPr marL="228600" indent="-228600">
              <a:buFont typeface="+mj-lt"/>
              <a:buAutoNum type="arabicPeriod"/>
            </a:pPr>
            <a:r>
              <a:rPr lang="en-US" sz="1100" b="1" dirty="0"/>
              <a:t>Packaging and dough handling should be protected </a:t>
            </a:r>
            <a:r>
              <a:rPr lang="en-US" sz="1100" dirty="0"/>
              <a:t>when considering future projects to maintain competitive standing against Nestle </a:t>
            </a:r>
          </a:p>
          <a:p>
            <a:pPr marL="742950" lvl="1" indent="-228600"/>
            <a:r>
              <a:rPr lang="en-US" sz="1000" dirty="0"/>
              <a:t>Consumers prefer the easier dough handling (place and bake) when compared to Nestle</a:t>
            </a:r>
          </a:p>
          <a:p>
            <a:pPr marL="742950" lvl="1" indent="-228600"/>
            <a:r>
              <a:rPr lang="en-US" sz="1000" dirty="0"/>
              <a:t>The easier overall bake-up process rounds out the top 3 reasons for consumers selecting Pillsbury as their preferred chocolate chip cookie</a:t>
            </a:r>
          </a:p>
          <a:p>
            <a:pPr marL="228600" indent="-228600">
              <a:buFont typeface="+mj-lt"/>
              <a:buAutoNum type="arabicPeriod"/>
            </a:pPr>
            <a:r>
              <a:rPr lang="en-US" sz="1100" b="1" dirty="0"/>
              <a:t>Consider slightly increasing the number of chocolate chips as a path to grow preference against Nestle </a:t>
            </a:r>
          </a:p>
          <a:p>
            <a:pPr marL="742950" lvl="1" indent="-228600"/>
            <a:r>
              <a:rPr lang="en-US" sz="1000" dirty="0"/>
              <a:t>While Pillsbury meets the 70% JAR standard for number of chocolate chips, Nestle performs stronger in this area</a:t>
            </a:r>
          </a:p>
          <a:p>
            <a:pPr marL="742950" lvl="1" indent="-228600"/>
            <a:r>
              <a:rPr lang="en-US" sz="1000" dirty="0"/>
              <a:t>Having more chocolate chips in the cookie is the most frequently sited reasons for consumers preferring Nestle over Pillsbury </a:t>
            </a:r>
          </a:p>
        </p:txBody>
      </p:sp>
      <p:cxnSp>
        <p:nvCxnSpPr>
          <p:cNvPr id="12" name="Straight Connector 11">
            <a:extLst>
              <a:ext uri="{FF2B5EF4-FFF2-40B4-BE49-F238E27FC236}">
                <a16:creationId xmlns:a16="http://schemas.microsoft.com/office/drawing/2014/main" id="{8A7E7EA6-9480-849F-B406-F75845B4CB89}"/>
              </a:ext>
            </a:extLst>
          </p:cNvPr>
          <p:cNvCxnSpPr>
            <a:cxnSpLocks/>
          </p:cNvCxnSpPr>
          <p:nvPr/>
        </p:nvCxnSpPr>
        <p:spPr>
          <a:xfrm>
            <a:off x="4826445" y="1157991"/>
            <a:ext cx="0" cy="3057234"/>
          </a:xfrm>
          <a:prstGeom prst="line">
            <a:avLst/>
          </a:prstGeom>
          <a:ln w="28575">
            <a:solidFill>
              <a:srgbClr val="DF2A63">
                <a:alpha val="3098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014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2A605-E12E-3A44-B6B3-2C23A780B28C}"/>
              </a:ext>
            </a:extLst>
          </p:cNvPr>
          <p:cNvSpPr>
            <a:spLocks noGrp="1"/>
          </p:cNvSpPr>
          <p:nvPr>
            <p:ph type="sldNum" sz="quarter" idx="10"/>
          </p:nvPr>
        </p:nvSpPr>
        <p:spPr/>
        <p:txBody>
          <a:bodyPr/>
          <a:lstStyle/>
          <a:p>
            <a:fld id="{A82C3BC0-3EBF-3C4C-A3D8-795624EBC6AA}" type="slidenum">
              <a:rPr lang="en-US" smtClean="0"/>
              <a:pPr/>
              <a:t>14</a:t>
            </a:fld>
            <a:endParaRPr lang="en-US"/>
          </a:p>
        </p:txBody>
      </p:sp>
      <p:sp>
        <p:nvSpPr>
          <p:cNvPr id="7" name="Title 3">
            <a:extLst>
              <a:ext uri="{FF2B5EF4-FFF2-40B4-BE49-F238E27FC236}">
                <a16:creationId xmlns:a16="http://schemas.microsoft.com/office/drawing/2014/main" id="{E54B4469-7BA6-2F44-9E23-CE874AFE5CAA}"/>
              </a:ext>
            </a:extLst>
          </p:cNvPr>
          <p:cNvSpPr>
            <a:spLocks noGrp="1"/>
          </p:cNvSpPr>
          <p:nvPr>
            <p:ph type="title"/>
          </p:nvPr>
        </p:nvSpPr>
        <p:spPr>
          <a:xfrm>
            <a:off x="349250" y="1952469"/>
            <a:ext cx="8464549" cy="655095"/>
          </a:xfrm>
        </p:spPr>
        <p:txBody>
          <a:bodyPr anchor="ctr"/>
          <a:lstStyle/>
          <a:p>
            <a:br>
              <a:rPr lang="en-US" sz="2800" dirty="0"/>
            </a:br>
            <a:r>
              <a:rPr lang="en-US" sz="2800" dirty="0"/>
              <a:t>First Moment of Truth</a:t>
            </a:r>
            <a:br>
              <a:rPr lang="en-US" sz="2800" dirty="0"/>
            </a:br>
            <a:br>
              <a:rPr lang="en-US" sz="2800" dirty="0"/>
            </a:br>
            <a:r>
              <a:rPr lang="en-US" sz="1200" dirty="0"/>
              <a:t>Findability, First Impressions, Distinctiveness, Value</a:t>
            </a:r>
            <a:endParaRPr lang="en-US" sz="2800" dirty="0"/>
          </a:p>
        </p:txBody>
      </p:sp>
      <p:sp>
        <p:nvSpPr>
          <p:cNvPr id="3" name="TextBox 2">
            <a:extLst>
              <a:ext uri="{FF2B5EF4-FFF2-40B4-BE49-F238E27FC236}">
                <a16:creationId xmlns:a16="http://schemas.microsoft.com/office/drawing/2014/main" id="{3E4DBE9E-4656-9527-7EE8-FC704336E0BF}"/>
              </a:ext>
            </a:extLst>
          </p:cNvPr>
          <p:cNvSpPr txBox="1"/>
          <p:nvPr/>
        </p:nvSpPr>
        <p:spPr>
          <a:xfrm>
            <a:off x="2433098" y="1075701"/>
            <a:ext cx="4261899"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Detailed Results</a:t>
            </a:r>
          </a:p>
        </p:txBody>
      </p:sp>
    </p:spTree>
    <p:extLst>
      <p:ext uri="{BB962C8B-B14F-4D97-AF65-F5344CB8AC3E}">
        <p14:creationId xmlns:p14="http://schemas.microsoft.com/office/powerpoint/2010/main" val="214154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A4E2589C-2139-7B44-80FD-0F31A70E40DA}"/>
              </a:ext>
            </a:extLst>
          </p:cNvPr>
          <p:cNvSpPr txBox="1"/>
          <p:nvPr/>
        </p:nvSpPr>
        <p:spPr>
          <a:xfrm>
            <a:off x="0" y="2889409"/>
            <a:ext cx="9144000"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EASY TO FIND</a:t>
            </a:r>
            <a:endParaRPr lang="en-US" sz="900" dirty="0">
              <a:ea typeface="Helvetica Neue Light" charset="0"/>
              <a:cs typeface="Helvetica Neue Light" charset="0"/>
            </a:endParaRPr>
          </a:p>
        </p:txBody>
      </p:sp>
      <p:sp>
        <p:nvSpPr>
          <p:cNvPr id="29" name="TextBox 28">
            <a:extLst>
              <a:ext uri="{FF2B5EF4-FFF2-40B4-BE49-F238E27FC236}">
                <a16:creationId xmlns:a16="http://schemas.microsoft.com/office/drawing/2014/main" id="{793FB145-2126-BE43-B867-A10DEF1EA47C}"/>
              </a:ext>
            </a:extLst>
          </p:cNvPr>
          <p:cNvSpPr txBox="1"/>
          <p:nvPr/>
        </p:nvSpPr>
        <p:spPr>
          <a:xfrm>
            <a:off x="0" y="1478730"/>
            <a:ext cx="9133360"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FINDABILITY</a:t>
            </a:r>
            <a:endParaRPr lang="en-US" sz="900" dirty="0">
              <a:ea typeface="Helvetica Neue Light" charset="0"/>
              <a:cs typeface="Helvetica Neue Light" charset="0"/>
            </a:endParaRPr>
          </a:p>
        </p:txBody>
      </p:sp>
      <p:sp>
        <p:nvSpPr>
          <p:cNvPr id="2" name="Title 1">
            <a:extLst>
              <a:ext uri="{FF2B5EF4-FFF2-40B4-BE49-F238E27FC236}">
                <a16:creationId xmlns:a16="http://schemas.microsoft.com/office/drawing/2014/main" id="{7DC53152-6848-4842-931E-DF4F3500F5BB}"/>
              </a:ext>
            </a:extLst>
          </p:cNvPr>
          <p:cNvSpPr>
            <a:spLocks noGrp="1"/>
          </p:cNvSpPr>
          <p:nvPr>
            <p:ph type="title"/>
          </p:nvPr>
        </p:nvSpPr>
        <p:spPr>
          <a:xfrm>
            <a:off x="349249" y="256565"/>
            <a:ext cx="8645401" cy="513289"/>
          </a:xfrm>
        </p:spPr>
        <p:txBody>
          <a:bodyPr/>
          <a:lstStyle/>
          <a:p>
            <a:r>
              <a:rPr lang="en-US" sz="1600" dirty="0"/>
              <a:t>Although both products are easy to find, Nestle is more eye-catching at shelf</a:t>
            </a:r>
          </a:p>
        </p:txBody>
      </p:sp>
      <p:sp>
        <p:nvSpPr>
          <p:cNvPr id="3" name="Slide Number Placeholder 2">
            <a:extLst>
              <a:ext uri="{FF2B5EF4-FFF2-40B4-BE49-F238E27FC236}">
                <a16:creationId xmlns:a16="http://schemas.microsoft.com/office/drawing/2014/main" id="{810A4164-00AE-7649-9569-3BE7E92DEB56}"/>
              </a:ext>
            </a:extLst>
          </p:cNvPr>
          <p:cNvSpPr>
            <a:spLocks noGrp="1"/>
          </p:cNvSpPr>
          <p:nvPr>
            <p:ph type="sldNum" sz="quarter" idx="10"/>
          </p:nvPr>
        </p:nvSpPr>
        <p:spPr/>
        <p:txBody>
          <a:bodyPr/>
          <a:lstStyle/>
          <a:p>
            <a:fld id="{A82C3BC0-3EBF-3C4C-A3D8-795624EBC6AA}" type="slidenum">
              <a:rPr lang="en-US" smtClean="0"/>
              <a:pPr/>
              <a:t>15</a:t>
            </a:fld>
            <a:endParaRPr lang="en-US"/>
          </a:p>
        </p:txBody>
      </p:sp>
      <p:sp>
        <p:nvSpPr>
          <p:cNvPr id="5" name="Text Placeholder 4">
            <a:extLst>
              <a:ext uri="{FF2B5EF4-FFF2-40B4-BE49-F238E27FC236}">
                <a16:creationId xmlns:a16="http://schemas.microsoft.com/office/drawing/2014/main" id="{5E8610CB-0F91-114E-A6D4-E2227E606EA0}"/>
              </a:ext>
            </a:extLst>
          </p:cNvPr>
          <p:cNvSpPr>
            <a:spLocks noGrp="1"/>
          </p:cNvSpPr>
          <p:nvPr>
            <p:ph type="body" sz="quarter" idx="12"/>
          </p:nvPr>
        </p:nvSpPr>
        <p:spPr/>
        <p:txBody>
          <a:bodyPr/>
          <a:lstStyle/>
          <a:p>
            <a:r>
              <a:rPr lang="en-US" dirty="0"/>
              <a:t>FINDABILITY</a:t>
            </a:r>
          </a:p>
        </p:txBody>
      </p:sp>
      <p:sp>
        <p:nvSpPr>
          <p:cNvPr id="6" name="Text Placeholder 5">
            <a:extLst>
              <a:ext uri="{FF2B5EF4-FFF2-40B4-BE49-F238E27FC236}">
                <a16:creationId xmlns:a16="http://schemas.microsoft.com/office/drawing/2014/main" id="{E35C7B6B-B875-AF43-8060-ED0230EA6F55}"/>
              </a:ext>
            </a:extLst>
          </p:cNvPr>
          <p:cNvSpPr>
            <a:spLocks noGrp="1"/>
          </p:cNvSpPr>
          <p:nvPr>
            <p:ph type="body" sz="quarter" idx="15"/>
          </p:nvPr>
        </p:nvSpPr>
        <p:spPr/>
        <p:txBody>
          <a:bodyPr/>
          <a:lstStyle/>
          <a:p>
            <a:pPr lvl="0"/>
            <a:r>
              <a:rPr lang="en-US" sz="700" dirty="0"/>
              <a:t>Q: How easy or difficult was it to find this product?</a:t>
            </a:r>
          </a:p>
          <a:p>
            <a:pPr lvl="0"/>
            <a:r>
              <a:rPr lang="en-US" sz="700" dirty="0"/>
              <a:t>Q: Which of the following describes why this product was easy to find? </a:t>
            </a:r>
            <a:r>
              <a:rPr lang="en-US" sz="700" i="1" dirty="0"/>
              <a:t>Select all that apply.</a:t>
            </a:r>
          </a:p>
        </p:txBody>
      </p:sp>
      <p:sp>
        <p:nvSpPr>
          <p:cNvPr id="13" name="Content Placeholder 12">
            <a:extLst>
              <a:ext uri="{FF2B5EF4-FFF2-40B4-BE49-F238E27FC236}">
                <a16:creationId xmlns:a16="http://schemas.microsoft.com/office/drawing/2014/main" id="{DC9CE120-58DA-3342-BD2E-F8B4C8C2C161}"/>
              </a:ext>
            </a:extLst>
          </p:cNvPr>
          <p:cNvSpPr>
            <a:spLocks noGrp="1"/>
          </p:cNvSpPr>
          <p:nvPr>
            <p:ph sz="quarter" idx="11"/>
          </p:nvPr>
        </p:nvSpPr>
        <p:spPr>
          <a:xfrm>
            <a:off x="342900" y="821758"/>
            <a:ext cx="8496300" cy="585882"/>
          </a:xfrm>
        </p:spPr>
        <p:txBody>
          <a:bodyPr/>
          <a:lstStyle/>
          <a:p>
            <a:r>
              <a:rPr lang="en-US" sz="1000" dirty="0"/>
              <a:t>Nearly all shoppers can easily find Pillsbury and Nestle chocolate chip cookie dough. However, the recognizable Nestle Tollhouse name and logo stands out against Pillsbury, which features weaker branding. The bright yellow packaging is also more prominent, making it easy to identify at shelf.</a:t>
            </a:r>
          </a:p>
        </p:txBody>
      </p:sp>
      <p:sp>
        <p:nvSpPr>
          <p:cNvPr id="20" name="Rounded Rectangle 19">
            <a:extLst>
              <a:ext uri="{FF2B5EF4-FFF2-40B4-BE49-F238E27FC236}">
                <a16:creationId xmlns:a16="http://schemas.microsoft.com/office/drawing/2014/main" id="{4E1BACCC-D295-174A-9B7D-568F3AC2E1DB}"/>
              </a:ext>
            </a:extLst>
          </p:cNvPr>
          <p:cNvSpPr/>
          <p:nvPr/>
        </p:nvSpPr>
        <p:spPr>
          <a:xfrm>
            <a:off x="969435" y="2484920"/>
            <a:ext cx="3191389" cy="198617"/>
          </a:xfrm>
          <a:prstGeom prst="roundRect">
            <a:avLst/>
          </a:prstGeom>
          <a:noFill/>
          <a:ln>
            <a:solidFill>
              <a:srgbClr val="BFBFB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26">
            <a:extLst>
              <a:ext uri="{FF2B5EF4-FFF2-40B4-BE49-F238E27FC236}">
                <a16:creationId xmlns:a16="http://schemas.microsoft.com/office/drawing/2014/main" id="{49EE5077-8117-9B43-A67E-2E41FFC788FB}"/>
              </a:ext>
            </a:extLst>
          </p:cNvPr>
          <p:cNvCxnSpPr>
            <a:cxnSpLocks/>
          </p:cNvCxnSpPr>
          <p:nvPr/>
        </p:nvCxnSpPr>
        <p:spPr>
          <a:xfrm>
            <a:off x="2563906" y="2683537"/>
            <a:ext cx="1201271" cy="322787"/>
          </a:xfrm>
          <a:prstGeom prst="bentConnector3">
            <a:avLst>
              <a:gd name="adj1" fmla="val 249"/>
            </a:avLst>
          </a:prstGeom>
          <a:ln w="12700">
            <a:solidFill>
              <a:srgbClr val="BFBFBF"/>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55D7BC7-ED8C-D541-A687-0AF8EEF93216}"/>
              </a:ext>
            </a:extLst>
          </p:cNvPr>
          <p:cNvGrpSpPr/>
          <p:nvPr/>
        </p:nvGrpSpPr>
        <p:grpSpPr>
          <a:xfrm>
            <a:off x="3339628" y="4194572"/>
            <a:ext cx="2293070" cy="584775"/>
            <a:chOff x="3037191" y="4321373"/>
            <a:chExt cx="2293070" cy="584775"/>
          </a:xfrm>
        </p:grpSpPr>
        <p:sp>
          <p:nvSpPr>
            <p:cNvPr id="21" name="TextBox 20">
              <a:extLst>
                <a:ext uri="{FF2B5EF4-FFF2-40B4-BE49-F238E27FC236}">
                  <a16:creationId xmlns:a16="http://schemas.microsoft.com/office/drawing/2014/main" id="{520B6C38-7A94-E84A-983F-228C955ADC35}"/>
                </a:ext>
              </a:extLst>
            </p:cNvPr>
            <p:cNvSpPr txBox="1"/>
            <p:nvPr/>
          </p:nvSpPr>
          <p:spPr>
            <a:xfrm>
              <a:off x="3037191" y="4321373"/>
              <a:ext cx="1085603"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p:txBody>
        </p:sp>
        <p:sp>
          <p:nvSpPr>
            <p:cNvPr id="22" name="TextBox 21">
              <a:extLst>
                <a:ext uri="{FF2B5EF4-FFF2-40B4-BE49-F238E27FC236}">
                  <a16:creationId xmlns:a16="http://schemas.microsoft.com/office/drawing/2014/main" id="{A38147B2-2028-0A49-9CFB-5BA2C00F685B}"/>
                </a:ext>
              </a:extLst>
            </p:cNvPr>
            <p:cNvSpPr txBox="1"/>
            <p:nvPr/>
          </p:nvSpPr>
          <p:spPr>
            <a:xfrm>
              <a:off x="4092004" y="4321373"/>
              <a:ext cx="1238257"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p:txBody>
        </p:sp>
      </p:grpSp>
      <p:sp>
        <p:nvSpPr>
          <p:cNvPr id="23" name="TextBox 22">
            <a:extLst>
              <a:ext uri="{FF2B5EF4-FFF2-40B4-BE49-F238E27FC236}">
                <a16:creationId xmlns:a16="http://schemas.microsoft.com/office/drawing/2014/main" id="{AC3DA186-DCB7-1141-A222-71A0B4C1C4F2}"/>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graphicFrame>
        <p:nvGraphicFramePr>
          <p:cNvPr id="17" name="Content Placeholder 10">
            <a:extLst>
              <a:ext uri="{FF2B5EF4-FFF2-40B4-BE49-F238E27FC236}">
                <a16:creationId xmlns:a16="http://schemas.microsoft.com/office/drawing/2014/main" id="{05BA8DEE-D30B-4041-BC88-94A498E01D09}"/>
              </a:ext>
            </a:extLst>
          </p:cNvPr>
          <p:cNvGraphicFramePr>
            <a:graphicFrameLocks/>
          </p:cNvGraphicFramePr>
          <p:nvPr>
            <p:extLst>
              <p:ext uri="{D42A27DB-BD31-4B8C-83A1-F6EECF244321}">
                <p14:modId xmlns:p14="http://schemas.microsoft.com/office/powerpoint/2010/main" val="2114078494"/>
              </p:ext>
            </p:extLst>
          </p:nvPr>
        </p:nvGraphicFramePr>
        <p:xfrm>
          <a:off x="383368" y="1454356"/>
          <a:ext cx="8377265" cy="1271016"/>
        </p:xfrm>
        <a:graphic>
          <a:graphicData uri="http://schemas.openxmlformats.org/drawingml/2006/chart">
            <c:chart xmlns:c="http://schemas.openxmlformats.org/drawingml/2006/chart" xmlns:r="http://schemas.openxmlformats.org/officeDocument/2006/relationships" r:id="rId3"/>
          </a:graphicData>
        </a:graphic>
      </p:graphicFrame>
      <p:sp>
        <p:nvSpPr>
          <p:cNvPr id="24" name="Rounded Rectangle 23">
            <a:extLst>
              <a:ext uri="{FF2B5EF4-FFF2-40B4-BE49-F238E27FC236}">
                <a16:creationId xmlns:a16="http://schemas.microsoft.com/office/drawing/2014/main" id="{55E71004-A987-5E84-8C84-50311C1974F3}"/>
              </a:ext>
            </a:extLst>
          </p:cNvPr>
          <p:cNvSpPr/>
          <p:nvPr/>
        </p:nvSpPr>
        <p:spPr>
          <a:xfrm>
            <a:off x="2079288" y="3401334"/>
            <a:ext cx="1685889" cy="645032"/>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r>
              <a:rPr lang="en-US" sz="900" b="1" dirty="0">
                <a:solidFill>
                  <a:srgbClr val="7AC3EB"/>
                </a:solidFill>
                <a:latin typeface="+mj-lt"/>
                <a:ea typeface="Helvetica Neue Light" charset="0"/>
              </a:rPr>
              <a:t>29% </a:t>
            </a:r>
            <a:r>
              <a:rPr lang="en-US" sz="900" b="1" dirty="0">
                <a:solidFill>
                  <a:schemeClr val="tx1"/>
                </a:solidFill>
                <a:latin typeface="+mj-lt"/>
                <a:ea typeface="Helvetica Neue Light" charset="0"/>
              </a:rPr>
              <a:t>|</a:t>
            </a:r>
            <a:r>
              <a:rPr lang="en-US" sz="900" b="1" dirty="0">
                <a:solidFill>
                  <a:srgbClr val="447A27"/>
                </a:solidFill>
                <a:latin typeface="+mj-lt"/>
                <a:ea typeface="Helvetica Neue Light" charset="0"/>
              </a:rPr>
              <a:t> </a:t>
            </a:r>
            <a:r>
              <a:rPr lang="en-US" sz="900" b="1" dirty="0">
                <a:solidFill>
                  <a:srgbClr val="DF9709"/>
                </a:solidFill>
                <a:latin typeface="+mj-lt"/>
                <a:ea typeface="Helvetica Neue Light" charset="0"/>
              </a:rPr>
              <a:t>41% </a:t>
            </a:r>
            <a:r>
              <a:rPr lang="en-US" sz="900" b="1" dirty="0">
                <a:solidFill>
                  <a:srgbClr val="7AC3EB"/>
                </a:solidFill>
                <a:latin typeface="+mj-lt"/>
                <a:ea typeface="Helvetica Neue Light" charset="0"/>
              </a:rPr>
              <a:t>A</a:t>
            </a:r>
          </a:p>
          <a:p>
            <a:pPr algn="ctr" defTabSz="914400"/>
            <a:r>
              <a:rPr lang="en-US" sz="900" dirty="0">
                <a:solidFill>
                  <a:schemeClr val="tx1"/>
                </a:solidFill>
                <a:latin typeface="+mj-lt"/>
                <a:ea typeface="Helvetica Neue Light" charset="0"/>
              </a:rPr>
              <a:t>Name/logo on packing stood out against other products</a:t>
            </a:r>
          </a:p>
        </p:txBody>
      </p:sp>
      <p:sp>
        <p:nvSpPr>
          <p:cNvPr id="25" name="Rounded Rectangle 24">
            <a:extLst>
              <a:ext uri="{FF2B5EF4-FFF2-40B4-BE49-F238E27FC236}">
                <a16:creationId xmlns:a16="http://schemas.microsoft.com/office/drawing/2014/main" id="{CFF41059-9A66-1C80-F354-FBA92FF69B5B}"/>
              </a:ext>
            </a:extLst>
          </p:cNvPr>
          <p:cNvSpPr/>
          <p:nvPr/>
        </p:nvSpPr>
        <p:spPr>
          <a:xfrm>
            <a:off x="5150062" y="3401334"/>
            <a:ext cx="1685889" cy="645032"/>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r>
              <a:rPr lang="en-US" sz="900" b="1" dirty="0">
                <a:solidFill>
                  <a:srgbClr val="7AC3EB"/>
                </a:solidFill>
                <a:latin typeface="+mj-lt"/>
                <a:ea typeface="Helvetica Neue Light" charset="0"/>
              </a:rPr>
              <a:t>29% </a:t>
            </a:r>
            <a:r>
              <a:rPr lang="en-US" sz="900" b="1" dirty="0">
                <a:solidFill>
                  <a:schemeClr val="tx1"/>
                </a:solidFill>
                <a:latin typeface="+mj-lt"/>
                <a:ea typeface="Helvetica Neue Light" charset="0"/>
              </a:rPr>
              <a:t>|</a:t>
            </a:r>
            <a:r>
              <a:rPr lang="en-US" sz="900" b="1" dirty="0">
                <a:solidFill>
                  <a:srgbClr val="447A27"/>
                </a:solidFill>
                <a:latin typeface="+mj-lt"/>
                <a:ea typeface="Helvetica Neue Light" charset="0"/>
              </a:rPr>
              <a:t> </a:t>
            </a:r>
            <a:r>
              <a:rPr lang="en-US" sz="900" b="1" dirty="0">
                <a:solidFill>
                  <a:srgbClr val="DF9709"/>
                </a:solidFill>
                <a:latin typeface="+mj-lt"/>
                <a:ea typeface="Helvetica Neue Light" charset="0"/>
              </a:rPr>
              <a:t>40% </a:t>
            </a:r>
            <a:r>
              <a:rPr lang="en-US" sz="900" b="1" dirty="0">
                <a:solidFill>
                  <a:srgbClr val="7AC3EB"/>
                </a:solidFill>
                <a:latin typeface="+mj-lt"/>
                <a:ea typeface="Helvetica Neue Light" charset="0"/>
              </a:rPr>
              <a:t>A</a:t>
            </a:r>
          </a:p>
          <a:p>
            <a:pPr algn="ctr" defTabSz="914400"/>
            <a:r>
              <a:rPr lang="en-US" sz="900" dirty="0">
                <a:solidFill>
                  <a:schemeClr val="tx1"/>
                </a:solidFill>
                <a:latin typeface="+mj-lt"/>
                <a:ea typeface="Helvetica Neue Light" charset="0"/>
              </a:rPr>
              <a:t>The packaging’s color stood out against other products</a:t>
            </a:r>
          </a:p>
        </p:txBody>
      </p:sp>
    </p:spTree>
    <p:extLst>
      <p:ext uri="{BB962C8B-B14F-4D97-AF65-F5344CB8AC3E}">
        <p14:creationId xmlns:p14="http://schemas.microsoft.com/office/powerpoint/2010/main" val="59918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Chart 27">
            <a:extLst>
              <a:ext uri="{FF2B5EF4-FFF2-40B4-BE49-F238E27FC236}">
                <a16:creationId xmlns:a16="http://schemas.microsoft.com/office/drawing/2014/main" id="{6FB81CBC-4367-BB4C-B299-8E8F9093D56B}"/>
              </a:ext>
            </a:extLst>
          </p:cNvPr>
          <p:cNvGraphicFramePr/>
          <p:nvPr>
            <p:extLst>
              <p:ext uri="{D42A27DB-BD31-4B8C-83A1-F6EECF244321}">
                <p14:modId xmlns:p14="http://schemas.microsoft.com/office/powerpoint/2010/main" val="1507598789"/>
              </p:ext>
            </p:extLst>
          </p:nvPr>
        </p:nvGraphicFramePr>
        <p:xfrm>
          <a:off x="383052" y="1914173"/>
          <a:ext cx="8377896" cy="1481393"/>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Box 24">
            <a:extLst>
              <a:ext uri="{FF2B5EF4-FFF2-40B4-BE49-F238E27FC236}">
                <a16:creationId xmlns:a16="http://schemas.microsoft.com/office/drawing/2014/main" id="{6A24A975-68E0-6845-950F-35B4235F493A}"/>
              </a:ext>
            </a:extLst>
          </p:cNvPr>
          <p:cNvSpPr txBox="1"/>
          <p:nvPr/>
        </p:nvSpPr>
        <p:spPr>
          <a:xfrm>
            <a:off x="8049" y="3983555"/>
            <a:ext cx="914400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ea typeface="Helvetica Neue Light" charset="0"/>
                <a:cs typeface="Helvetica Neue Light" charset="0"/>
              </a:rPr>
              <a:t>BOTTOM 2 BO</a:t>
            </a:r>
            <a:r>
              <a:rPr kumimoji="0" lang="en-US" sz="900" b="0" i="0" u="none" strike="noStrike" kern="1200" cap="none" normalizeH="0" noProof="0" dirty="0">
                <a:ln>
                  <a:noFill/>
                </a:ln>
                <a:solidFill>
                  <a:srgbClr val="303030"/>
                </a:solidFill>
                <a:effectLst/>
                <a:uLnTx/>
                <a:uFillTx/>
                <a:ea typeface="Helvetica Neue Light" charset="0"/>
                <a:cs typeface="Helvetica Neue Light" charset="0"/>
              </a:rPr>
              <a:t>X</a:t>
            </a:r>
          </a:p>
        </p:txBody>
      </p:sp>
      <p:graphicFrame>
        <p:nvGraphicFramePr>
          <p:cNvPr id="27" name="Chart 26">
            <a:extLst>
              <a:ext uri="{FF2B5EF4-FFF2-40B4-BE49-F238E27FC236}">
                <a16:creationId xmlns:a16="http://schemas.microsoft.com/office/drawing/2014/main" id="{E63A4408-D7A0-D741-8077-14F7B15D2154}"/>
              </a:ext>
            </a:extLst>
          </p:cNvPr>
          <p:cNvGraphicFramePr/>
          <p:nvPr>
            <p:extLst>
              <p:ext uri="{D42A27DB-BD31-4B8C-83A1-F6EECF244321}">
                <p14:modId xmlns:p14="http://schemas.microsoft.com/office/powerpoint/2010/main" val="126366883"/>
              </p:ext>
            </p:extLst>
          </p:nvPr>
        </p:nvGraphicFramePr>
        <p:xfrm>
          <a:off x="410692" y="3358567"/>
          <a:ext cx="8326384" cy="1481393"/>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A0E67476-710C-DB4C-87A0-86948D8C707B}"/>
              </a:ext>
            </a:extLst>
          </p:cNvPr>
          <p:cNvSpPr>
            <a:spLocks noGrp="1"/>
          </p:cNvSpPr>
          <p:nvPr>
            <p:ph type="title"/>
          </p:nvPr>
        </p:nvSpPr>
        <p:spPr>
          <a:xfrm>
            <a:off x="349248" y="285750"/>
            <a:ext cx="8703917" cy="442140"/>
          </a:xfrm>
        </p:spPr>
        <p:txBody>
          <a:bodyPr/>
          <a:lstStyle/>
          <a:p>
            <a:r>
              <a:rPr lang="en-US" sz="1600" dirty="0"/>
              <a:t>Although the Nestle brand is more noticeable, Pillsbury’s pack size is easier to identify.</a:t>
            </a:r>
          </a:p>
        </p:txBody>
      </p:sp>
      <p:sp>
        <p:nvSpPr>
          <p:cNvPr id="3" name="Slide Number Placeholder 2">
            <a:extLst>
              <a:ext uri="{FF2B5EF4-FFF2-40B4-BE49-F238E27FC236}">
                <a16:creationId xmlns:a16="http://schemas.microsoft.com/office/drawing/2014/main" id="{E7869ACB-F027-7A47-858E-00F9510D08FB}"/>
              </a:ext>
            </a:extLst>
          </p:cNvPr>
          <p:cNvSpPr>
            <a:spLocks noGrp="1"/>
          </p:cNvSpPr>
          <p:nvPr>
            <p:ph type="sldNum" sz="quarter" idx="10"/>
          </p:nvPr>
        </p:nvSpPr>
        <p:spPr/>
        <p:txBody>
          <a:bodyPr/>
          <a:lstStyle/>
          <a:p>
            <a:fld id="{A82C3BC0-3EBF-3C4C-A3D8-795624EBC6AA}" type="slidenum">
              <a:rPr lang="en-US" smtClean="0"/>
              <a:pPr/>
              <a:t>16</a:t>
            </a:fld>
            <a:endParaRPr lang="en-US"/>
          </a:p>
        </p:txBody>
      </p:sp>
      <p:sp>
        <p:nvSpPr>
          <p:cNvPr id="4" name="Content Placeholder 3">
            <a:extLst>
              <a:ext uri="{FF2B5EF4-FFF2-40B4-BE49-F238E27FC236}">
                <a16:creationId xmlns:a16="http://schemas.microsoft.com/office/drawing/2014/main" id="{DA7D0B3F-611D-004E-A5D5-D930BAA2F225}"/>
              </a:ext>
            </a:extLst>
          </p:cNvPr>
          <p:cNvSpPr>
            <a:spLocks noGrp="1"/>
          </p:cNvSpPr>
          <p:nvPr>
            <p:ph sz="quarter" idx="11"/>
          </p:nvPr>
        </p:nvSpPr>
        <p:spPr>
          <a:xfrm>
            <a:off x="342900" y="821758"/>
            <a:ext cx="8496300" cy="614209"/>
          </a:xfrm>
        </p:spPr>
        <p:txBody>
          <a:bodyPr/>
          <a:lstStyle/>
          <a:p>
            <a:r>
              <a:rPr lang="en-US" sz="1000" dirty="0"/>
              <a:t>Nestle’s logo is much larger and distinguishable on its refrigerated chocolate chip cookie dough package, which is likely why all consumers can easily find the brand while shopping in the category aisle. However, the number of cookies included in each package is much more prominent on the Pillsbury design.</a:t>
            </a:r>
          </a:p>
        </p:txBody>
      </p:sp>
      <p:sp>
        <p:nvSpPr>
          <p:cNvPr id="5" name="Text Placeholder 4">
            <a:extLst>
              <a:ext uri="{FF2B5EF4-FFF2-40B4-BE49-F238E27FC236}">
                <a16:creationId xmlns:a16="http://schemas.microsoft.com/office/drawing/2014/main" id="{42169B02-4C35-7E4B-827A-2F0305AC6E25}"/>
              </a:ext>
            </a:extLst>
          </p:cNvPr>
          <p:cNvSpPr>
            <a:spLocks noGrp="1"/>
          </p:cNvSpPr>
          <p:nvPr>
            <p:ph type="body" sz="quarter" idx="12"/>
          </p:nvPr>
        </p:nvSpPr>
        <p:spPr/>
        <p:txBody>
          <a:bodyPr/>
          <a:lstStyle/>
          <a:p>
            <a:r>
              <a:rPr lang="en-US" dirty="0"/>
              <a:t>FMOT ATTRIBUTE AGREEMENT</a:t>
            </a:r>
          </a:p>
        </p:txBody>
      </p:sp>
      <p:sp>
        <p:nvSpPr>
          <p:cNvPr id="6" name="Text Placeholder 5">
            <a:extLst>
              <a:ext uri="{FF2B5EF4-FFF2-40B4-BE49-F238E27FC236}">
                <a16:creationId xmlns:a16="http://schemas.microsoft.com/office/drawing/2014/main" id="{7DF5F35D-024F-FE4C-A897-4B1C240342F6}"/>
              </a:ext>
            </a:extLst>
          </p:cNvPr>
          <p:cNvSpPr>
            <a:spLocks noGrp="1"/>
          </p:cNvSpPr>
          <p:nvPr>
            <p:ph type="body" sz="quarter" idx="15"/>
          </p:nvPr>
        </p:nvSpPr>
        <p:spPr/>
        <p:txBody>
          <a:bodyPr/>
          <a:lstStyle/>
          <a:p>
            <a:r>
              <a:rPr lang="en-US" sz="700" dirty="0"/>
              <a:t>Q: How much do you agree or disagree that each of the following describes the product you just added to your cart?</a:t>
            </a:r>
          </a:p>
        </p:txBody>
      </p:sp>
      <p:sp>
        <p:nvSpPr>
          <p:cNvPr id="26" name="TextBox 25">
            <a:extLst>
              <a:ext uri="{FF2B5EF4-FFF2-40B4-BE49-F238E27FC236}">
                <a16:creationId xmlns:a16="http://schemas.microsoft.com/office/drawing/2014/main" id="{22188BD3-64F6-FD48-9387-4014BAE42441}"/>
              </a:ext>
            </a:extLst>
          </p:cNvPr>
          <p:cNvSpPr txBox="1"/>
          <p:nvPr/>
        </p:nvSpPr>
        <p:spPr>
          <a:xfrm>
            <a:off x="0" y="1525808"/>
            <a:ext cx="9144000"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ea typeface="Helvetica Neue Light" charset="0"/>
                <a:cs typeface="Helvetica Neue Light" charset="0"/>
              </a:rPr>
              <a:t>TOP 2 BO</a:t>
            </a:r>
            <a:r>
              <a:rPr kumimoji="0" lang="en-US" sz="900" b="0" i="0" u="none" strike="noStrike" kern="1200" cap="none" normalizeH="0" noProof="0" dirty="0">
                <a:ln>
                  <a:noFill/>
                </a:ln>
                <a:solidFill>
                  <a:srgbClr val="303030"/>
                </a:solidFill>
                <a:effectLst/>
                <a:uLnTx/>
                <a:uFillTx/>
                <a:ea typeface="Helvetica Neue Light" charset="0"/>
                <a:cs typeface="Helvetica Neue Light" charset="0"/>
              </a:rPr>
              <a:t>X</a:t>
            </a:r>
          </a:p>
        </p:txBody>
      </p:sp>
      <p:sp>
        <p:nvSpPr>
          <p:cNvPr id="21" name="TextBox 20">
            <a:extLst>
              <a:ext uri="{FF2B5EF4-FFF2-40B4-BE49-F238E27FC236}">
                <a16:creationId xmlns:a16="http://schemas.microsoft.com/office/drawing/2014/main" id="{CCB4FBA0-BA20-2B47-9A3E-D544A0E6EAE8}"/>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sp>
        <p:nvSpPr>
          <p:cNvPr id="32" name="Rounded Rectangle 31">
            <a:extLst>
              <a:ext uri="{FF2B5EF4-FFF2-40B4-BE49-F238E27FC236}">
                <a16:creationId xmlns:a16="http://schemas.microsoft.com/office/drawing/2014/main" id="{5E62471D-8D3B-632A-31B3-A2A526B30288}"/>
              </a:ext>
            </a:extLst>
          </p:cNvPr>
          <p:cNvSpPr/>
          <p:nvPr/>
        </p:nvSpPr>
        <p:spPr>
          <a:xfrm>
            <a:off x="7740006" y="1779286"/>
            <a:ext cx="887239" cy="1129968"/>
          </a:xfrm>
          <a:prstGeom prst="roundRect">
            <a:avLst>
              <a:gd name="adj" fmla="val 12011"/>
            </a:avLst>
          </a:prstGeom>
          <a:noFill/>
          <a:ln w="19050">
            <a:solidFill>
              <a:srgbClr val="7AC3E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Century Gothic" panose="020B0502020202020204" pitchFamily="34" charset="0"/>
            </a:endParaRPr>
          </a:p>
        </p:txBody>
      </p:sp>
      <p:sp>
        <p:nvSpPr>
          <p:cNvPr id="33" name="Rounded Rectangle 32">
            <a:extLst>
              <a:ext uri="{FF2B5EF4-FFF2-40B4-BE49-F238E27FC236}">
                <a16:creationId xmlns:a16="http://schemas.microsoft.com/office/drawing/2014/main" id="{257DBCE1-C66B-5F01-C1A0-CCC196ACB476}"/>
              </a:ext>
            </a:extLst>
          </p:cNvPr>
          <p:cNvSpPr/>
          <p:nvPr/>
        </p:nvSpPr>
        <p:spPr>
          <a:xfrm>
            <a:off x="7769459" y="3289709"/>
            <a:ext cx="887239" cy="526773"/>
          </a:xfrm>
          <a:prstGeom prst="roundRect">
            <a:avLst>
              <a:gd name="adj" fmla="val 12011"/>
            </a:avLst>
          </a:prstGeom>
          <a:noFill/>
          <a:ln w="19050">
            <a:solidFill>
              <a:srgbClr val="7AC3E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Century Gothic" panose="020B0502020202020204" pitchFamily="34" charset="0"/>
            </a:endParaRPr>
          </a:p>
        </p:txBody>
      </p:sp>
      <p:grpSp>
        <p:nvGrpSpPr>
          <p:cNvPr id="8" name="Group 7">
            <a:extLst>
              <a:ext uri="{FF2B5EF4-FFF2-40B4-BE49-F238E27FC236}">
                <a16:creationId xmlns:a16="http://schemas.microsoft.com/office/drawing/2014/main" id="{49391B73-B525-930D-B664-89FB3EF41B92}"/>
              </a:ext>
            </a:extLst>
          </p:cNvPr>
          <p:cNvGrpSpPr/>
          <p:nvPr/>
        </p:nvGrpSpPr>
        <p:grpSpPr>
          <a:xfrm>
            <a:off x="3339628" y="4194572"/>
            <a:ext cx="2293070" cy="584775"/>
            <a:chOff x="3037191" y="4321373"/>
            <a:chExt cx="2293070" cy="584775"/>
          </a:xfrm>
        </p:grpSpPr>
        <p:sp>
          <p:nvSpPr>
            <p:cNvPr id="9" name="TextBox 8">
              <a:extLst>
                <a:ext uri="{FF2B5EF4-FFF2-40B4-BE49-F238E27FC236}">
                  <a16:creationId xmlns:a16="http://schemas.microsoft.com/office/drawing/2014/main" id="{04566285-540D-72B3-86F9-7AC3B4B41008}"/>
                </a:ext>
              </a:extLst>
            </p:cNvPr>
            <p:cNvSpPr txBox="1"/>
            <p:nvPr/>
          </p:nvSpPr>
          <p:spPr>
            <a:xfrm>
              <a:off x="3037191" y="4321373"/>
              <a:ext cx="1085603"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p:txBody>
        </p:sp>
        <p:sp>
          <p:nvSpPr>
            <p:cNvPr id="10" name="TextBox 9">
              <a:extLst>
                <a:ext uri="{FF2B5EF4-FFF2-40B4-BE49-F238E27FC236}">
                  <a16:creationId xmlns:a16="http://schemas.microsoft.com/office/drawing/2014/main" id="{D172E7F4-7F35-2640-2FBC-10BDDB0CF983}"/>
                </a:ext>
              </a:extLst>
            </p:cNvPr>
            <p:cNvSpPr txBox="1"/>
            <p:nvPr/>
          </p:nvSpPr>
          <p:spPr>
            <a:xfrm>
              <a:off x="4092004" y="4321373"/>
              <a:ext cx="1238257"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p:txBody>
        </p:sp>
      </p:grpSp>
      <p:sp>
        <p:nvSpPr>
          <p:cNvPr id="11" name="Rounded Rectangle 10">
            <a:extLst>
              <a:ext uri="{FF2B5EF4-FFF2-40B4-BE49-F238E27FC236}">
                <a16:creationId xmlns:a16="http://schemas.microsoft.com/office/drawing/2014/main" id="{4683EF7F-275A-E922-CC44-72760334895D}"/>
              </a:ext>
            </a:extLst>
          </p:cNvPr>
          <p:cNvSpPr/>
          <p:nvPr/>
        </p:nvSpPr>
        <p:spPr>
          <a:xfrm>
            <a:off x="484217" y="1781735"/>
            <a:ext cx="887239" cy="1129968"/>
          </a:xfrm>
          <a:prstGeom prst="roundRect">
            <a:avLst>
              <a:gd name="adj" fmla="val 12011"/>
            </a:avLst>
          </a:prstGeom>
          <a:noFill/>
          <a:ln w="19050">
            <a:solidFill>
              <a:srgbClr val="DF970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Century Gothic" panose="020B0502020202020204" pitchFamily="34" charset="0"/>
            </a:endParaRPr>
          </a:p>
        </p:txBody>
      </p:sp>
    </p:spTree>
    <p:extLst>
      <p:ext uri="{BB962C8B-B14F-4D97-AF65-F5344CB8AC3E}">
        <p14:creationId xmlns:p14="http://schemas.microsoft.com/office/powerpoint/2010/main" val="3997140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2A605-E12E-3A44-B6B3-2C23A780B28C}"/>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4" name="Title 3">
            <a:extLst>
              <a:ext uri="{FF2B5EF4-FFF2-40B4-BE49-F238E27FC236}">
                <a16:creationId xmlns:a16="http://schemas.microsoft.com/office/drawing/2014/main" id="{9D7ADAFF-B7E8-D14F-A74B-31C56EB0A0B2}"/>
              </a:ext>
            </a:extLst>
          </p:cNvPr>
          <p:cNvSpPr>
            <a:spLocks noGrp="1"/>
          </p:cNvSpPr>
          <p:nvPr>
            <p:ph type="title"/>
          </p:nvPr>
        </p:nvSpPr>
        <p:spPr>
          <a:xfrm>
            <a:off x="349250" y="2047885"/>
            <a:ext cx="8464549" cy="655095"/>
          </a:xfrm>
        </p:spPr>
        <p:txBody>
          <a:bodyPr anchor="ctr"/>
          <a:lstStyle/>
          <a:p>
            <a:r>
              <a:rPr lang="en-US" sz="2800" dirty="0"/>
              <a:t>Packaging Assessment</a:t>
            </a:r>
            <a:br>
              <a:rPr lang="en-US" sz="2800" dirty="0"/>
            </a:br>
            <a:br>
              <a:rPr lang="en-US" sz="2800" dirty="0"/>
            </a:br>
            <a:r>
              <a:rPr lang="en-US" sz="1200" dirty="0"/>
              <a:t>Ergonomics, Storage, Transport</a:t>
            </a:r>
            <a:br>
              <a:rPr lang="en-US" sz="1200" dirty="0"/>
            </a:br>
            <a:r>
              <a:rPr lang="en-US" sz="1200" dirty="0"/>
              <a:t>FMOT – SMOT Congruency</a:t>
            </a:r>
            <a:endParaRPr lang="en-US" sz="2800" dirty="0"/>
          </a:p>
        </p:txBody>
      </p:sp>
      <p:sp>
        <p:nvSpPr>
          <p:cNvPr id="3" name="TextBox 2">
            <a:extLst>
              <a:ext uri="{FF2B5EF4-FFF2-40B4-BE49-F238E27FC236}">
                <a16:creationId xmlns:a16="http://schemas.microsoft.com/office/drawing/2014/main" id="{56D5BB65-ED39-00C3-4A77-60DC507F2C36}"/>
              </a:ext>
            </a:extLst>
          </p:cNvPr>
          <p:cNvSpPr txBox="1"/>
          <p:nvPr/>
        </p:nvSpPr>
        <p:spPr>
          <a:xfrm>
            <a:off x="2433098" y="1075701"/>
            <a:ext cx="4261899"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Detailed Results</a:t>
            </a:r>
          </a:p>
        </p:txBody>
      </p:sp>
    </p:spTree>
    <p:extLst>
      <p:ext uri="{BB962C8B-B14F-4D97-AF65-F5344CB8AC3E}">
        <p14:creationId xmlns:p14="http://schemas.microsoft.com/office/powerpoint/2010/main" val="1242100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2DC29518-DB2F-3844-BF48-8DB7E308E5FE}"/>
              </a:ext>
            </a:extLst>
          </p:cNvPr>
          <p:cNvGraphicFramePr>
            <a:graphicFrameLocks noGrp="1"/>
          </p:cNvGraphicFramePr>
          <p:nvPr/>
        </p:nvGraphicFramePr>
        <p:xfrm>
          <a:off x="1662209" y="1648826"/>
          <a:ext cx="2268661" cy="2651760"/>
        </p:xfrm>
        <a:graphic>
          <a:graphicData uri="http://schemas.openxmlformats.org/drawingml/2006/table">
            <a:tbl>
              <a:tblPr firstRow="1" bandRow="1">
                <a:tableStyleId>{5C22544A-7EE6-4342-B048-85BDC9FD1C3A}</a:tableStyleId>
              </a:tblPr>
              <a:tblGrid>
                <a:gridCol w="2268661">
                  <a:extLst>
                    <a:ext uri="{9D8B030D-6E8A-4147-A177-3AD203B41FA5}">
                      <a16:colId xmlns:a16="http://schemas.microsoft.com/office/drawing/2014/main" val="1359310849"/>
                    </a:ext>
                  </a:extLst>
                </a:gridCol>
              </a:tblGrid>
              <a:tr h="236916">
                <a:tc>
                  <a:txBody>
                    <a:bodyPr/>
                    <a:lstStyle/>
                    <a:p>
                      <a:r>
                        <a:rPr lang="en-US" sz="700" b="0" i="0" kern="1200" dirty="0">
                          <a:solidFill>
                            <a:schemeClr val="tx1"/>
                          </a:solidFill>
                          <a:latin typeface="+mn-lt"/>
                          <a:ea typeface="+mn-ea"/>
                          <a:cs typeface="+mn-cs"/>
                        </a:rPr>
                        <a:t>“It </a:t>
                      </a:r>
                      <a:r>
                        <a:rPr lang="en-US" sz="700" b="1" i="0" kern="1200" dirty="0">
                          <a:solidFill>
                            <a:srgbClr val="7AC3EB"/>
                          </a:solidFill>
                          <a:latin typeface="+mn-lt"/>
                          <a:ea typeface="+mn-ea"/>
                          <a:cs typeface="+mn-cs"/>
                        </a:rPr>
                        <a:t>opened smoothly along the top</a:t>
                      </a:r>
                      <a:r>
                        <a:rPr lang="en-US" sz="700" b="0" i="0" kern="1200" dirty="0">
                          <a:solidFill>
                            <a:schemeClr val="tx1"/>
                          </a:solidFill>
                          <a:latin typeface="+mn-lt"/>
                          <a:ea typeface="+mn-ea"/>
                          <a:cs typeface="+mn-cs"/>
                        </a:rPr>
                        <a:t>. The Nestle did not open along the top and ripped some.”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963486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“Nestle packaging ripped through the back when opened making it difficult to store. </a:t>
                      </a:r>
                      <a:r>
                        <a:rPr kumimoji="0" lang="en-US" sz="700" b="1" i="0" u="none" strike="noStrike" kern="1200" cap="none" spc="0" normalizeH="0" baseline="0" noProof="0" dirty="0">
                          <a:ln>
                            <a:noFill/>
                          </a:ln>
                          <a:solidFill>
                            <a:srgbClr val="7AC3EB"/>
                          </a:solidFill>
                          <a:effectLst/>
                          <a:uLnTx/>
                          <a:uFillTx/>
                          <a:latin typeface="+mn-lt"/>
                          <a:ea typeface="+mn-ea"/>
                          <a:cs typeface="+mn-cs"/>
                        </a:rPr>
                        <a:t>Pillsbury just opened at the top</a:t>
                      </a:r>
                      <a:r>
                        <a:rPr kumimoji="0" lang="en-US" sz="700" b="0" i="0" u="none" strike="noStrike" kern="1200" cap="none" spc="0" normalizeH="0" baseline="0" noProof="0" dirty="0">
                          <a:ln>
                            <a:noFill/>
                          </a:ln>
                          <a:solidFill>
                            <a:schemeClr val="tx1"/>
                          </a:solidFill>
                          <a:effectLst/>
                          <a:uLnTx/>
                          <a:uFillTx/>
                          <a:latin typeface="+mn-lt"/>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730464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“In my opinion it was </a:t>
                      </a:r>
                      <a:r>
                        <a:rPr kumimoji="0" lang="en-US" sz="700" b="1" i="0" u="none" strike="noStrike" kern="1200" cap="none" spc="0" normalizeH="0" baseline="0" noProof="0" dirty="0">
                          <a:ln>
                            <a:noFill/>
                          </a:ln>
                          <a:solidFill>
                            <a:srgbClr val="7AC3EB"/>
                          </a:solidFill>
                          <a:effectLst/>
                          <a:uLnTx/>
                          <a:uFillTx/>
                          <a:latin typeface="+mn-lt"/>
                          <a:ea typeface="+mn-ea"/>
                          <a:cs typeface="+mn-cs"/>
                        </a:rPr>
                        <a:t>easier to open the Pillsbury package</a:t>
                      </a:r>
                      <a:r>
                        <a:rPr kumimoji="0" lang="en-US" sz="700" b="0" i="0" u="none" strike="noStrike" kern="1200" cap="none" spc="0" normalizeH="0" baseline="0" noProof="0" dirty="0">
                          <a:ln>
                            <a:noFill/>
                          </a:ln>
                          <a:solidFill>
                            <a:schemeClr val="tx1"/>
                          </a:solidFill>
                          <a:effectLst/>
                          <a:uLnTx/>
                          <a:uFillTx/>
                          <a:latin typeface="+mn-lt"/>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07242436"/>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“The </a:t>
                      </a:r>
                      <a:r>
                        <a:rPr kumimoji="0" lang="en-US" sz="700" b="1" i="0" u="none" strike="noStrike" kern="1200" cap="none" spc="0" normalizeH="0" baseline="0" noProof="0" dirty="0">
                          <a:ln>
                            <a:noFill/>
                          </a:ln>
                          <a:solidFill>
                            <a:srgbClr val="7AC3EB"/>
                          </a:solidFill>
                          <a:effectLst/>
                          <a:uLnTx/>
                          <a:uFillTx/>
                          <a:latin typeface="+mn-lt"/>
                          <a:ea typeface="+mn-ea"/>
                          <a:cs typeface="+mn-cs"/>
                        </a:rPr>
                        <a:t>cookies were easier to separate </a:t>
                      </a:r>
                      <a:r>
                        <a:rPr kumimoji="0" lang="en-US" sz="700" b="0" i="0" u="none" strike="noStrike" kern="1200" cap="none" spc="0" normalizeH="0" baseline="0" noProof="0" dirty="0">
                          <a:ln>
                            <a:noFill/>
                          </a:ln>
                          <a:solidFill>
                            <a:schemeClr val="tx1"/>
                          </a:solidFill>
                          <a:effectLst/>
                          <a:uLnTx/>
                          <a:uFillTx/>
                          <a:latin typeface="+mn-lt"/>
                          <a:ea typeface="+mn-ea"/>
                          <a:cs typeface="+mn-cs"/>
                        </a:rPr>
                        <a:t>and put on cookie sheet.”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2702984"/>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“The Pillsbury </a:t>
                      </a:r>
                      <a:r>
                        <a:rPr kumimoji="0" lang="en-US" sz="700" b="1" i="0" u="none" strike="noStrike" kern="1200" cap="none" spc="0" normalizeH="0" baseline="0" noProof="0" dirty="0">
                          <a:ln>
                            <a:noFill/>
                          </a:ln>
                          <a:solidFill>
                            <a:srgbClr val="7AC3EB"/>
                          </a:solidFill>
                          <a:effectLst/>
                          <a:uLnTx/>
                          <a:uFillTx/>
                          <a:latin typeface="+mn-lt"/>
                          <a:ea typeface="+mn-ea"/>
                          <a:cs typeface="+mn-cs"/>
                        </a:rPr>
                        <a:t>cookies were easier to separate</a:t>
                      </a:r>
                      <a:r>
                        <a:rPr kumimoji="0" lang="en-US" sz="700" b="0" i="0" u="none" strike="noStrike" kern="1200" cap="none" spc="0" normalizeH="0" baseline="0" noProof="0" dirty="0">
                          <a:ln>
                            <a:noFill/>
                          </a:ln>
                          <a:solidFill>
                            <a:schemeClr val="tx1"/>
                          </a:solidFill>
                          <a:effectLst/>
                          <a:uLnTx/>
                          <a:uFillTx/>
                          <a:latin typeface="+mn-lt"/>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0236453"/>
                  </a:ext>
                </a:extLst>
              </a:tr>
              <a:tr h="13936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“The more </a:t>
                      </a:r>
                      <a:r>
                        <a:rPr kumimoji="0" lang="en-US" sz="700" b="1" i="0" u="none" strike="noStrike" kern="1200" cap="none" spc="0" normalizeH="0" baseline="0" noProof="0" dirty="0">
                          <a:ln>
                            <a:noFill/>
                          </a:ln>
                          <a:solidFill>
                            <a:srgbClr val="7AC3EB"/>
                          </a:solidFill>
                          <a:effectLst/>
                          <a:uLnTx/>
                          <a:uFillTx/>
                          <a:latin typeface="+mn-lt"/>
                          <a:ea typeface="+mn-ea"/>
                          <a:cs typeface="+mn-cs"/>
                        </a:rPr>
                        <a:t>circular cut of the cookie dough in the Pillsbury packaging makes it much easier </a:t>
                      </a:r>
                      <a:r>
                        <a:rPr kumimoji="0" lang="en-US" sz="700" b="0" i="0" u="none" strike="noStrike" kern="1200" cap="none" spc="0" normalizeH="0" baseline="0" noProof="0" dirty="0">
                          <a:ln>
                            <a:noFill/>
                          </a:ln>
                          <a:solidFill>
                            <a:schemeClr val="tx1"/>
                          </a:solidFill>
                          <a:effectLst/>
                          <a:uLnTx/>
                          <a:uFillTx/>
                          <a:latin typeface="+mn-lt"/>
                          <a:ea typeface="+mn-ea"/>
                          <a:cs typeface="+mn-cs"/>
                        </a:rPr>
                        <a:t>to break off a specific amount of cookies to bake.”</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7714198"/>
                  </a:ext>
                </a:extLst>
              </a:tr>
              <a:tr h="13936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“It opened </a:t>
                      </a:r>
                      <a:r>
                        <a:rPr kumimoji="0" lang="en-US" sz="700" b="1" i="0" u="none" strike="noStrike" kern="1200" cap="none" spc="0" normalizeH="0" baseline="0" noProof="0" dirty="0">
                          <a:ln>
                            <a:noFill/>
                          </a:ln>
                          <a:solidFill>
                            <a:srgbClr val="7AC3EB"/>
                          </a:solidFill>
                          <a:effectLst/>
                          <a:uLnTx/>
                          <a:uFillTx/>
                          <a:latin typeface="+mn-lt"/>
                          <a:ea typeface="+mn-ea"/>
                          <a:cs typeface="+mn-cs"/>
                        </a:rPr>
                        <a:t>easier to slide the tray of dough out onto the counter</a:t>
                      </a:r>
                      <a:r>
                        <a:rPr kumimoji="0" lang="en-US" sz="700" b="0" i="0" u="none" strike="noStrike" kern="1200" cap="none" spc="0" normalizeH="0" baseline="0" noProof="0" dirty="0">
                          <a:ln>
                            <a:noFill/>
                          </a:ln>
                          <a:solidFill>
                            <a:schemeClr val="tx1"/>
                          </a:solidFill>
                          <a:effectLst/>
                          <a:uLnTx/>
                          <a:uFillTx/>
                          <a:latin typeface="+mn-lt"/>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909445"/>
                  </a:ext>
                </a:extLst>
              </a:tr>
              <a:tr h="13936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“The </a:t>
                      </a:r>
                      <a:r>
                        <a:rPr kumimoji="0" lang="en-US" sz="700" b="1" i="0" u="none" strike="noStrike" kern="1200" cap="none" spc="0" normalizeH="0" baseline="0" noProof="0" dirty="0">
                          <a:ln>
                            <a:noFill/>
                          </a:ln>
                          <a:solidFill>
                            <a:srgbClr val="7AC3EB"/>
                          </a:solidFill>
                          <a:effectLst/>
                          <a:uLnTx/>
                          <a:uFillTx/>
                          <a:latin typeface="+mn-lt"/>
                          <a:ea typeface="+mn-ea"/>
                          <a:cs typeface="+mn-cs"/>
                        </a:rPr>
                        <a:t>cookies are easier to get out the package </a:t>
                      </a:r>
                      <a:r>
                        <a:rPr kumimoji="0" lang="en-US" sz="700" b="0" i="0" u="none" strike="noStrike" kern="1200" cap="none" spc="0" normalizeH="0" baseline="0" noProof="0" dirty="0">
                          <a:ln>
                            <a:noFill/>
                          </a:ln>
                          <a:solidFill>
                            <a:schemeClr val="tx1"/>
                          </a:solidFill>
                          <a:effectLst/>
                          <a:uLnTx/>
                          <a:uFillTx/>
                          <a:latin typeface="+mn-lt"/>
                          <a:ea typeface="+mn-ea"/>
                          <a:cs typeface="+mn-cs"/>
                        </a:rPr>
                        <a:t>than Tollhouse.”</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53074929"/>
                  </a:ext>
                </a:extLst>
              </a:tr>
            </a:tbl>
          </a:graphicData>
        </a:graphic>
      </p:graphicFrame>
      <p:sp>
        <p:nvSpPr>
          <p:cNvPr id="2" name="Title 1">
            <a:extLst>
              <a:ext uri="{FF2B5EF4-FFF2-40B4-BE49-F238E27FC236}">
                <a16:creationId xmlns:a16="http://schemas.microsoft.com/office/drawing/2014/main" id="{7DC53152-6848-4842-931E-DF4F3500F5BB}"/>
              </a:ext>
            </a:extLst>
          </p:cNvPr>
          <p:cNvSpPr>
            <a:spLocks noGrp="1"/>
          </p:cNvSpPr>
          <p:nvPr>
            <p:ph type="title"/>
          </p:nvPr>
        </p:nvSpPr>
        <p:spPr>
          <a:xfrm>
            <a:off x="349249" y="285750"/>
            <a:ext cx="8489952" cy="442140"/>
          </a:xfrm>
        </p:spPr>
        <p:txBody>
          <a:bodyPr/>
          <a:lstStyle/>
          <a:p>
            <a:r>
              <a:rPr lang="en-US" sz="1600" dirty="0"/>
              <a:t>Pillsbury’s packaging and dough is much easier to handle, driving preference.</a:t>
            </a:r>
          </a:p>
        </p:txBody>
      </p:sp>
      <p:sp>
        <p:nvSpPr>
          <p:cNvPr id="3" name="Slide Number Placeholder 2">
            <a:extLst>
              <a:ext uri="{FF2B5EF4-FFF2-40B4-BE49-F238E27FC236}">
                <a16:creationId xmlns:a16="http://schemas.microsoft.com/office/drawing/2014/main" id="{810A4164-00AE-7649-9569-3BE7E92DEB56}"/>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BC4C6BF5-1008-4144-84C3-5F1B154A328E}"/>
              </a:ext>
            </a:extLst>
          </p:cNvPr>
          <p:cNvSpPr>
            <a:spLocks noGrp="1"/>
          </p:cNvSpPr>
          <p:nvPr>
            <p:ph sz="quarter" idx="11"/>
          </p:nvPr>
        </p:nvSpPr>
        <p:spPr/>
        <p:txBody>
          <a:bodyPr/>
          <a:lstStyle/>
          <a:p>
            <a:r>
              <a:rPr lang="en-US" sz="1000" b="1" dirty="0">
                <a:solidFill>
                  <a:srgbClr val="7AC3EB"/>
                </a:solidFill>
              </a:rPr>
              <a:t>More than half of consumers prefer Pillsbury’s packaging, as it’s much easier to open than Nestle. </a:t>
            </a:r>
            <a:r>
              <a:rPr lang="en-US" sz="1000" dirty="0"/>
              <a:t>Adults also notice that the cookie dough pieces are easier to separate and take out of the outer packaging. Those who prefer Nestle find that the packaging is sturdier and thicker than Pillsbury.</a:t>
            </a:r>
          </a:p>
        </p:txBody>
      </p:sp>
      <p:sp>
        <p:nvSpPr>
          <p:cNvPr id="5" name="Text Placeholder 4">
            <a:extLst>
              <a:ext uri="{FF2B5EF4-FFF2-40B4-BE49-F238E27FC236}">
                <a16:creationId xmlns:a16="http://schemas.microsoft.com/office/drawing/2014/main" id="{5E8610CB-0F91-114E-A6D4-E2227E606EA0}"/>
              </a:ext>
            </a:extLst>
          </p:cNvPr>
          <p:cNvSpPr>
            <a:spLocks noGrp="1"/>
          </p:cNvSpPr>
          <p:nvPr>
            <p:ph type="body" sz="quarter" idx="12"/>
          </p:nvPr>
        </p:nvSpPr>
        <p:spPr/>
        <p:txBody>
          <a:bodyPr/>
          <a:lstStyle/>
          <a:p>
            <a:r>
              <a:rPr lang="en-US" dirty="0"/>
              <a:t>OVERALL PACKAGING PREFERENCE</a:t>
            </a:r>
          </a:p>
        </p:txBody>
      </p:sp>
      <p:sp>
        <p:nvSpPr>
          <p:cNvPr id="6" name="Text Placeholder 5">
            <a:extLst>
              <a:ext uri="{FF2B5EF4-FFF2-40B4-BE49-F238E27FC236}">
                <a16:creationId xmlns:a16="http://schemas.microsoft.com/office/drawing/2014/main" id="{E35C7B6B-B875-AF43-8060-ED0230EA6F55}"/>
              </a:ext>
            </a:extLst>
          </p:cNvPr>
          <p:cNvSpPr>
            <a:spLocks noGrp="1"/>
          </p:cNvSpPr>
          <p:nvPr>
            <p:ph type="body" sz="quarter" idx="15"/>
          </p:nvPr>
        </p:nvSpPr>
        <p:spPr>
          <a:xfrm>
            <a:off x="342900" y="4802066"/>
            <a:ext cx="2854347" cy="341434"/>
          </a:xfrm>
        </p:spPr>
        <p:txBody>
          <a:bodyPr/>
          <a:lstStyle/>
          <a:p>
            <a:pPr marL="0"/>
            <a:r>
              <a:rPr lang="en-US" sz="700" dirty="0"/>
              <a:t>Q: Thinking specifically about your experience with the packages these two products came in, which one do you prefer? </a:t>
            </a:r>
          </a:p>
          <a:p>
            <a:r>
              <a:rPr lang="en-US" sz="700" dirty="0"/>
              <a:t>Q: Please say why you prefer [previous answer].</a:t>
            </a:r>
          </a:p>
        </p:txBody>
      </p:sp>
      <p:cxnSp>
        <p:nvCxnSpPr>
          <p:cNvPr id="24" name="Straight Arrow Connector 23">
            <a:extLst>
              <a:ext uri="{FF2B5EF4-FFF2-40B4-BE49-F238E27FC236}">
                <a16:creationId xmlns:a16="http://schemas.microsoft.com/office/drawing/2014/main" id="{242969E2-318D-1144-9F07-2EF2C4106592}"/>
              </a:ext>
            </a:extLst>
          </p:cNvPr>
          <p:cNvCxnSpPr>
            <a:cxnSpLocks/>
          </p:cNvCxnSpPr>
          <p:nvPr/>
        </p:nvCxnSpPr>
        <p:spPr>
          <a:xfrm flipH="1">
            <a:off x="3591345" y="2908188"/>
            <a:ext cx="544286" cy="0"/>
          </a:xfrm>
          <a:prstGeom prst="straightConnector1">
            <a:avLst/>
          </a:prstGeom>
          <a:ln w="19050">
            <a:solidFill>
              <a:srgbClr val="7AC3EB"/>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37701DA-B516-714C-8B70-E6B8A29B035A}"/>
              </a:ext>
            </a:extLst>
          </p:cNvPr>
          <p:cNvCxnSpPr>
            <a:cxnSpLocks/>
          </p:cNvCxnSpPr>
          <p:nvPr/>
        </p:nvCxnSpPr>
        <p:spPr>
          <a:xfrm>
            <a:off x="5010315" y="2616358"/>
            <a:ext cx="502920" cy="0"/>
          </a:xfrm>
          <a:prstGeom prst="straightConnector1">
            <a:avLst/>
          </a:prstGeom>
          <a:ln w="19050">
            <a:solidFill>
              <a:srgbClr val="DF9709"/>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graphicFrame>
        <p:nvGraphicFramePr>
          <p:cNvPr id="27" name="Table 26">
            <a:extLst>
              <a:ext uri="{FF2B5EF4-FFF2-40B4-BE49-F238E27FC236}">
                <a16:creationId xmlns:a16="http://schemas.microsoft.com/office/drawing/2014/main" id="{540D4193-E327-6C45-97CF-EC24E3F70386}"/>
              </a:ext>
            </a:extLst>
          </p:cNvPr>
          <p:cNvGraphicFramePr>
            <a:graphicFrameLocks noGrp="1"/>
          </p:cNvGraphicFramePr>
          <p:nvPr/>
        </p:nvGraphicFramePr>
        <p:xfrm>
          <a:off x="6915840" y="1749766"/>
          <a:ext cx="2227666" cy="2609316"/>
        </p:xfrm>
        <a:graphic>
          <a:graphicData uri="http://schemas.openxmlformats.org/drawingml/2006/table">
            <a:tbl>
              <a:tblPr firstRow="1" bandRow="1">
                <a:tableStyleId>{5C22544A-7EE6-4342-B048-85BDC9FD1C3A}</a:tableStyleId>
              </a:tblPr>
              <a:tblGrid>
                <a:gridCol w="2227666">
                  <a:extLst>
                    <a:ext uri="{9D8B030D-6E8A-4147-A177-3AD203B41FA5}">
                      <a16:colId xmlns:a16="http://schemas.microsoft.com/office/drawing/2014/main" val="1359310849"/>
                    </a:ext>
                  </a:extLst>
                </a:gridCol>
              </a:tblGrid>
              <a:tr h="2377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“It was </a:t>
                      </a:r>
                      <a:r>
                        <a:rPr kumimoji="0" lang="en-US" sz="700" b="1" i="0" u="none" strike="noStrike" kern="1200" cap="none" spc="0" normalizeH="0" baseline="0" noProof="0" dirty="0">
                          <a:ln>
                            <a:noFill/>
                          </a:ln>
                          <a:solidFill>
                            <a:srgbClr val="DF9709"/>
                          </a:solidFill>
                          <a:effectLst/>
                          <a:uLnTx/>
                          <a:uFillTx/>
                          <a:latin typeface="+mn-lt"/>
                          <a:ea typeface="+mn-ea"/>
                          <a:cs typeface="+mn-cs"/>
                        </a:rPr>
                        <a:t>easier to pull the packaging open</a:t>
                      </a:r>
                      <a:r>
                        <a:rPr kumimoji="0" lang="en-US" sz="700" b="0" i="0" u="none" strike="noStrike" kern="1200" cap="none" spc="0" normalizeH="0" baseline="0" noProof="0" dirty="0">
                          <a:ln>
                            <a:noFill/>
                          </a:ln>
                          <a:solidFill>
                            <a:schemeClr val="tx1"/>
                          </a:solidFill>
                          <a:effectLst/>
                          <a:uLnTx/>
                          <a:uFillTx/>
                          <a:latin typeface="+mn-lt"/>
                          <a:ea typeface="+mn-ea"/>
                          <a:cs typeface="+mn-cs"/>
                        </a:rPr>
                        <a:t>.”</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9634867"/>
                  </a:ext>
                </a:extLst>
              </a:tr>
              <a:tr h="2377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“It seemed </a:t>
                      </a:r>
                      <a:r>
                        <a:rPr kumimoji="0" lang="en-US" sz="700" b="1" i="0" u="none" strike="noStrike" kern="1200" cap="none" spc="0" normalizeH="0" baseline="0" noProof="0" dirty="0">
                          <a:ln>
                            <a:noFill/>
                          </a:ln>
                          <a:solidFill>
                            <a:srgbClr val="DF9709"/>
                          </a:solidFill>
                          <a:effectLst/>
                          <a:uLnTx/>
                          <a:uFillTx/>
                          <a:latin typeface="+mn-lt"/>
                          <a:ea typeface="+mn-ea"/>
                          <a:cs typeface="+mn-cs"/>
                        </a:rPr>
                        <a:t>easier to cut at the top</a:t>
                      </a:r>
                      <a:r>
                        <a:rPr kumimoji="0" lang="en-US" sz="700" b="0" i="0" u="none" strike="noStrike" kern="1200" cap="none" spc="0" normalizeH="0" baseline="0" noProof="0" dirty="0">
                          <a:ln>
                            <a:noFill/>
                          </a:ln>
                          <a:solidFill>
                            <a:schemeClr val="tx1"/>
                          </a:solidFill>
                          <a:effectLst/>
                          <a:uLnTx/>
                          <a:uFillTx/>
                          <a:latin typeface="+mn-lt"/>
                          <a:ea typeface="+mn-ea"/>
                          <a:cs typeface="+mn-cs"/>
                        </a:rPr>
                        <a:t>.”</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0817543"/>
                  </a:ext>
                </a:extLst>
              </a:tr>
              <a:tr h="23776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“Truly both were fine/ functional. Nestle was just a </a:t>
                      </a:r>
                      <a:r>
                        <a:rPr kumimoji="0" lang="en-US" sz="700" b="1" i="0" u="none" strike="noStrike" kern="1200" cap="none" spc="0" normalizeH="0" baseline="0" noProof="0" dirty="0">
                          <a:ln>
                            <a:noFill/>
                          </a:ln>
                          <a:solidFill>
                            <a:srgbClr val="DF9709"/>
                          </a:solidFill>
                          <a:effectLst/>
                          <a:uLnTx/>
                          <a:uFillTx/>
                          <a:latin typeface="+mn-lt"/>
                          <a:ea typeface="+mn-ea"/>
                          <a:cs typeface="+mn-cs"/>
                        </a:rPr>
                        <a:t>little easier to open</a:t>
                      </a:r>
                      <a:r>
                        <a:rPr kumimoji="0" lang="en-US" sz="700" b="0" i="0" u="none" strike="noStrike" kern="1200" cap="none" spc="0" normalizeH="0" baseline="0" noProof="0" dirty="0">
                          <a:ln>
                            <a:noFill/>
                          </a:ln>
                          <a:solidFill>
                            <a:schemeClr val="tx1"/>
                          </a:solidFill>
                          <a:effectLst/>
                          <a:uLnTx/>
                          <a:uFillTx/>
                          <a:latin typeface="+mn-lt"/>
                          <a:ea typeface="+mn-ea"/>
                          <a:cs typeface="+mn-cs"/>
                        </a:rPr>
                        <a:t>.”</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44656014"/>
                  </a:ext>
                </a:extLst>
              </a:tr>
              <a:tr h="3657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“The </a:t>
                      </a:r>
                      <a:r>
                        <a:rPr kumimoji="0" lang="en-US" sz="700" b="1" i="0" u="none" strike="noStrike" kern="1200" cap="none" spc="0" normalizeH="0" baseline="0" noProof="0" dirty="0">
                          <a:ln>
                            <a:noFill/>
                          </a:ln>
                          <a:solidFill>
                            <a:srgbClr val="DF9709"/>
                          </a:solidFill>
                          <a:effectLst/>
                          <a:uLnTx/>
                          <a:uFillTx/>
                          <a:latin typeface="+mn-lt"/>
                          <a:ea typeface="+mn-ea"/>
                          <a:cs typeface="+mn-cs"/>
                        </a:rPr>
                        <a:t>packaging itself seems to be sturdier </a:t>
                      </a:r>
                      <a:r>
                        <a:rPr kumimoji="0" lang="en-US" sz="700" b="0" i="0" u="none" strike="noStrike" kern="1200" cap="none" spc="0" normalizeH="0" baseline="0" noProof="0" dirty="0">
                          <a:ln>
                            <a:noFill/>
                          </a:ln>
                          <a:solidFill>
                            <a:schemeClr val="tx1"/>
                          </a:solidFill>
                          <a:effectLst/>
                          <a:uLnTx/>
                          <a:uFillTx/>
                          <a:latin typeface="+mn-lt"/>
                          <a:ea typeface="+mn-ea"/>
                          <a:cs typeface="+mn-cs"/>
                        </a:rPr>
                        <a:t>and more durable.”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7714198"/>
                  </a:ext>
                </a:extLst>
              </a:tr>
              <a:tr h="3657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 prefer the feel of the Nestle products. </a:t>
                      </a:r>
                      <a:r>
                        <a:rPr kumimoji="0" lang="en-US" sz="700" b="1" i="0" u="none" strike="noStrike" kern="1200" cap="none" spc="0" normalizeH="0" baseline="0" noProof="0" dirty="0">
                          <a:ln>
                            <a:noFill/>
                          </a:ln>
                          <a:solidFill>
                            <a:srgbClr val="DF9709"/>
                          </a:solidFill>
                          <a:effectLst/>
                          <a:uLnTx/>
                          <a:uFillTx/>
                          <a:latin typeface="+mn-lt"/>
                          <a:ea typeface="+mn-ea"/>
                          <a:cs typeface="+mn-cs"/>
                        </a:rPr>
                        <a:t>It is tougher so it opens more neatly</a:t>
                      </a:r>
                      <a:r>
                        <a:rPr kumimoji="0" lang="en-US" sz="700" b="0" i="0" u="none" strike="noStrike" kern="1200" cap="none" spc="0" normalizeH="0" baseline="0" noProof="0" dirty="0">
                          <a:ln>
                            <a:noFill/>
                          </a:ln>
                          <a:solidFill>
                            <a:schemeClr val="tx1"/>
                          </a:solidFill>
                          <a:effectLst/>
                          <a:uLnTx/>
                          <a:uFillTx/>
                          <a:latin typeface="+mn-lt"/>
                          <a:ea typeface="+mn-ea"/>
                          <a:cs typeface="+mn-cs"/>
                        </a:rPr>
                        <a:t>.”</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1080403"/>
                  </a:ext>
                </a:extLst>
              </a:tr>
              <a:tr h="3657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 think the </a:t>
                      </a:r>
                      <a:r>
                        <a:rPr kumimoji="0" lang="en-US" sz="700" b="1" i="0" u="none" strike="noStrike" kern="1200" cap="none" spc="0" normalizeH="0" baseline="0" noProof="0" dirty="0">
                          <a:ln>
                            <a:noFill/>
                          </a:ln>
                          <a:solidFill>
                            <a:srgbClr val="DF9709"/>
                          </a:solidFill>
                          <a:effectLst/>
                          <a:uLnTx/>
                          <a:uFillTx/>
                          <a:latin typeface="+mn-lt"/>
                          <a:ea typeface="+mn-ea"/>
                          <a:cs typeface="+mn-cs"/>
                        </a:rPr>
                        <a:t>wrap feels thicker </a:t>
                      </a:r>
                      <a:r>
                        <a:rPr kumimoji="0" lang="en-US" sz="700" b="0" i="0" u="none" strike="noStrike" kern="1200" cap="none" spc="0" normalizeH="0" baseline="0" noProof="0" dirty="0">
                          <a:ln>
                            <a:noFill/>
                          </a:ln>
                          <a:solidFill>
                            <a:schemeClr val="tx1"/>
                          </a:solidFill>
                          <a:effectLst/>
                          <a:uLnTx/>
                          <a:uFillTx/>
                          <a:latin typeface="+mn-lt"/>
                          <a:ea typeface="+mn-ea"/>
                          <a:cs typeface="+mn-cs"/>
                        </a:rPr>
                        <a:t>and more high quality than the plastic on the Pillsbury.”</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268574"/>
                  </a:ext>
                </a:extLst>
              </a:tr>
              <a:tr h="3657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“I like how it is </a:t>
                      </a:r>
                      <a:r>
                        <a:rPr kumimoji="0" lang="en-US" sz="700" b="1" i="0" u="none" strike="noStrike" kern="1200" cap="none" spc="0" normalizeH="0" baseline="0" noProof="0" dirty="0">
                          <a:ln>
                            <a:noFill/>
                          </a:ln>
                          <a:solidFill>
                            <a:srgbClr val="DF9709"/>
                          </a:solidFill>
                          <a:effectLst/>
                          <a:uLnTx/>
                          <a:uFillTx/>
                          <a:latin typeface="+mn-lt"/>
                          <a:ea typeface="+mn-ea"/>
                          <a:cs typeface="+mn-cs"/>
                        </a:rPr>
                        <a:t>precut and easy to pop out each individual square </a:t>
                      </a:r>
                      <a:r>
                        <a:rPr kumimoji="0" lang="en-US" sz="700" b="0" i="0" u="none" strike="noStrike" kern="1200" cap="none" spc="0" normalizeH="0" baseline="0" noProof="0" dirty="0">
                          <a:ln>
                            <a:noFill/>
                          </a:ln>
                          <a:solidFill>
                            <a:schemeClr val="tx1"/>
                          </a:solidFill>
                          <a:effectLst/>
                          <a:uLnTx/>
                          <a:uFillTx/>
                          <a:latin typeface="+mn-lt"/>
                          <a:ea typeface="+mn-ea"/>
                          <a:cs typeface="+mn-cs"/>
                        </a:rPr>
                        <a:t>on the pan.”</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118960"/>
                  </a:ext>
                </a:extLst>
              </a:tr>
              <a:tr h="36579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mn-lt"/>
                          <a:ea typeface="+mn-ea"/>
                          <a:cs typeface="+mn-cs"/>
                        </a:rPr>
                        <a:t>“Nestle cookies come in smaller chunks where it is </a:t>
                      </a:r>
                      <a:r>
                        <a:rPr kumimoji="0" lang="en-US" sz="700" b="1" i="0" u="none" strike="noStrike" kern="1200" cap="none" spc="0" normalizeH="0" baseline="0" noProof="0" dirty="0">
                          <a:ln>
                            <a:noFill/>
                          </a:ln>
                          <a:solidFill>
                            <a:srgbClr val="DF9709"/>
                          </a:solidFill>
                          <a:effectLst/>
                          <a:uLnTx/>
                          <a:uFillTx/>
                          <a:latin typeface="+mn-lt"/>
                          <a:ea typeface="+mn-ea"/>
                          <a:cs typeface="+mn-cs"/>
                        </a:rPr>
                        <a:t>easily able to be taken apart</a:t>
                      </a:r>
                      <a:r>
                        <a:rPr kumimoji="0" lang="en-US" sz="700" b="0" i="0" u="none" strike="noStrike" kern="1200" cap="none" spc="0" normalizeH="0" baseline="0" noProof="0" dirty="0">
                          <a:ln>
                            <a:noFill/>
                          </a:ln>
                          <a:solidFill>
                            <a:schemeClr val="tx1"/>
                          </a:solidFill>
                          <a:effectLst/>
                          <a:uLnTx/>
                          <a:uFillTx/>
                          <a:latin typeface="+mn-lt"/>
                          <a:ea typeface="+mn-ea"/>
                          <a:cs typeface="+mn-cs"/>
                        </a:rPr>
                        <a:t>.”</a:t>
                      </a:r>
                      <a:endParaRPr kumimoji="0" lang="en-US" sz="7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0836448"/>
                  </a:ext>
                </a:extLst>
              </a:tr>
            </a:tbl>
          </a:graphicData>
        </a:graphic>
      </p:graphicFrame>
      <p:grpSp>
        <p:nvGrpSpPr>
          <p:cNvPr id="28" name="Group 27">
            <a:extLst>
              <a:ext uri="{FF2B5EF4-FFF2-40B4-BE49-F238E27FC236}">
                <a16:creationId xmlns:a16="http://schemas.microsoft.com/office/drawing/2014/main" id="{D1C50606-4F41-E440-B11C-10283F968459}"/>
              </a:ext>
            </a:extLst>
          </p:cNvPr>
          <p:cNvGrpSpPr/>
          <p:nvPr/>
        </p:nvGrpSpPr>
        <p:grpSpPr>
          <a:xfrm>
            <a:off x="203335" y="1818127"/>
            <a:ext cx="1367893" cy="465120"/>
            <a:chOff x="303006" y="2762521"/>
            <a:chExt cx="1367893" cy="465120"/>
          </a:xfrm>
        </p:grpSpPr>
        <p:sp>
          <p:nvSpPr>
            <p:cNvPr id="29" name="Rounded Rectangle 28">
              <a:extLst>
                <a:ext uri="{FF2B5EF4-FFF2-40B4-BE49-F238E27FC236}">
                  <a16:creationId xmlns:a16="http://schemas.microsoft.com/office/drawing/2014/main" id="{F011361D-A571-E74F-919B-73434EC010FD}"/>
                </a:ext>
              </a:extLst>
            </p:cNvPr>
            <p:cNvSpPr/>
            <p:nvPr/>
          </p:nvSpPr>
          <p:spPr>
            <a:xfrm>
              <a:off x="409028" y="2762521"/>
              <a:ext cx="1261871"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mn-ea"/>
                  <a:cs typeface="+mn-cs"/>
                </a:rPr>
                <a:t>Easier to Open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Helvetica Neue Light" charset="0"/>
                </a:rPr>
                <a:t>62%</a:t>
              </a:r>
            </a:p>
          </p:txBody>
        </p:sp>
        <p:sp>
          <p:nvSpPr>
            <p:cNvPr id="30" name="Oval 29">
              <a:extLst>
                <a:ext uri="{FF2B5EF4-FFF2-40B4-BE49-F238E27FC236}">
                  <a16:creationId xmlns:a16="http://schemas.microsoft.com/office/drawing/2014/main" id="{09AD5F41-2720-714B-8A68-077CDFD8393E}"/>
                </a:ext>
              </a:extLst>
            </p:cNvPr>
            <p:cNvSpPr/>
            <p:nvPr/>
          </p:nvSpPr>
          <p:spPr>
            <a:xfrm>
              <a:off x="303006" y="288906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1</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pSp>
        <p:nvGrpSpPr>
          <p:cNvPr id="31" name="Group 30">
            <a:extLst>
              <a:ext uri="{FF2B5EF4-FFF2-40B4-BE49-F238E27FC236}">
                <a16:creationId xmlns:a16="http://schemas.microsoft.com/office/drawing/2014/main" id="{19C49414-0E22-FB4E-B34F-FB2E073D2325}"/>
              </a:ext>
            </a:extLst>
          </p:cNvPr>
          <p:cNvGrpSpPr/>
          <p:nvPr/>
        </p:nvGrpSpPr>
        <p:grpSpPr>
          <a:xfrm>
            <a:off x="157096" y="2753473"/>
            <a:ext cx="1432796" cy="465120"/>
            <a:chOff x="303006" y="3387291"/>
            <a:chExt cx="1508477" cy="465120"/>
          </a:xfrm>
        </p:grpSpPr>
        <p:sp>
          <p:nvSpPr>
            <p:cNvPr id="32" name="Rounded Rectangle 31">
              <a:extLst>
                <a:ext uri="{FF2B5EF4-FFF2-40B4-BE49-F238E27FC236}">
                  <a16:creationId xmlns:a16="http://schemas.microsoft.com/office/drawing/2014/main" id="{592BCB16-E4A5-544B-9388-2F154EC22EBF}"/>
                </a:ext>
              </a:extLst>
            </p:cNvPr>
            <p:cNvSpPr/>
            <p:nvPr/>
          </p:nvSpPr>
          <p:spPr>
            <a:xfrm>
              <a:off x="409028" y="3387291"/>
              <a:ext cx="1402455"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Easier to Break Apart Cookie Dough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Helvetica Neue Light" charset="0"/>
                </a:rPr>
                <a:t>25%</a:t>
              </a:r>
            </a:p>
          </p:txBody>
        </p:sp>
        <p:sp>
          <p:nvSpPr>
            <p:cNvPr id="33" name="Oval 32">
              <a:extLst>
                <a:ext uri="{FF2B5EF4-FFF2-40B4-BE49-F238E27FC236}">
                  <a16:creationId xmlns:a16="http://schemas.microsoft.com/office/drawing/2014/main" id="{E93575DF-10CE-0D49-90D5-621F0AD873A0}"/>
                </a:ext>
              </a:extLst>
            </p:cNvPr>
            <p:cNvSpPr/>
            <p:nvPr/>
          </p:nvSpPr>
          <p:spPr>
            <a:xfrm>
              <a:off x="303006" y="351383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2</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pSp>
        <p:nvGrpSpPr>
          <p:cNvPr id="34" name="Group 33">
            <a:extLst>
              <a:ext uri="{FF2B5EF4-FFF2-40B4-BE49-F238E27FC236}">
                <a16:creationId xmlns:a16="http://schemas.microsoft.com/office/drawing/2014/main" id="{86A0EFC7-303F-A146-AB3B-EE302A70673D}"/>
              </a:ext>
            </a:extLst>
          </p:cNvPr>
          <p:cNvGrpSpPr/>
          <p:nvPr/>
        </p:nvGrpSpPr>
        <p:grpSpPr>
          <a:xfrm>
            <a:off x="154695" y="3677459"/>
            <a:ext cx="1508475" cy="465730"/>
            <a:chOff x="-1764483" y="1919636"/>
            <a:chExt cx="1508475" cy="465730"/>
          </a:xfrm>
        </p:grpSpPr>
        <p:sp>
          <p:nvSpPr>
            <p:cNvPr id="35" name="Rounded Rectangle 34">
              <a:extLst>
                <a:ext uri="{FF2B5EF4-FFF2-40B4-BE49-F238E27FC236}">
                  <a16:creationId xmlns:a16="http://schemas.microsoft.com/office/drawing/2014/main" id="{23F4DBB3-6ECE-734B-A6A1-985A9F8406E5}"/>
                </a:ext>
              </a:extLst>
            </p:cNvPr>
            <p:cNvSpPr/>
            <p:nvPr/>
          </p:nvSpPr>
          <p:spPr>
            <a:xfrm>
              <a:off x="-1658462" y="1919636"/>
              <a:ext cx="1402454" cy="46573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Easier to Get Cookies Out of Packaging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Helvetica Neue Light" charset="0"/>
                </a:rPr>
                <a:t>8% </a:t>
              </a:r>
            </a:p>
          </p:txBody>
        </p:sp>
        <p:sp>
          <p:nvSpPr>
            <p:cNvPr id="36" name="Oval 35">
              <a:extLst>
                <a:ext uri="{FF2B5EF4-FFF2-40B4-BE49-F238E27FC236}">
                  <a16:creationId xmlns:a16="http://schemas.microsoft.com/office/drawing/2014/main" id="{3CF5D7B7-8B59-B947-B527-44641C8F1B27}"/>
                </a:ext>
              </a:extLst>
            </p:cNvPr>
            <p:cNvSpPr/>
            <p:nvPr/>
          </p:nvSpPr>
          <p:spPr>
            <a:xfrm>
              <a:off x="-1764483" y="204648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3</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pSp>
        <p:nvGrpSpPr>
          <p:cNvPr id="37" name="Group 36">
            <a:extLst>
              <a:ext uri="{FF2B5EF4-FFF2-40B4-BE49-F238E27FC236}">
                <a16:creationId xmlns:a16="http://schemas.microsoft.com/office/drawing/2014/main" id="{DF076149-0C8E-044B-9ECA-C2F1E50790AE}"/>
              </a:ext>
            </a:extLst>
          </p:cNvPr>
          <p:cNvGrpSpPr/>
          <p:nvPr/>
        </p:nvGrpSpPr>
        <p:grpSpPr>
          <a:xfrm>
            <a:off x="5594663" y="1818127"/>
            <a:ext cx="1362983" cy="464510"/>
            <a:chOff x="-1764483" y="1920246"/>
            <a:chExt cx="1362983" cy="464510"/>
          </a:xfrm>
        </p:grpSpPr>
        <p:sp>
          <p:nvSpPr>
            <p:cNvPr id="38" name="Rounded Rectangle 37">
              <a:extLst>
                <a:ext uri="{FF2B5EF4-FFF2-40B4-BE49-F238E27FC236}">
                  <a16:creationId xmlns:a16="http://schemas.microsoft.com/office/drawing/2014/main" id="{CDAF3FBC-CF96-6A41-A779-216B5B56084A}"/>
                </a:ext>
              </a:extLst>
            </p:cNvPr>
            <p:cNvSpPr/>
            <p:nvPr/>
          </p:nvSpPr>
          <p:spPr>
            <a:xfrm>
              <a:off x="-1658461" y="1920246"/>
              <a:ext cx="1256961" cy="46451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mn-ea"/>
                  <a:cs typeface="+mn-cs"/>
                </a:rPr>
                <a:t>Easier to Open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mn-cs"/>
                </a:rPr>
                <a:t>57%</a:t>
              </a:r>
            </a:p>
          </p:txBody>
        </p:sp>
        <p:sp>
          <p:nvSpPr>
            <p:cNvPr id="39" name="Oval 38">
              <a:extLst>
                <a:ext uri="{FF2B5EF4-FFF2-40B4-BE49-F238E27FC236}">
                  <a16:creationId xmlns:a16="http://schemas.microsoft.com/office/drawing/2014/main" id="{AE1F56E0-2731-454D-9D57-D659E79538CC}"/>
                </a:ext>
              </a:extLst>
            </p:cNvPr>
            <p:cNvSpPr/>
            <p:nvPr/>
          </p:nvSpPr>
          <p:spPr>
            <a:xfrm>
              <a:off x="-1764483" y="20464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1</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pSp>
        <p:nvGrpSpPr>
          <p:cNvPr id="40" name="Group 39">
            <a:extLst>
              <a:ext uri="{FF2B5EF4-FFF2-40B4-BE49-F238E27FC236}">
                <a16:creationId xmlns:a16="http://schemas.microsoft.com/office/drawing/2014/main" id="{B3F1FFA1-143D-FE45-86E8-51CBE75AC91F}"/>
              </a:ext>
            </a:extLst>
          </p:cNvPr>
          <p:cNvGrpSpPr/>
          <p:nvPr/>
        </p:nvGrpSpPr>
        <p:grpSpPr>
          <a:xfrm>
            <a:off x="5594663" y="2752861"/>
            <a:ext cx="1362983" cy="465120"/>
            <a:chOff x="-1764483" y="1919941"/>
            <a:chExt cx="1362983" cy="465120"/>
          </a:xfrm>
        </p:grpSpPr>
        <p:sp>
          <p:nvSpPr>
            <p:cNvPr id="41" name="Rounded Rectangle 40">
              <a:extLst>
                <a:ext uri="{FF2B5EF4-FFF2-40B4-BE49-F238E27FC236}">
                  <a16:creationId xmlns:a16="http://schemas.microsoft.com/office/drawing/2014/main" id="{995AEEE4-7112-2148-A4CB-D10F3CA78558}"/>
                </a:ext>
              </a:extLst>
            </p:cNvPr>
            <p:cNvSpPr/>
            <p:nvPr/>
          </p:nvSpPr>
          <p:spPr>
            <a:xfrm>
              <a:off x="-1658461" y="1919941"/>
              <a:ext cx="1256961"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Sturdier Packaging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mn-cs"/>
                </a:rPr>
                <a:t>26%</a:t>
              </a:r>
            </a:p>
          </p:txBody>
        </p:sp>
        <p:sp>
          <p:nvSpPr>
            <p:cNvPr id="42" name="Oval 41">
              <a:extLst>
                <a:ext uri="{FF2B5EF4-FFF2-40B4-BE49-F238E27FC236}">
                  <a16:creationId xmlns:a16="http://schemas.microsoft.com/office/drawing/2014/main" id="{0FA56090-3ACB-7C47-904F-BC1924083910}"/>
                </a:ext>
              </a:extLst>
            </p:cNvPr>
            <p:cNvSpPr/>
            <p:nvPr/>
          </p:nvSpPr>
          <p:spPr>
            <a:xfrm>
              <a:off x="-1764483" y="20464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2</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pSp>
        <p:nvGrpSpPr>
          <p:cNvPr id="43" name="Group 42">
            <a:extLst>
              <a:ext uri="{FF2B5EF4-FFF2-40B4-BE49-F238E27FC236}">
                <a16:creationId xmlns:a16="http://schemas.microsoft.com/office/drawing/2014/main" id="{E34C5557-CDCF-CD4D-876F-59DE90003DFC}"/>
              </a:ext>
            </a:extLst>
          </p:cNvPr>
          <p:cNvGrpSpPr/>
          <p:nvPr/>
        </p:nvGrpSpPr>
        <p:grpSpPr>
          <a:xfrm>
            <a:off x="5513383" y="3676845"/>
            <a:ext cx="1436057" cy="466344"/>
            <a:chOff x="-1764483" y="1968977"/>
            <a:chExt cx="1436057" cy="466344"/>
          </a:xfrm>
        </p:grpSpPr>
        <p:sp>
          <p:nvSpPr>
            <p:cNvPr id="44" name="Rounded Rectangle 43">
              <a:extLst>
                <a:ext uri="{FF2B5EF4-FFF2-40B4-BE49-F238E27FC236}">
                  <a16:creationId xmlns:a16="http://schemas.microsoft.com/office/drawing/2014/main" id="{EE80A1A4-45D4-5C4B-874F-BC39BD83D5B9}"/>
                </a:ext>
              </a:extLst>
            </p:cNvPr>
            <p:cNvSpPr/>
            <p:nvPr/>
          </p:nvSpPr>
          <p:spPr>
            <a:xfrm>
              <a:off x="-1658461" y="1968977"/>
              <a:ext cx="1330035" cy="466344"/>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mn-cs"/>
                </a:rPr>
                <a:t>Easier to Break Apart Cookie Dough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mn-cs"/>
                </a:rPr>
                <a:t>7% </a:t>
              </a:r>
            </a:p>
          </p:txBody>
        </p:sp>
        <p:sp>
          <p:nvSpPr>
            <p:cNvPr id="45" name="Oval 44">
              <a:extLst>
                <a:ext uri="{FF2B5EF4-FFF2-40B4-BE49-F238E27FC236}">
                  <a16:creationId xmlns:a16="http://schemas.microsoft.com/office/drawing/2014/main" id="{E926B13D-3B12-0C46-A8A2-40F377D4D808}"/>
                </a:ext>
              </a:extLst>
            </p:cNvPr>
            <p:cNvSpPr/>
            <p:nvPr/>
          </p:nvSpPr>
          <p:spPr>
            <a:xfrm>
              <a:off x="-1764483" y="2096128"/>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entury Gothic" panose="020F0302020204030204"/>
                  <a:ea typeface="+mn-ea"/>
                  <a:cs typeface="+mn-cs"/>
                </a:rPr>
                <a:t>3</a:t>
              </a:r>
              <a:endParaRPr kumimoji="0" lang="en-US" sz="1800" b="1" i="0" u="none" strike="noStrike" kern="1200" cap="none" spc="0" normalizeH="0" baseline="0" noProof="0" dirty="0">
                <a:ln>
                  <a:noFill/>
                </a:ln>
                <a:solidFill>
                  <a:srgbClr val="FFFFFF"/>
                </a:solidFill>
                <a:effectLst/>
                <a:uLnTx/>
                <a:uFillTx/>
                <a:latin typeface="Century Gothic" panose="020F0302020204030204"/>
                <a:ea typeface="+mn-ea"/>
                <a:cs typeface="+mn-cs"/>
              </a:endParaRPr>
            </a:p>
          </p:txBody>
        </p:sp>
      </p:grpSp>
      <p:graphicFrame>
        <p:nvGraphicFramePr>
          <p:cNvPr id="23" name="Chart 22">
            <a:extLst>
              <a:ext uri="{FF2B5EF4-FFF2-40B4-BE49-F238E27FC236}">
                <a16:creationId xmlns:a16="http://schemas.microsoft.com/office/drawing/2014/main" id="{B368B7CE-D2A3-0642-BDE1-DA7F8ED0DF6B}"/>
              </a:ext>
            </a:extLst>
          </p:cNvPr>
          <p:cNvGraphicFramePr/>
          <p:nvPr/>
        </p:nvGraphicFramePr>
        <p:xfrm>
          <a:off x="3708017" y="2317152"/>
          <a:ext cx="1727966" cy="1325228"/>
        </p:xfrm>
        <a:graphic>
          <a:graphicData uri="http://schemas.openxmlformats.org/drawingml/2006/chart">
            <c:chart xmlns:c="http://schemas.openxmlformats.org/drawingml/2006/chart" xmlns:r="http://schemas.openxmlformats.org/officeDocument/2006/relationships" r:id="rId3"/>
          </a:graphicData>
        </a:graphic>
      </p:graphicFrame>
      <p:sp>
        <p:nvSpPr>
          <p:cNvPr id="57" name="TextBox 56">
            <a:extLst>
              <a:ext uri="{FF2B5EF4-FFF2-40B4-BE49-F238E27FC236}">
                <a16:creationId xmlns:a16="http://schemas.microsoft.com/office/drawing/2014/main" id="{AF1EB3DF-5ECC-584E-A2D0-80DF4B5145FE}"/>
              </a:ext>
            </a:extLst>
          </p:cNvPr>
          <p:cNvSpPr txBox="1"/>
          <p:nvPr/>
        </p:nvSpPr>
        <p:spPr>
          <a:xfrm>
            <a:off x="0" y="1361076"/>
            <a:ext cx="9144000"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FORCED PREFERENCE + WH</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Y</a:t>
            </a:r>
          </a:p>
        </p:txBody>
      </p:sp>
      <p:sp>
        <p:nvSpPr>
          <p:cNvPr id="48" name="Rounded Rectangle 47">
            <a:extLst>
              <a:ext uri="{FF2B5EF4-FFF2-40B4-BE49-F238E27FC236}">
                <a16:creationId xmlns:a16="http://schemas.microsoft.com/office/drawing/2014/main" id="{FFDA2CAC-1A4C-1640-B252-6CF8D5131ADA}"/>
              </a:ext>
            </a:extLst>
          </p:cNvPr>
          <p:cNvSpPr/>
          <p:nvPr/>
        </p:nvSpPr>
        <p:spPr>
          <a:xfrm>
            <a:off x="1596891" y="4298634"/>
            <a:ext cx="1966057" cy="465730"/>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mn-cs"/>
              </a:rPr>
              <a:t>5% </a:t>
            </a:r>
            <a:r>
              <a:rPr kumimoji="0" lang="en-US" sz="7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mn-cs"/>
              </a:rPr>
              <a:t>/</a:t>
            </a:r>
            <a:r>
              <a:rPr kumimoji="0" lang="en-US" sz="7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mn-cs"/>
              </a:rPr>
              <a:t>15% </a:t>
            </a:r>
            <a:r>
              <a:rPr kumimoji="0" lang="en-US" sz="7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mn-cs"/>
              </a:rPr>
              <a:t>A </a:t>
            </a: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mn-cs"/>
              </a:rPr>
              <a:t>of consumers prefer the </a:t>
            </a:r>
            <a:r>
              <a:rPr kumimoji="0" lang="en-US" sz="7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mn-cs"/>
              </a:rPr>
              <a:t>design</a:t>
            </a: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mn-cs"/>
              </a:rPr>
              <a:t> of their preferred packaging. </a:t>
            </a:r>
            <a:endParaRPr kumimoji="0" lang="en-US" sz="700" b="0" i="0" u="none" strike="noStrike" kern="1200" cap="none" spc="0" normalizeH="0" baseline="0" noProof="0" dirty="0">
              <a:ln>
                <a:noFill/>
              </a:ln>
              <a:solidFill>
                <a:srgbClr val="447A27"/>
              </a:solidFill>
              <a:effectLst/>
              <a:uLnTx/>
              <a:uFillTx/>
              <a:latin typeface="Century Gothic" panose="020F0302020204030204"/>
              <a:ea typeface="Helvetica Neue Light" charset="0"/>
              <a:cs typeface="+mn-cs"/>
            </a:endParaRPr>
          </a:p>
        </p:txBody>
      </p:sp>
      <p:sp>
        <p:nvSpPr>
          <p:cNvPr id="60" name="TextBox 59">
            <a:extLst>
              <a:ext uri="{FF2B5EF4-FFF2-40B4-BE49-F238E27FC236}">
                <a16:creationId xmlns:a16="http://schemas.microsoft.com/office/drawing/2014/main" id="{8FE9FDC6-2A93-5E44-B399-7A5573B4A614}"/>
              </a:ext>
            </a:extLst>
          </p:cNvPr>
          <p:cNvSpPr txBox="1"/>
          <p:nvPr/>
        </p:nvSpPr>
        <p:spPr>
          <a:xfrm>
            <a:off x="8500604" y="4555294"/>
            <a:ext cx="494046"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n = 227</a:t>
            </a:r>
          </a:p>
        </p:txBody>
      </p:sp>
      <p:sp>
        <p:nvSpPr>
          <p:cNvPr id="61" name="Rectangle 60">
            <a:extLst>
              <a:ext uri="{FF2B5EF4-FFF2-40B4-BE49-F238E27FC236}">
                <a16:creationId xmlns:a16="http://schemas.microsoft.com/office/drawing/2014/main" id="{084A308A-79FB-5646-B620-70956B032CC3}"/>
              </a:ext>
            </a:extLst>
          </p:cNvPr>
          <p:cNvSpPr/>
          <p:nvPr/>
        </p:nvSpPr>
        <p:spPr>
          <a:xfrm>
            <a:off x="3941550" y="4834858"/>
            <a:ext cx="3167855" cy="307777"/>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rPr>
              <a:t>* Note: Coded %s are of each preference sample, not total sample.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srgbClr val="303030"/>
                </a:solidFill>
                <a:effectLst/>
                <a:uLnTx/>
                <a:uFillTx/>
                <a:latin typeface="Century Gothic" panose="020F0302020204030204"/>
                <a:ea typeface="+mn-ea"/>
                <a:cs typeface="+mn-cs"/>
              </a:rPr>
              <a:t> i.e., 62% is of the 65% who prefer Pillsbury, not of the total n=227.</a:t>
            </a:r>
            <a:endParaRPr kumimoji="0" lang="en-US" sz="18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p:txBody>
      </p:sp>
      <p:grpSp>
        <p:nvGrpSpPr>
          <p:cNvPr id="8" name="Group 7">
            <a:extLst>
              <a:ext uri="{FF2B5EF4-FFF2-40B4-BE49-F238E27FC236}">
                <a16:creationId xmlns:a16="http://schemas.microsoft.com/office/drawing/2014/main" id="{099C1485-35B1-8AB7-FA19-427F304A8A75}"/>
              </a:ext>
            </a:extLst>
          </p:cNvPr>
          <p:cNvGrpSpPr/>
          <p:nvPr/>
        </p:nvGrpSpPr>
        <p:grpSpPr>
          <a:xfrm>
            <a:off x="3698857" y="4194572"/>
            <a:ext cx="2293070" cy="584775"/>
            <a:chOff x="3037191" y="4321373"/>
            <a:chExt cx="2293070" cy="584775"/>
          </a:xfrm>
        </p:grpSpPr>
        <p:sp>
          <p:nvSpPr>
            <p:cNvPr id="9" name="TextBox 8">
              <a:extLst>
                <a:ext uri="{FF2B5EF4-FFF2-40B4-BE49-F238E27FC236}">
                  <a16:creationId xmlns:a16="http://schemas.microsoft.com/office/drawing/2014/main" id="{A8BC20A9-DB6E-2942-B299-744F3075C230}"/>
                </a:ext>
              </a:extLst>
            </p:cNvPr>
            <p:cNvSpPr txBox="1"/>
            <p:nvPr/>
          </p:nvSpPr>
          <p:spPr>
            <a:xfrm>
              <a:off x="3037191" y="4321373"/>
              <a:ext cx="108560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p:txBody>
        </p:sp>
        <p:sp>
          <p:nvSpPr>
            <p:cNvPr id="10" name="TextBox 9">
              <a:extLst>
                <a:ext uri="{FF2B5EF4-FFF2-40B4-BE49-F238E27FC236}">
                  <a16:creationId xmlns:a16="http://schemas.microsoft.com/office/drawing/2014/main" id="{6EA788CD-038C-B440-A192-669EC1003C9A}"/>
                </a:ext>
              </a:extLst>
            </p:cNvPr>
            <p:cNvSpPr txBox="1"/>
            <p:nvPr/>
          </p:nvSpPr>
          <p:spPr>
            <a:xfrm>
              <a:off x="4092004" y="4321373"/>
              <a:ext cx="123825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p:txBody>
        </p:sp>
      </p:grpSp>
    </p:spTree>
    <p:extLst>
      <p:ext uri="{BB962C8B-B14F-4D97-AF65-F5344CB8AC3E}">
        <p14:creationId xmlns:p14="http://schemas.microsoft.com/office/powerpoint/2010/main" val="254289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20C6056-3F1A-4440-8E07-BF71239EB7A4}"/>
              </a:ext>
            </a:extLst>
          </p:cNvPr>
          <p:cNvSpPr txBox="1"/>
          <p:nvPr/>
        </p:nvSpPr>
        <p:spPr>
          <a:xfrm>
            <a:off x="3155" y="3972000"/>
            <a:ext cx="9144000" cy="23083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BOTTOM 2 BO</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X</a:t>
            </a:r>
          </a:p>
        </p:txBody>
      </p:sp>
      <p:sp>
        <p:nvSpPr>
          <p:cNvPr id="8" name="TextBox 7">
            <a:extLst>
              <a:ext uri="{FF2B5EF4-FFF2-40B4-BE49-F238E27FC236}">
                <a16:creationId xmlns:a16="http://schemas.microsoft.com/office/drawing/2014/main" id="{9DECCEB7-4A0D-6842-9159-01FCBB0306EF}"/>
              </a:ext>
            </a:extLst>
          </p:cNvPr>
          <p:cNvSpPr txBox="1"/>
          <p:nvPr/>
        </p:nvSpPr>
        <p:spPr>
          <a:xfrm>
            <a:off x="0" y="1345947"/>
            <a:ext cx="9144000"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TOP 2 BO</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X</a:t>
            </a:r>
          </a:p>
        </p:txBody>
      </p:sp>
      <p:sp>
        <p:nvSpPr>
          <p:cNvPr id="2" name="Title 1">
            <a:extLst>
              <a:ext uri="{FF2B5EF4-FFF2-40B4-BE49-F238E27FC236}">
                <a16:creationId xmlns:a16="http://schemas.microsoft.com/office/drawing/2014/main" id="{F8EDA437-80A7-2E4E-9083-EA95C9DFCBF7}"/>
              </a:ext>
            </a:extLst>
          </p:cNvPr>
          <p:cNvSpPr>
            <a:spLocks noGrp="1"/>
          </p:cNvSpPr>
          <p:nvPr>
            <p:ph type="title"/>
          </p:nvPr>
        </p:nvSpPr>
        <p:spPr>
          <a:xfrm>
            <a:off x="349249" y="285750"/>
            <a:ext cx="8636096" cy="442140"/>
          </a:xfrm>
        </p:spPr>
        <p:txBody>
          <a:bodyPr/>
          <a:lstStyle/>
          <a:p>
            <a:r>
              <a:rPr lang="en-US" sz="1600" dirty="0"/>
              <a:t>The preparation process is also much easier when baking Pillsbury cookies.</a:t>
            </a:r>
          </a:p>
        </p:txBody>
      </p:sp>
      <p:sp>
        <p:nvSpPr>
          <p:cNvPr id="3" name="Slide Number Placeholder 2">
            <a:extLst>
              <a:ext uri="{FF2B5EF4-FFF2-40B4-BE49-F238E27FC236}">
                <a16:creationId xmlns:a16="http://schemas.microsoft.com/office/drawing/2014/main" id="{56BF4E5B-BF85-D445-9905-625A370421E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1DA2BB28-0519-6D40-9EEE-A95A2E0C546C}"/>
              </a:ext>
            </a:extLst>
          </p:cNvPr>
          <p:cNvSpPr>
            <a:spLocks noGrp="1"/>
          </p:cNvSpPr>
          <p:nvPr>
            <p:ph sz="quarter" idx="11"/>
          </p:nvPr>
        </p:nvSpPr>
        <p:spPr>
          <a:xfrm>
            <a:off x="342899" y="821758"/>
            <a:ext cx="8636095" cy="442141"/>
          </a:xfrm>
        </p:spPr>
        <p:txBody>
          <a:bodyPr/>
          <a:lstStyle/>
          <a:p>
            <a:r>
              <a:rPr lang="en-US" sz="1000" b="1" dirty="0">
                <a:solidFill>
                  <a:srgbClr val="7AC3EB"/>
                </a:solidFill>
              </a:rPr>
              <a:t>Nearly all consumers are satisfied with the preparation process for Pillsbury, which significantly outperforms Nestle’s cookie dough</a:t>
            </a:r>
            <a:r>
              <a:rPr lang="en-US" sz="1000" dirty="0"/>
              <a:t>. Consider highlighting Pillsbury’s preparation process to consumers to entice competitive buyers to switch brands.</a:t>
            </a:r>
          </a:p>
        </p:txBody>
      </p:sp>
      <p:sp>
        <p:nvSpPr>
          <p:cNvPr id="5" name="Text Placeholder 4">
            <a:extLst>
              <a:ext uri="{FF2B5EF4-FFF2-40B4-BE49-F238E27FC236}">
                <a16:creationId xmlns:a16="http://schemas.microsoft.com/office/drawing/2014/main" id="{F3E40BB9-CBA4-434F-B839-4B5F672DC7E0}"/>
              </a:ext>
            </a:extLst>
          </p:cNvPr>
          <p:cNvSpPr>
            <a:spLocks noGrp="1"/>
          </p:cNvSpPr>
          <p:nvPr>
            <p:ph type="body" sz="quarter" idx="12"/>
          </p:nvPr>
        </p:nvSpPr>
        <p:spPr/>
        <p:txBody>
          <a:bodyPr/>
          <a:lstStyle/>
          <a:p>
            <a:r>
              <a:rPr lang="en-US" dirty="0"/>
              <a:t>PACKAGING FUNCTIONALITY</a:t>
            </a:r>
          </a:p>
        </p:txBody>
      </p:sp>
      <p:sp>
        <p:nvSpPr>
          <p:cNvPr id="6" name="Text Placeholder 5">
            <a:extLst>
              <a:ext uri="{FF2B5EF4-FFF2-40B4-BE49-F238E27FC236}">
                <a16:creationId xmlns:a16="http://schemas.microsoft.com/office/drawing/2014/main" id="{1DE396EE-EC27-F545-8AB9-39F05EC1EA1E}"/>
              </a:ext>
            </a:extLst>
          </p:cNvPr>
          <p:cNvSpPr>
            <a:spLocks noGrp="1"/>
          </p:cNvSpPr>
          <p:nvPr>
            <p:ph type="body" sz="quarter" idx="15"/>
          </p:nvPr>
        </p:nvSpPr>
        <p:spPr>
          <a:xfrm>
            <a:off x="0" y="4798767"/>
            <a:ext cx="3172079" cy="341434"/>
          </a:xfrm>
        </p:spPr>
        <p:txBody>
          <a:bodyPr/>
          <a:lstStyle/>
          <a:p>
            <a:r>
              <a:rPr lang="en-US" sz="650" dirty="0"/>
              <a:t>Q: How easy or difficult was this cookie dough to open the first time?</a:t>
            </a:r>
          </a:p>
          <a:p>
            <a:r>
              <a:rPr lang="en-US" sz="650" dirty="0"/>
              <a:t>Q: How easy or difficult is it to remove the tray of cookie dough from this package?</a:t>
            </a:r>
          </a:p>
        </p:txBody>
      </p:sp>
      <p:graphicFrame>
        <p:nvGraphicFramePr>
          <p:cNvPr id="10" name="Chart 9">
            <a:extLst>
              <a:ext uri="{FF2B5EF4-FFF2-40B4-BE49-F238E27FC236}">
                <a16:creationId xmlns:a16="http://schemas.microsoft.com/office/drawing/2014/main" id="{80442BD8-EBF5-2A48-A65B-64A0A802F865}"/>
              </a:ext>
            </a:extLst>
          </p:cNvPr>
          <p:cNvGraphicFramePr/>
          <p:nvPr/>
        </p:nvGraphicFramePr>
        <p:xfrm>
          <a:off x="383052" y="1511560"/>
          <a:ext cx="8377896" cy="179248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 Placeholder 5">
            <a:extLst>
              <a:ext uri="{FF2B5EF4-FFF2-40B4-BE49-F238E27FC236}">
                <a16:creationId xmlns:a16="http://schemas.microsoft.com/office/drawing/2014/main" id="{15AADC66-894A-3E4B-952F-60C1CED4C416}"/>
              </a:ext>
            </a:extLst>
          </p:cNvPr>
          <p:cNvSpPr txBox="1">
            <a:spLocks/>
          </p:cNvSpPr>
          <p:nvPr/>
        </p:nvSpPr>
        <p:spPr>
          <a:xfrm>
            <a:off x="2905622" y="4802065"/>
            <a:ext cx="4373235" cy="341434"/>
          </a:xfrm>
          <a:prstGeom prst="rect">
            <a:avLst/>
          </a:prstGeom>
        </p:spPr>
        <p:txBody>
          <a:bodyPr vert="horz" lIns="0" tIns="0" rIns="0" bIns="0" rtlCol="0" anchor="ctr">
            <a:noAutofit/>
          </a:bodyPr>
          <a:lstStyle>
            <a:lvl1pPr marL="233363" marR="0" indent="-233363" algn="l" defTabSz="914400" rtl="0" eaLnBrk="1" fontAlgn="auto" latinLnBrk="0" hangingPunct="1">
              <a:lnSpc>
                <a:spcPct val="100000"/>
              </a:lnSpc>
              <a:spcBef>
                <a:spcPts val="0"/>
              </a:spcBef>
              <a:spcAft>
                <a:spcPts val="0"/>
              </a:spcAft>
              <a:buClrTx/>
              <a:buSzTx/>
              <a:buFont typeface="Wingdings" charset="2"/>
              <a:buNone/>
              <a:tabLst/>
              <a:defRPr sz="800" b="0" kern="1200" spc="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50" b="0" i="0" u="none" strike="noStrike" kern="1200" cap="none" spc="0" normalizeH="0" baseline="0" noProof="0" dirty="0">
                <a:ln>
                  <a:noFill/>
                </a:ln>
                <a:solidFill>
                  <a:srgbClr val="303030"/>
                </a:solidFill>
                <a:effectLst/>
                <a:uLnTx/>
                <a:uFillTx/>
                <a:latin typeface="Century Gothic" panose="020F0302020204030204"/>
                <a:ea typeface="+mn-ea"/>
                <a:cs typeface="+mn-cs"/>
              </a:rPr>
              <a:t>Q: How easy or difficult is it to separate the cookie dough into pieces when placing it on the cookie sheet?</a:t>
            </a:r>
          </a:p>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50" b="0" i="0" u="none" strike="noStrike" kern="1200" cap="none" spc="0" normalizeH="0" baseline="0" noProof="0" dirty="0">
                <a:ln>
                  <a:noFill/>
                </a:ln>
                <a:solidFill>
                  <a:srgbClr val="303030"/>
                </a:solidFill>
                <a:effectLst/>
                <a:uLnTx/>
                <a:uFillTx/>
                <a:latin typeface="Century Gothic" panose="020F0302020204030204"/>
                <a:ea typeface="+mn-ea"/>
                <a:cs typeface="+mn-cs"/>
              </a:rPr>
              <a:t>Q: Thinking specifically about the dough of this cookie, how easy or difficult was it to do each of the following (Overall handling of the cookie dough, Transferring the cookie dough onto the cookie sheet)</a:t>
            </a:r>
          </a:p>
        </p:txBody>
      </p:sp>
      <p:graphicFrame>
        <p:nvGraphicFramePr>
          <p:cNvPr id="11" name="Chart 10">
            <a:extLst>
              <a:ext uri="{FF2B5EF4-FFF2-40B4-BE49-F238E27FC236}">
                <a16:creationId xmlns:a16="http://schemas.microsoft.com/office/drawing/2014/main" id="{8CE87D99-7B30-CA06-A881-D10E68681F9B}"/>
              </a:ext>
            </a:extLst>
          </p:cNvPr>
          <p:cNvGraphicFramePr/>
          <p:nvPr/>
        </p:nvGraphicFramePr>
        <p:xfrm>
          <a:off x="383052" y="3250837"/>
          <a:ext cx="8377896" cy="945607"/>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Group 11">
            <a:extLst>
              <a:ext uri="{FF2B5EF4-FFF2-40B4-BE49-F238E27FC236}">
                <a16:creationId xmlns:a16="http://schemas.microsoft.com/office/drawing/2014/main" id="{949D7E0F-5E81-8115-294F-3CF2B34074F2}"/>
              </a:ext>
            </a:extLst>
          </p:cNvPr>
          <p:cNvGrpSpPr/>
          <p:nvPr/>
        </p:nvGrpSpPr>
        <p:grpSpPr>
          <a:xfrm>
            <a:off x="3172079" y="4215966"/>
            <a:ext cx="2868505" cy="584775"/>
            <a:chOff x="2758671" y="4321373"/>
            <a:chExt cx="2868505" cy="584775"/>
          </a:xfrm>
        </p:grpSpPr>
        <p:sp>
          <p:nvSpPr>
            <p:cNvPr id="13" name="TextBox 12">
              <a:extLst>
                <a:ext uri="{FF2B5EF4-FFF2-40B4-BE49-F238E27FC236}">
                  <a16:creationId xmlns:a16="http://schemas.microsoft.com/office/drawing/2014/main" id="{F2E45382-0FEA-D44D-7FEA-0E1A6F4F75A1}"/>
                </a:ext>
              </a:extLst>
            </p:cNvPr>
            <p:cNvSpPr txBox="1"/>
            <p:nvPr/>
          </p:nvSpPr>
          <p:spPr>
            <a:xfrm>
              <a:off x="2758671" y="4321373"/>
              <a:ext cx="140766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14" name="TextBox 13">
              <a:extLst>
                <a:ext uri="{FF2B5EF4-FFF2-40B4-BE49-F238E27FC236}">
                  <a16:creationId xmlns:a16="http://schemas.microsoft.com/office/drawing/2014/main" id="{4080727D-5EBB-08A3-96C2-79B838201D9E}"/>
                </a:ext>
              </a:extLst>
            </p:cNvPr>
            <p:cNvSpPr txBox="1"/>
            <p:nvPr/>
          </p:nvSpPr>
          <p:spPr>
            <a:xfrm>
              <a:off x="4092004" y="4321373"/>
              <a:ext cx="15351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spTree>
    <p:extLst>
      <p:ext uri="{BB962C8B-B14F-4D97-AF65-F5344CB8AC3E}">
        <p14:creationId xmlns:p14="http://schemas.microsoft.com/office/powerpoint/2010/main" val="335585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4270D-34E1-4DC2-8AD8-0E0BF5C69523}"/>
              </a:ext>
            </a:extLst>
          </p:cNvPr>
          <p:cNvSpPr>
            <a:spLocks noGrp="1"/>
          </p:cNvSpPr>
          <p:nvPr>
            <p:ph type="title"/>
          </p:nvPr>
        </p:nvSpPr>
        <p:spPr>
          <a:xfrm>
            <a:off x="226264" y="110315"/>
            <a:ext cx="7886700" cy="455707"/>
          </a:xfrm>
        </p:spPr>
        <p:txBody>
          <a:bodyPr>
            <a:noAutofit/>
          </a:bodyPr>
          <a:lstStyle/>
          <a:p>
            <a:r>
              <a:rPr lang="en-US" sz="2000" b="1">
                <a:solidFill>
                  <a:schemeClr val="tx1"/>
                </a:solidFill>
                <a:latin typeface="Century Gothic" panose="020B0502020202020204" pitchFamily="34" charset="0"/>
              </a:rPr>
              <a:t>Remarkable Experience Framework: Five Strategic Lenses</a:t>
            </a:r>
          </a:p>
        </p:txBody>
      </p:sp>
      <p:grpSp>
        <p:nvGrpSpPr>
          <p:cNvPr id="56" name="Group 55">
            <a:extLst>
              <a:ext uri="{FF2B5EF4-FFF2-40B4-BE49-F238E27FC236}">
                <a16:creationId xmlns:a16="http://schemas.microsoft.com/office/drawing/2014/main" id="{DA8D4041-B002-4CB0-9B96-FFB884E0D18A}"/>
              </a:ext>
            </a:extLst>
          </p:cNvPr>
          <p:cNvGrpSpPr/>
          <p:nvPr/>
        </p:nvGrpSpPr>
        <p:grpSpPr>
          <a:xfrm>
            <a:off x="245809" y="1006011"/>
            <a:ext cx="2128649" cy="623454"/>
            <a:chOff x="513097" y="1353703"/>
            <a:chExt cx="2838198" cy="831273"/>
          </a:xfrm>
        </p:grpSpPr>
        <p:sp>
          <p:nvSpPr>
            <p:cNvPr id="27" name="Rectangle 26">
              <a:extLst>
                <a:ext uri="{FF2B5EF4-FFF2-40B4-BE49-F238E27FC236}">
                  <a16:creationId xmlns:a16="http://schemas.microsoft.com/office/drawing/2014/main" id="{679429C7-6AA9-4AF8-B694-2E6BEFA8409A}"/>
                </a:ext>
              </a:extLst>
            </p:cNvPr>
            <p:cNvSpPr/>
            <p:nvPr/>
          </p:nvSpPr>
          <p:spPr>
            <a:xfrm>
              <a:off x="994610" y="1353703"/>
              <a:ext cx="2356685" cy="8312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5EE37FA0-E9F6-453A-96C1-C24017F617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6648" y="1489852"/>
              <a:ext cx="563673" cy="558975"/>
            </a:xfrm>
            <a:prstGeom prst="rect">
              <a:avLst/>
            </a:prstGeom>
          </p:spPr>
        </p:pic>
        <p:sp>
          <p:nvSpPr>
            <p:cNvPr id="28" name="TextBox 27">
              <a:extLst>
                <a:ext uri="{FF2B5EF4-FFF2-40B4-BE49-F238E27FC236}">
                  <a16:creationId xmlns:a16="http://schemas.microsoft.com/office/drawing/2014/main" id="{602240DC-CB9B-4443-91C8-0F08A62BA41E}"/>
                </a:ext>
              </a:extLst>
            </p:cNvPr>
            <p:cNvSpPr txBox="1"/>
            <p:nvPr/>
          </p:nvSpPr>
          <p:spPr>
            <a:xfrm>
              <a:off x="1966161" y="1507729"/>
              <a:ext cx="1061286" cy="5539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Superior Offering</a:t>
              </a:r>
            </a:p>
          </p:txBody>
        </p:sp>
        <p:sp>
          <p:nvSpPr>
            <p:cNvPr id="41" name="TextBox 40">
              <a:extLst>
                <a:ext uri="{FF2B5EF4-FFF2-40B4-BE49-F238E27FC236}">
                  <a16:creationId xmlns:a16="http://schemas.microsoft.com/office/drawing/2014/main" id="{860BA501-A08E-45DE-8DE9-4A4D573BDA6C}"/>
                </a:ext>
              </a:extLst>
            </p:cNvPr>
            <p:cNvSpPr txBox="1"/>
            <p:nvPr/>
          </p:nvSpPr>
          <p:spPr>
            <a:xfrm>
              <a:off x="513097" y="1446174"/>
              <a:ext cx="337385" cy="67710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srgbClr val="0054A6"/>
                  </a:solidFill>
                  <a:effectLst/>
                  <a:uLnTx/>
                  <a:uFillTx/>
                  <a:latin typeface="Segoe UI"/>
                  <a:ea typeface="+mn-ea"/>
                  <a:cs typeface="+mn-cs"/>
                </a:rPr>
                <a:t>1</a:t>
              </a:r>
            </a:p>
          </p:txBody>
        </p:sp>
      </p:grpSp>
      <p:grpSp>
        <p:nvGrpSpPr>
          <p:cNvPr id="57" name="Group 56">
            <a:extLst>
              <a:ext uri="{FF2B5EF4-FFF2-40B4-BE49-F238E27FC236}">
                <a16:creationId xmlns:a16="http://schemas.microsoft.com/office/drawing/2014/main" id="{5D888470-D55B-4E07-8C05-EDD87675D358}"/>
              </a:ext>
            </a:extLst>
          </p:cNvPr>
          <p:cNvGrpSpPr/>
          <p:nvPr/>
        </p:nvGrpSpPr>
        <p:grpSpPr>
          <a:xfrm>
            <a:off x="245809" y="1700219"/>
            <a:ext cx="2128649" cy="623454"/>
            <a:chOff x="513097" y="2279314"/>
            <a:chExt cx="2838198" cy="831273"/>
          </a:xfrm>
        </p:grpSpPr>
        <p:sp>
          <p:nvSpPr>
            <p:cNvPr id="29" name="Rectangle 28">
              <a:extLst>
                <a:ext uri="{FF2B5EF4-FFF2-40B4-BE49-F238E27FC236}">
                  <a16:creationId xmlns:a16="http://schemas.microsoft.com/office/drawing/2014/main" id="{CFCDF882-565C-445A-BDEC-810CC9FF9440}"/>
                </a:ext>
              </a:extLst>
            </p:cNvPr>
            <p:cNvSpPr/>
            <p:nvPr/>
          </p:nvSpPr>
          <p:spPr>
            <a:xfrm>
              <a:off x="994610" y="2279314"/>
              <a:ext cx="2356685" cy="83127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34468825-9CD2-4137-AAD5-91C2D016BACF}"/>
                </a:ext>
              </a:extLst>
            </p:cNvPr>
            <p:cNvSpPr txBox="1"/>
            <p:nvPr/>
          </p:nvSpPr>
          <p:spPr>
            <a:xfrm>
              <a:off x="1966159" y="2433340"/>
              <a:ext cx="1166061" cy="5539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Packaging Design</a:t>
              </a:r>
            </a:p>
          </p:txBody>
        </p:sp>
        <p:sp>
          <p:nvSpPr>
            <p:cNvPr id="42" name="TextBox 41">
              <a:extLst>
                <a:ext uri="{FF2B5EF4-FFF2-40B4-BE49-F238E27FC236}">
                  <a16:creationId xmlns:a16="http://schemas.microsoft.com/office/drawing/2014/main" id="{3849977D-A635-41C6-8782-F963341D64BA}"/>
                </a:ext>
              </a:extLst>
            </p:cNvPr>
            <p:cNvSpPr txBox="1"/>
            <p:nvPr/>
          </p:nvSpPr>
          <p:spPr>
            <a:xfrm>
              <a:off x="513097" y="2371785"/>
              <a:ext cx="337385" cy="67710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srgbClr val="0099D9"/>
                  </a:solidFill>
                  <a:effectLst/>
                  <a:uLnTx/>
                  <a:uFillTx/>
                  <a:latin typeface="Segoe UI"/>
                  <a:ea typeface="+mn-ea"/>
                  <a:cs typeface="+mn-cs"/>
                </a:rPr>
                <a:t>2</a:t>
              </a:r>
            </a:p>
          </p:txBody>
        </p:sp>
        <p:pic>
          <p:nvPicPr>
            <p:cNvPr id="47" name="Graphic 46">
              <a:extLst>
                <a:ext uri="{FF2B5EF4-FFF2-40B4-BE49-F238E27FC236}">
                  <a16:creationId xmlns:a16="http://schemas.microsoft.com/office/drawing/2014/main" id="{0B17285E-5670-4A3B-97A5-53919D99B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4615" y="2444276"/>
              <a:ext cx="527736" cy="501349"/>
            </a:xfrm>
            <a:prstGeom prst="rect">
              <a:avLst/>
            </a:prstGeom>
          </p:spPr>
        </p:pic>
      </p:grpSp>
      <p:grpSp>
        <p:nvGrpSpPr>
          <p:cNvPr id="58" name="Group 57">
            <a:extLst>
              <a:ext uri="{FF2B5EF4-FFF2-40B4-BE49-F238E27FC236}">
                <a16:creationId xmlns:a16="http://schemas.microsoft.com/office/drawing/2014/main" id="{E7250D32-FEF4-4139-A3C2-C120C37DB67E}"/>
              </a:ext>
            </a:extLst>
          </p:cNvPr>
          <p:cNvGrpSpPr/>
          <p:nvPr/>
        </p:nvGrpSpPr>
        <p:grpSpPr>
          <a:xfrm>
            <a:off x="245809" y="2405571"/>
            <a:ext cx="2128649" cy="623455"/>
            <a:chOff x="513097" y="3219783"/>
            <a:chExt cx="2838198" cy="831273"/>
          </a:xfrm>
        </p:grpSpPr>
        <p:sp>
          <p:nvSpPr>
            <p:cNvPr id="32" name="Rectangle 31">
              <a:extLst>
                <a:ext uri="{FF2B5EF4-FFF2-40B4-BE49-F238E27FC236}">
                  <a16:creationId xmlns:a16="http://schemas.microsoft.com/office/drawing/2014/main" id="{0043263C-3FCF-41F3-84FF-79E3D8929906}"/>
                </a:ext>
              </a:extLst>
            </p:cNvPr>
            <p:cNvSpPr/>
            <p:nvPr/>
          </p:nvSpPr>
          <p:spPr>
            <a:xfrm>
              <a:off x="994610" y="3219783"/>
              <a:ext cx="2356685" cy="8312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D30A9D7-F725-4101-9BC7-D5B435896F80}"/>
                </a:ext>
              </a:extLst>
            </p:cNvPr>
            <p:cNvSpPr txBox="1"/>
            <p:nvPr/>
          </p:nvSpPr>
          <p:spPr>
            <a:xfrm>
              <a:off x="1966159" y="3373810"/>
              <a:ext cx="1061286" cy="553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Loved</a:t>
              </a:r>
              <a:br>
                <a:rPr kumimoji="0" lang="en-US" sz="1050" b="1" i="0" u="none" strike="noStrike" kern="1200" cap="none" spc="0" normalizeH="0" baseline="0" noProof="0">
                  <a:ln>
                    <a:noFill/>
                  </a:ln>
                  <a:solidFill>
                    <a:srgbClr val="FFFFFF"/>
                  </a:solidFill>
                  <a:effectLst/>
                  <a:uLnTx/>
                  <a:uFillTx/>
                  <a:latin typeface="Segoe UI"/>
                  <a:ea typeface="+mn-ea"/>
                  <a:cs typeface="+mn-cs"/>
                </a:rPr>
              </a:br>
              <a:r>
                <a:rPr kumimoji="0" lang="en-US" sz="1050" b="1" i="0" u="none" strike="noStrike" kern="1200" cap="none" spc="0" normalizeH="0" baseline="0" noProof="0">
                  <a:ln>
                    <a:noFill/>
                  </a:ln>
                  <a:solidFill>
                    <a:srgbClr val="FFFFFF"/>
                  </a:solidFill>
                  <a:effectLst/>
                  <a:uLnTx/>
                  <a:uFillTx/>
                  <a:latin typeface="Segoe UI"/>
                  <a:ea typeface="+mn-ea"/>
                  <a:cs typeface="+mn-cs"/>
                </a:rPr>
                <a:t>Brand</a:t>
              </a:r>
            </a:p>
          </p:txBody>
        </p:sp>
        <p:sp>
          <p:nvSpPr>
            <p:cNvPr id="43" name="TextBox 42">
              <a:extLst>
                <a:ext uri="{FF2B5EF4-FFF2-40B4-BE49-F238E27FC236}">
                  <a16:creationId xmlns:a16="http://schemas.microsoft.com/office/drawing/2014/main" id="{5EE3E6F5-6ACA-4BFF-A8A8-6C5909840384}"/>
                </a:ext>
              </a:extLst>
            </p:cNvPr>
            <p:cNvSpPr txBox="1"/>
            <p:nvPr/>
          </p:nvSpPr>
          <p:spPr>
            <a:xfrm>
              <a:off x="513097" y="3312252"/>
              <a:ext cx="337385" cy="67710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srgbClr val="00ADB5"/>
                  </a:solidFill>
                  <a:effectLst/>
                  <a:uLnTx/>
                  <a:uFillTx/>
                  <a:latin typeface="Segoe UI"/>
                  <a:ea typeface="+mn-ea"/>
                  <a:cs typeface="+mn-cs"/>
                </a:rPr>
                <a:t>3</a:t>
              </a:r>
            </a:p>
          </p:txBody>
        </p:sp>
        <p:pic>
          <p:nvPicPr>
            <p:cNvPr id="49" name="Graphic 48">
              <a:extLst>
                <a:ext uri="{FF2B5EF4-FFF2-40B4-BE49-F238E27FC236}">
                  <a16:creationId xmlns:a16="http://schemas.microsoft.com/office/drawing/2014/main" id="{310F0513-5985-4E76-991B-296D74D950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4615" y="3373809"/>
              <a:ext cx="523220" cy="523220"/>
            </a:xfrm>
            <a:prstGeom prst="rect">
              <a:avLst/>
            </a:prstGeom>
          </p:spPr>
        </p:pic>
      </p:grpSp>
      <p:grpSp>
        <p:nvGrpSpPr>
          <p:cNvPr id="59" name="Group 58">
            <a:extLst>
              <a:ext uri="{FF2B5EF4-FFF2-40B4-BE49-F238E27FC236}">
                <a16:creationId xmlns:a16="http://schemas.microsoft.com/office/drawing/2014/main" id="{4660B95D-74C0-4AD1-85ED-3C9E6A0D35A5}"/>
              </a:ext>
            </a:extLst>
          </p:cNvPr>
          <p:cNvGrpSpPr/>
          <p:nvPr/>
        </p:nvGrpSpPr>
        <p:grpSpPr>
          <a:xfrm>
            <a:off x="245810" y="3112251"/>
            <a:ext cx="2192941" cy="685800"/>
            <a:chOff x="513097" y="4162026"/>
            <a:chExt cx="2923922" cy="914400"/>
          </a:xfrm>
        </p:grpSpPr>
        <p:sp>
          <p:nvSpPr>
            <p:cNvPr id="35" name="Rectangle 34">
              <a:extLst>
                <a:ext uri="{FF2B5EF4-FFF2-40B4-BE49-F238E27FC236}">
                  <a16:creationId xmlns:a16="http://schemas.microsoft.com/office/drawing/2014/main" id="{57ACCE30-A13A-4D5E-B630-0D34539F8243}"/>
                </a:ext>
              </a:extLst>
            </p:cNvPr>
            <p:cNvSpPr/>
            <p:nvPr/>
          </p:nvSpPr>
          <p:spPr>
            <a:xfrm>
              <a:off x="994610" y="4162026"/>
              <a:ext cx="2356685"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AF40F0DB-A979-4D36-A967-30420A6C8644}"/>
                </a:ext>
              </a:extLst>
            </p:cNvPr>
            <p:cNvSpPr txBox="1"/>
            <p:nvPr/>
          </p:nvSpPr>
          <p:spPr>
            <a:xfrm>
              <a:off x="1966159" y="4261189"/>
              <a:ext cx="1470860" cy="76944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Excellent Omnichannel Execution</a:t>
              </a:r>
            </a:p>
          </p:txBody>
        </p:sp>
        <p:sp>
          <p:nvSpPr>
            <p:cNvPr id="44" name="TextBox 43">
              <a:extLst>
                <a:ext uri="{FF2B5EF4-FFF2-40B4-BE49-F238E27FC236}">
                  <a16:creationId xmlns:a16="http://schemas.microsoft.com/office/drawing/2014/main" id="{26058BBC-57AD-4CCA-B4E4-BCA634BF57C2}"/>
                </a:ext>
              </a:extLst>
            </p:cNvPr>
            <p:cNvSpPr txBox="1"/>
            <p:nvPr/>
          </p:nvSpPr>
          <p:spPr>
            <a:xfrm>
              <a:off x="513097" y="4296058"/>
              <a:ext cx="337385" cy="67710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srgbClr val="6CC04A"/>
                  </a:solidFill>
                  <a:effectLst/>
                  <a:uLnTx/>
                  <a:uFillTx/>
                  <a:latin typeface="Segoe UI"/>
                  <a:ea typeface="+mn-ea"/>
                  <a:cs typeface="+mn-cs"/>
                </a:rPr>
                <a:t>4</a:t>
              </a:r>
            </a:p>
          </p:txBody>
        </p:sp>
      </p:grpSp>
      <p:grpSp>
        <p:nvGrpSpPr>
          <p:cNvPr id="60" name="Group 59">
            <a:extLst>
              <a:ext uri="{FF2B5EF4-FFF2-40B4-BE49-F238E27FC236}">
                <a16:creationId xmlns:a16="http://schemas.microsoft.com/office/drawing/2014/main" id="{0542C5A4-88B9-4084-80B3-02E5D7BC6F4D}"/>
              </a:ext>
            </a:extLst>
          </p:cNvPr>
          <p:cNvGrpSpPr/>
          <p:nvPr/>
        </p:nvGrpSpPr>
        <p:grpSpPr>
          <a:xfrm>
            <a:off x="245810" y="3860466"/>
            <a:ext cx="2192943" cy="643821"/>
            <a:chOff x="513097" y="5159645"/>
            <a:chExt cx="2923923" cy="858428"/>
          </a:xfrm>
        </p:grpSpPr>
        <p:sp>
          <p:nvSpPr>
            <p:cNvPr id="38" name="Rectangle 37">
              <a:extLst>
                <a:ext uri="{FF2B5EF4-FFF2-40B4-BE49-F238E27FC236}">
                  <a16:creationId xmlns:a16="http://schemas.microsoft.com/office/drawing/2014/main" id="{D9DBCB09-8277-46ED-87A5-D4E9D1E7C771}"/>
                </a:ext>
              </a:extLst>
            </p:cNvPr>
            <p:cNvSpPr/>
            <p:nvPr/>
          </p:nvSpPr>
          <p:spPr>
            <a:xfrm>
              <a:off x="994610" y="5186800"/>
              <a:ext cx="2356685" cy="8312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3165134F-A781-479D-8421-168C83DFEE65}"/>
                </a:ext>
              </a:extLst>
            </p:cNvPr>
            <p:cNvSpPr txBox="1"/>
            <p:nvPr/>
          </p:nvSpPr>
          <p:spPr>
            <a:xfrm>
              <a:off x="1966159" y="5340826"/>
              <a:ext cx="1470861" cy="553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mn-cs"/>
                </a:rPr>
                <a:t>Compelling</a:t>
              </a:r>
              <a:br>
                <a:rPr kumimoji="0" lang="en-US" sz="1050" b="1" i="0" u="none" strike="noStrike" kern="1200" cap="none" spc="0" normalizeH="0" baseline="0" noProof="0">
                  <a:ln>
                    <a:noFill/>
                  </a:ln>
                  <a:solidFill>
                    <a:srgbClr val="FFFFFF"/>
                  </a:solidFill>
                  <a:effectLst/>
                  <a:uLnTx/>
                  <a:uFillTx/>
                  <a:latin typeface="Segoe UI"/>
                  <a:ea typeface="+mn-ea"/>
                  <a:cs typeface="+mn-cs"/>
                </a:rPr>
              </a:br>
              <a:r>
                <a:rPr kumimoji="0" lang="en-US" sz="1050" b="1" i="0" u="none" strike="noStrike" kern="1200" cap="none" spc="0" normalizeH="0" baseline="0" noProof="0">
                  <a:ln>
                    <a:noFill/>
                  </a:ln>
                  <a:solidFill>
                    <a:srgbClr val="FFFFFF"/>
                  </a:solidFill>
                  <a:effectLst/>
                  <a:uLnTx/>
                  <a:uFillTx/>
                  <a:latin typeface="Segoe UI"/>
                  <a:ea typeface="+mn-ea"/>
                  <a:cs typeface="+mn-cs"/>
                </a:rPr>
                <a:t>Value</a:t>
              </a:r>
            </a:p>
          </p:txBody>
        </p:sp>
        <p:sp>
          <p:nvSpPr>
            <p:cNvPr id="45" name="TextBox 44">
              <a:extLst>
                <a:ext uri="{FF2B5EF4-FFF2-40B4-BE49-F238E27FC236}">
                  <a16:creationId xmlns:a16="http://schemas.microsoft.com/office/drawing/2014/main" id="{A513F440-EEED-462C-937A-60E048C9134B}"/>
                </a:ext>
              </a:extLst>
            </p:cNvPr>
            <p:cNvSpPr txBox="1"/>
            <p:nvPr/>
          </p:nvSpPr>
          <p:spPr>
            <a:xfrm>
              <a:off x="513097" y="5297697"/>
              <a:ext cx="337385" cy="67710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a:ln>
                    <a:noFill/>
                  </a:ln>
                  <a:solidFill>
                    <a:srgbClr val="F7941D"/>
                  </a:solidFill>
                  <a:effectLst/>
                  <a:uLnTx/>
                  <a:uFillTx/>
                  <a:latin typeface="Segoe UI"/>
                  <a:ea typeface="+mn-ea"/>
                  <a:cs typeface="+mn-cs"/>
                </a:rPr>
                <a:t>5</a:t>
              </a:r>
            </a:p>
          </p:txBody>
        </p:sp>
        <p:pic>
          <p:nvPicPr>
            <p:cNvPr id="53" name="Graphic 52">
              <a:extLst>
                <a:ext uri="{FF2B5EF4-FFF2-40B4-BE49-F238E27FC236}">
                  <a16:creationId xmlns:a16="http://schemas.microsoft.com/office/drawing/2014/main" id="{CACE7A21-B7FA-4E1D-9006-01F43B9BBE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107402" y="5159645"/>
              <a:ext cx="781834" cy="770338"/>
            </a:xfrm>
            <a:prstGeom prst="rect">
              <a:avLst/>
            </a:prstGeom>
          </p:spPr>
        </p:pic>
      </p:grpSp>
      <p:sp>
        <p:nvSpPr>
          <p:cNvPr id="54" name="TextBox 53">
            <a:extLst>
              <a:ext uri="{FF2B5EF4-FFF2-40B4-BE49-F238E27FC236}">
                <a16:creationId xmlns:a16="http://schemas.microsoft.com/office/drawing/2014/main" id="{42E64D13-EFF5-4A6F-A63C-8825376D98D9}"/>
              </a:ext>
            </a:extLst>
          </p:cNvPr>
          <p:cNvSpPr txBox="1"/>
          <p:nvPr/>
        </p:nvSpPr>
        <p:spPr>
          <a:xfrm>
            <a:off x="665598" y="705280"/>
            <a:ext cx="165020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a:ea typeface="+mn-ea"/>
                <a:cs typeface="+mn-cs"/>
              </a:rPr>
              <a:t>STRATEGIC LENS</a:t>
            </a:r>
          </a:p>
        </p:txBody>
      </p:sp>
      <p:sp>
        <p:nvSpPr>
          <p:cNvPr id="55" name="TextBox 54">
            <a:extLst>
              <a:ext uri="{FF2B5EF4-FFF2-40B4-BE49-F238E27FC236}">
                <a16:creationId xmlns:a16="http://schemas.microsoft.com/office/drawing/2014/main" id="{0B80CE0B-EBD6-4210-993C-5254658ABB09}"/>
              </a:ext>
            </a:extLst>
          </p:cNvPr>
          <p:cNvSpPr txBox="1"/>
          <p:nvPr/>
        </p:nvSpPr>
        <p:spPr>
          <a:xfrm>
            <a:off x="2963630" y="705280"/>
            <a:ext cx="165020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a:ea typeface="+mn-ea"/>
                <a:cs typeface="+mn-cs"/>
              </a:rPr>
              <a:t>KEY QUESTIONS</a:t>
            </a:r>
          </a:p>
        </p:txBody>
      </p:sp>
      <p:grpSp>
        <p:nvGrpSpPr>
          <p:cNvPr id="63" name="Group 62">
            <a:extLst>
              <a:ext uri="{FF2B5EF4-FFF2-40B4-BE49-F238E27FC236}">
                <a16:creationId xmlns:a16="http://schemas.microsoft.com/office/drawing/2014/main" id="{5CB34514-41BB-4D1D-84D2-FA6B70D1AB16}"/>
              </a:ext>
            </a:extLst>
          </p:cNvPr>
          <p:cNvGrpSpPr/>
          <p:nvPr/>
        </p:nvGrpSpPr>
        <p:grpSpPr>
          <a:xfrm>
            <a:off x="2436358" y="1006011"/>
            <a:ext cx="2704749" cy="623454"/>
            <a:chOff x="3437019" y="1353703"/>
            <a:chExt cx="3606332" cy="831273"/>
          </a:xfrm>
        </p:grpSpPr>
        <p:sp>
          <p:nvSpPr>
            <p:cNvPr id="61" name="Rectangle 60">
              <a:extLst>
                <a:ext uri="{FF2B5EF4-FFF2-40B4-BE49-F238E27FC236}">
                  <a16:creationId xmlns:a16="http://schemas.microsoft.com/office/drawing/2014/main" id="{EAC0A71F-4D5A-40C7-A7FA-44F4509DAC82}"/>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0BB65EE1-FA0E-43CF-886B-2DBBBA979887}"/>
                </a:ext>
              </a:extLst>
            </p:cNvPr>
            <p:cNvSpPr txBox="1"/>
            <p:nvPr/>
          </p:nvSpPr>
          <p:spPr>
            <a:xfrm>
              <a:off x="3517134" y="1415396"/>
              <a:ext cx="3439720" cy="738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How does the product experience deliver against the competition? </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What strengths and opportunities does the product have in creating a superior taste experience?</a:t>
              </a:r>
            </a:p>
          </p:txBody>
        </p:sp>
      </p:grpSp>
      <p:grpSp>
        <p:nvGrpSpPr>
          <p:cNvPr id="64" name="Group 63">
            <a:extLst>
              <a:ext uri="{FF2B5EF4-FFF2-40B4-BE49-F238E27FC236}">
                <a16:creationId xmlns:a16="http://schemas.microsoft.com/office/drawing/2014/main" id="{EED47142-911A-4467-9072-B800DDEBD8D2}"/>
              </a:ext>
            </a:extLst>
          </p:cNvPr>
          <p:cNvGrpSpPr/>
          <p:nvPr/>
        </p:nvGrpSpPr>
        <p:grpSpPr>
          <a:xfrm>
            <a:off x="2436358" y="1703837"/>
            <a:ext cx="2704749" cy="623454"/>
            <a:chOff x="3437019" y="1353703"/>
            <a:chExt cx="3606332" cy="831273"/>
          </a:xfrm>
        </p:grpSpPr>
        <p:sp>
          <p:nvSpPr>
            <p:cNvPr id="65" name="Rectangle 64">
              <a:extLst>
                <a:ext uri="{FF2B5EF4-FFF2-40B4-BE49-F238E27FC236}">
                  <a16:creationId xmlns:a16="http://schemas.microsoft.com/office/drawing/2014/main" id="{27829E10-188E-4F21-B3F6-113CC38BFA3E}"/>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837BE71F-3D14-4B05-A58B-01E3DBB265B3}"/>
                </a:ext>
              </a:extLst>
            </p:cNvPr>
            <p:cNvSpPr txBox="1"/>
            <p:nvPr/>
          </p:nvSpPr>
          <p:spPr>
            <a:xfrm>
              <a:off x="3517134" y="1415396"/>
              <a:ext cx="3439720" cy="738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How does the package design compete on FMOT and communicate brand assets in store and online? </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How does my package function perform vs. competitors?</a:t>
              </a:r>
            </a:p>
          </p:txBody>
        </p:sp>
      </p:grpSp>
      <p:grpSp>
        <p:nvGrpSpPr>
          <p:cNvPr id="67" name="Group 66">
            <a:extLst>
              <a:ext uri="{FF2B5EF4-FFF2-40B4-BE49-F238E27FC236}">
                <a16:creationId xmlns:a16="http://schemas.microsoft.com/office/drawing/2014/main" id="{9DDF1B70-5376-4755-A048-0728E6EE1C42}"/>
              </a:ext>
            </a:extLst>
          </p:cNvPr>
          <p:cNvGrpSpPr/>
          <p:nvPr/>
        </p:nvGrpSpPr>
        <p:grpSpPr>
          <a:xfrm>
            <a:off x="2436358" y="2405571"/>
            <a:ext cx="2704749" cy="623454"/>
            <a:chOff x="3437019" y="1353703"/>
            <a:chExt cx="3606332" cy="831273"/>
          </a:xfrm>
        </p:grpSpPr>
        <p:sp>
          <p:nvSpPr>
            <p:cNvPr id="68" name="Rectangle 67">
              <a:extLst>
                <a:ext uri="{FF2B5EF4-FFF2-40B4-BE49-F238E27FC236}">
                  <a16:creationId xmlns:a16="http://schemas.microsoft.com/office/drawing/2014/main" id="{E8C084B6-6D46-4C9B-BF71-87E8CBC099A2}"/>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Box 68">
              <a:extLst>
                <a:ext uri="{FF2B5EF4-FFF2-40B4-BE49-F238E27FC236}">
                  <a16:creationId xmlns:a16="http://schemas.microsoft.com/office/drawing/2014/main" id="{6C7DA9C2-543E-47D4-A43D-8F5FD68301F0}"/>
                </a:ext>
              </a:extLst>
            </p:cNvPr>
            <p:cNvSpPr txBox="1"/>
            <p:nvPr/>
          </p:nvSpPr>
          <p:spPr>
            <a:xfrm>
              <a:off x="3517134" y="1415396"/>
              <a:ext cx="3439720" cy="73866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Is the brand’s preference strong and growing?</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Do target consumers know about the brand?</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Is the brand growing HH Penetration with my target consumers?</a:t>
              </a:r>
            </a:p>
          </p:txBody>
        </p:sp>
      </p:grpSp>
      <p:grpSp>
        <p:nvGrpSpPr>
          <p:cNvPr id="70" name="Group 69">
            <a:extLst>
              <a:ext uri="{FF2B5EF4-FFF2-40B4-BE49-F238E27FC236}">
                <a16:creationId xmlns:a16="http://schemas.microsoft.com/office/drawing/2014/main" id="{98A57A71-05A6-4FAE-BDBF-3026647A2232}"/>
              </a:ext>
            </a:extLst>
          </p:cNvPr>
          <p:cNvGrpSpPr/>
          <p:nvPr/>
        </p:nvGrpSpPr>
        <p:grpSpPr>
          <a:xfrm>
            <a:off x="2436358" y="3120723"/>
            <a:ext cx="2704749" cy="685800"/>
            <a:chOff x="3437019" y="1312139"/>
            <a:chExt cx="3606332" cy="914400"/>
          </a:xfrm>
        </p:grpSpPr>
        <p:sp>
          <p:nvSpPr>
            <p:cNvPr id="71" name="Rectangle 70">
              <a:extLst>
                <a:ext uri="{FF2B5EF4-FFF2-40B4-BE49-F238E27FC236}">
                  <a16:creationId xmlns:a16="http://schemas.microsoft.com/office/drawing/2014/main" id="{6DB8A9ED-461F-4C09-8551-D887851581FD}"/>
                </a:ext>
              </a:extLst>
            </p:cNvPr>
            <p:cNvSpPr/>
            <p:nvPr/>
          </p:nvSpPr>
          <p:spPr>
            <a:xfrm>
              <a:off x="3437019" y="1312139"/>
              <a:ext cx="3606332"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51571EBE-E0D9-43F9-96B1-8E417CC455BD}"/>
                </a:ext>
              </a:extLst>
            </p:cNvPr>
            <p:cNvSpPr txBox="1"/>
            <p:nvPr/>
          </p:nvSpPr>
          <p:spPr>
            <a:xfrm>
              <a:off x="3517134" y="1492340"/>
              <a:ext cx="3439720" cy="58477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Is the brand growing dollar share in-store and online?</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Is the brand growing distribution share?</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Is the brand growing display share?</a:t>
              </a:r>
            </a:p>
          </p:txBody>
        </p:sp>
      </p:grpSp>
      <p:grpSp>
        <p:nvGrpSpPr>
          <p:cNvPr id="73" name="Group 72">
            <a:extLst>
              <a:ext uri="{FF2B5EF4-FFF2-40B4-BE49-F238E27FC236}">
                <a16:creationId xmlns:a16="http://schemas.microsoft.com/office/drawing/2014/main" id="{CF0B4440-6EFB-407A-BABF-B97F3E78553F}"/>
              </a:ext>
            </a:extLst>
          </p:cNvPr>
          <p:cNvGrpSpPr/>
          <p:nvPr/>
        </p:nvGrpSpPr>
        <p:grpSpPr>
          <a:xfrm>
            <a:off x="2436358" y="3880834"/>
            <a:ext cx="2704749" cy="623455"/>
            <a:chOff x="3437019" y="1353703"/>
            <a:chExt cx="3606332" cy="831273"/>
          </a:xfrm>
        </p:grpSpPr>
        <p:sp>
          <p:nvSpPr>
            <p:cNvPr id="74" name="Rectangle 73">
              <a:extLst>
                <a:ext uri="{FF2B5EF4-FFF2-40B4-BE49-F238E27FC236}">
                  <a16:creationId xmlns:a16="http://schemas.microsoft.com/office/drawing/2014/main" id="{80AEFB86-1861-42B6-AB1A-1368858A3511}"/>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D10098A7-F31E-460D-812A-0F07C0ACB989}"/>
                </a:ext>
              </a:extLst>
            </p:cNvPr>
            <p:cNvSpPr txBox="1"/>
            <p:nvPr/>
          </p:nvSpPr>
          <p:spPr>
            <a:xfrm>
              <a:off x="3517134" y="1415396"/>
              <a:ext cx="3439720"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How does the product’s price elasticity compare to the competition? </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How does the % product sold on merch compare to the competition?</a:t>
              </a:r>
            </a:p>
          </p:txBody>
        </p:sp>
      </p:grpSp>
      <p:sp>
        <p:nvSpPr>
          <p:cNvPr id="76" name="TextBox 75">
            <a:extLst>
              <a:ext uri="{FF2B5EF4-FFF2-40B4-BE49-F238E27FC236}">
                <a16:creationId xmlns:a16="http://schemas.microsoft.com/office/drawing/2014/main" id="{6DC9294E-11B3-4279-8EF2-556872EB97CC}"/>
              </a:ext>
            </a:extLst>
          </p:cNvPr>
          <p:cNvSpPr txBox="1"/>
          <p:nvPr/>
        </p:nvSpPr>
        <p:spPr>
          <a:xfrm>
            <a:off x="5076234" y="676841"/>
            <a:ext cx="165020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a:ea typeface="+mn-ea"/>
                <a:cs typeface="+mn-cs"/>
              </a:rPr>
              <a:t>ANCHOR METRICS</a:t>
            </a:r>
          </a:p>
        </p:txBody>
      </p:sp>
      <p:grpSp>
        <p:nvGrpSpPr>
          <p:cNvPr id="77" name="Group 76">
            <a:extLst>
              <a:ext uri="{FF2B5EF4-FFF2-40B4-BE49-F238E27FC236}">
                <a16:creationId xmlns:a16="http://schemas.microsoft.com/office/drawing/2014/main" id="{4A4D386D-5F3C-48A8-9E96-1627C8846FF5}"/>
              </a:ext>
            </a:extLst>
          </p:cNvPr>
          <p:cNvGrpSpPr/>
          <p:nvPr/>
        </p:nvGrpSpPr>
        <p:grpSpPr>
          <a:xfrm>
            <a:off x="5203988" y="1002392"/>
            <a:ext cx="1375986" cy="623454"/>
            <a:chOff x="3437019" y="1353703"/>
            <a:chExt cx="3606332" cy="831273"/>
          </a:xfrm>
        </p:grpSpPr>
        <p:sp>
          <p:nvSpPr>
            <p:cNvPr id="78" name="Rectangle 77">
              <a:extLst>
                <a:ext uri="{FF2B5EF4-FFF2-40B4-BE49-F238E27FC236}">
                  <a16:creationId xmlns:a16="http://schemas.microsoft.com/office/drawing/2014/main" id="{755AB300-5C3C-458C-892F-4C99AE65CDE4}"/>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A04B4231-4762-4B3F-9E40-DF2725FF21FA}"/>
                </a:ext>
              </a:extLst>
            </p:cNvPr>
            <p:cNvSpPr txBox="1"/>
            <p:nvPr/>
          </p:nvSpPr>
          <p:spPr>
            <a:xfrm>
              <a:off x="3517135" y="1569285"/>
              <a:ext cx="3439721"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Competitive Superiority</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Quality Grid</a:t>
              </a:r>
            </a:p>
          </p:txBody>
        </p:sp>
      </p:grpSp>
      <p:grpSp>
        <p:nvGrpSpPr>
          <p:cNvPr id="80" name="Group 79">
            <a:extLst>
              <a:ext uri="{FF2B5EF4-FFF2-40B4-BE49-F238E27FC236}">
                <a16:creationId xmlns:a16="http://schemas.microsoft.com/office/drawing/2014/main" id="{483E7374-E49A-4AC9-9329-11E1471B0B5F}"/>
              </a:ext>
            </a:extLst>
          </p:cNvPr>
          <p:cNvGrpSpPr/>
          <p:nvPr/>
        </p:nvGrpSpPr>
        <p:grpSpPr>
          <a:xfrm>
            <a:off x="5203988" y="1700218"/>
            <a:ext cx="1375986" cy="623455"/>
            <a:chOff x="3437019" y="1353703"/>
            <a:chExt cx="3606332" cy="831273"/>
          </a:xfrm>
        </p:grpSpPr>
        <p:sp>
          <p:nvSpPr>
            <p:cNvPr id="81" name="Rectangle 80">
              <a:extLst>
                <a:ext uri="{FF2B5EF4-FFF2-40B4-BE49-F238E27FC236}">
                  <a16:creationId xmlns:a16="http://schemas.microsoft.com/office/drawing/2014/main" id="{AE90E7BF-602C-44A8-9195-EF590804AE4C}"/>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F5F036B-6DC9-42D9-A474-0FAE5C603C45}"/>
                </a:ext>
              </a:extLst>
            </p:cNvPr>
            <p:cNvSpPr txBox="1"/>
            <p:nvPr/>
          </p:nvSpPr>
          <p:spPr>
            <a:xfrm>
              <a:off x="3517135" y="1569284"/>
              <a:ext cx="3439721" cy="58477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Design Purchase Drivers</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Package Functionality </a:t>
              </a:r>
            </a:p>
          </p:txBody>
        </p:sp>
      </p:grpSp>
      <p:grpSp>
        <p:nvGrpSpPr>
          <p:cNvPr id="83" name="Group 82">
            <a:extLst>
              <a:ext uri="{FF2B5EF4-FFF2-40B4-BE49-F238E27FC236}">
                <a16:creationId xmlns:a16="http://schemas.microsoft.com/office/drawing/2014/main" id="{C95AD6A3-7E6B-4758-AB7A-09770306C943}"/>
              </a:ext>
            </a:extLst>
          </p:cNvPr>
          <p:cNvGrpSpPr/>
          <p:nvPr/>
        </p:nvGrpSpPr>
        <p:grpSpPr>
          <a:xfrm>
            <a:off x="5203988" y="2401952"/>
            <a:ext cx="1375986" cy="623455"/>
            <a:chOff x="3437019" y="1353703"/>
            <a:chExt cx="3606332" cy="831273"/>
          </a:xfrm>
        </p:grpSpPr>
        <p:sp>
          <p:nvSpPr>
            <p:cNvPr id="84" name="Rectangle 83">
              <a:extLst>
                <a:ext uri="{FF2B5EF4-FFF2-40B4-BE49-F238E27FC236}">
                  <a16:creationId xmlns:a16="http://schemas.microsoft.com/office/drawing/2014/main" id="{2F257321-D723-4BB5-8105-12B94CC64B2B}"/>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383EDD49-5FD5-4855-891B-EAF18973053E}"/>
                </a:ext>
              </a:extLst>
            </p:cNvPr>
            <p:cNvSpPr txBox="1"/>
            <p:nvPr/>
          </p:nvSpPr>
          <p:spPr>
            <a:xfrm>
              <a:off x="3517135" y="1569284"/>
              <a:ext cx="3439721" cy="43088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Brand Desire</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Unaided Awareness</a:t>
              </a:r>
            </a:p>
          </p:txBody>
        </p:sp>
      </p:grpSp>
      <p:grpSp>
        <p:nvGrpSpPr>
          <p:cNvPr id="86" name="Group 85">
            <a:extLst>
              <a:ext uri="{FF2B5EF4-FFF2-40B4-BE49-F238E27FC236}">
                <a16:creationId xmlns:a16="http://schemas.microsoft.com/office/drawing/2014/main" id="{5706A3A1-F26B-492C-B75D-34B9DC7559F7}"/>
              </a:ext>
            </a:extLst>
          </p:cNvPr>
          <p:cNvGrpSpPr/>
          <p:nvPr/>
        </p:nvGrpSpPr>
        <p:grpSpPr>
          <a:xfrm>
            <a:off x="5203988" y="3117105"/>
            <a:ext cx="1375986" cy="685800"/>
            <a:chOff x="3437019" y="1312139"/>
            <a:chExt cx="3606332" cy="914400"/>
          </a:xfrm>
        </p:grpSpPr>
        <p:sp>
          <p:nvSpPr>
            <p:cNvPr id="87" name="Rectangle 86">
              <a:extLst>
                <a:ext uri="{FF2B5EF4-FFF2-40B4-BE49-F238E27FC236}">
                  <a16:creationId xmlns:a16="http://schemas.microsoft.com/office/drawing/2014/main" id="{25EEBF7A-5433-4199-9E73-11C3F56DE8DA}"/>
                </a:ext>
              </a:extLst>
            </p:cNvPr>
            <p:cNvSpPr/>
            <p:nvPr/>
          </p:nvSpPr>
          <p:spPr>
            <a:xfrm>
              <a:off x="3437019" y="1312139"/>
              <a:ext cx="3606332"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3A4E847-2372-4E2C-8652-A101FADFB960}"/>
                </a:ext>
              </a:extLst>
            </p:cNvPr>
            <p:cNvSpPr txBox="1"/>
            <p:nvPr/>
          </p:nvSpPr>
          <p:spPr>
            <a:xfrm>
              <a:off x="3517135" y="1569284"/>
              <a:ext cx="3439721" cy="43088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In-store Dollar Share</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Measure E-comm Share</a:t>
              </a:r>
            </a:p>
          </p:txBody>
        </p:sp>
      </p:grpSp>
      <p:grpSp>
        <p:nvGrpSpPr>
          <p:cNvPr id="89" name="Group 88">
            <a:extLst>
              <a:ext uri="{FF2B5EF4-FFF2-40B4-BE49-F238E27FC236}">
                <a16:creationId xmlns:a16="http://schemas.microsoft.com/office/drawing/2014/main" id="{E8426C15-20BA-4450-B26F-8677E42E5774}"/>
              </a:ext>
            </a:extLst>
          </p:cNvPr>
          <p:cNvGrpSpPr/>
          <p:nvPr/>
        </p:nvGrpSpPr>
        <p:grpSpPr>
          <a:xfrm>
            <a:off x="5203988" y="3877215"/>
            <a:ext cx="1375986" cy="623455"/>
            <a:chOff x="3437019" y="1353703"/>
            <a:chExt cx="3606332" cy="831273"/>
          </a:xfrm>
        </p:grpSpPr>
        <p:sp>
          <p:nvSpPr>
            <p:cNvPr id="90" name="Rectangle 89">
              <a:extLst>
                <a:ext uri="{FF2B5EF4-FFF2-40B4-BE49-F238E27FC236}">
                  <a16:creationId xmlns:a16="http://schemas.microsoft.com/office/drawing/2014/main" id="{80E76894-C3E0-40D4-B18B-C300962CE698}"/>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94EFDEB4-2F01-45BC-B095-5304FE8A8CCA}"/>
                </a:ext>
              </a:extLst>
            </p:cNvPr>
            <p:cNvSpPr txBox="1"/>
            <p:nvPr/>
          </p:nvSpPr>
          <p:spPr>
            <a:xfrm>
              <a:off x="3517135" y="1415396"/>
              <a:ext cx="3439721" cy="738664"/>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GMI Everyday Price Elasticity vs. Comp</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GMI % sold on Merch vs. Comp</a:t>
              </a:r>
            </a:p>
          </p:txBody>
        </p:sp>
      </p:grpSp>
      <p:sp>
        <p:nvSpPr>
          <p:cNvPr id="92" name="TextBox 91">
            <a:extLst>
              <a:ext uri="{FF2B5EF4-FFF2-40B4-BE49-F238E27FC236}">
                <a16:creationId xmlns:a16="http://schemas.microsoft.com/office/drawing/2014/main" id="{F81B66FD-BBE8-4BCD-81C5-1E9CF4997354}"/>
              </a:ext>
            </a:extLst>
          </p:cNvPr>
          <p:cNvSpPr txBox="1"/>
          <p:nvPr/>
        </p:nvSpPr>
        <p:spPr>
          <a:xfrm>
            <a:off x="6508456" y="709002"/>
            <a:ext cx="1650206"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a:ea typeface="+mn-ea"/>
                <a:cs typeface="+mn-cs"/>
              </a:rPr>
              <a:t>RESOURCES</a:t>
            </a:r>
          </a:p>
        </p:txBody>
      </p:sp>
      <p:grpSp>
        <p:nvGrpSpPr>
          <p:cNvPr id="93" name="Group 92">
            <a:extLst>
              <a:ext uri="{FF2B5EF4-FFF2-40B4-BE49-F238E27FC236}">
                <a16:creationId xmlns:a16="http://schemas.microsoft.com/office/drawing/2014/main" id="{811A46E2-4F32-46C5-B9C5-F3C23EEE532F}"/>
              </a:ext>
            </a:extLst>
          </p:cNvPr>
          <p:cNvGrpSpPr/>
          <p:nvPr/>
        </p:nvGrpSpPr>
        <p:grpSpPr>
          <a:xfrm>
            <a:off x="6657648" y="1002392"/>
            <a:ext cx="1640137" cy="658686"/>
            <a:chOff x="3437019" y="1353703"/>
            <a:chExt cx="4298647" cy="878248"/>
          </a:xfrm>
        </p:grpSpPr>
        <p:sp>
          <p:nvSpPr>
            <p:cNvPr id="94" name="Rectangle 93">
              <a:extLst>
                <a:ext uri="{FF2B5EF4-FFF2-40B4-BE49-F238E27FC236}">
                  <a16:creationId xmlns:a16="http://schemas.microsoft.com/office/drawing/2014/main" id="{5A0FD0E2-2407-4CBE-8560-FE7E628B9356}"/>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4600C99C-9169-4635-9B28-6A998484736E}"/>
                </a:ext>
              </a:extLst>
            </p:cNvPr>
            <p:cNvSpPr txBox="1"/>
            <p:nvPr/>
          </p:nvSpPr>
          <p:spPr>
            <a:xfrm>
              <a:off x="4295945" y="1411214"/>
              <a:ext cx="3439721" cy="82073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Competitive Product Tests </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Quality Grid Assessment</a:t>
              </a:r>
            </a:p>
          </p:txBody>
        </p:sp>
      </p:grpSp>
      <p:grpSp>
        <p:nvGrpSpPr>
          <p:cNvPr id="96" name="Group 95">
            <a:extLst>
              <a:ext uri="{FF2B5EF4-FFF2-40B4-BE49-F238E27FC236}">
                <a16:creationId xmlns:a16="http://schemas.microsoft.com/office/drawing/2014/main" id="{41773CFB-F7E3-4402-99DE-84E67A3A6F59}"/>
              </a:ext>
            </a:extLst>
          </p:cNvPr>
          <p:cNvGrpSpPr/>
          <p:nvPr/>
        </p:nvGrpSpPr>
        <p:grpSpPr>
          <a:xfrm>
            <a:off x="6657648" y="1700218"/>
            <a:ext cx="1375986" cy="623455"/>
            <a:chOff x="3437019" y="1353703"/>
            <a:chExt cx="3606332" cy="831273"/>
          </a:xfrm>
        </p:grpSpPr>
        <p:sp>
          <p:nvSpPr>
            <p:cNvPr id="97" name="Rectangle 96">
              <a:extLst>
                <a:ext uri="{FF2B5EF4-FFF2-40B4-BE49-F238E27FC236}">
                  <a16:creationId xmlns:a16="http://schemas.microsoft.com/office/drawing/2014/main" id="{BD515F5D-FF96-4138-8C9E-6E559DED3C4D}"/>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98" name="TextBox 97">
              <a:extLst>
                <a:ext uri="{FF2B5EF4-FFF2-40B4-BE49-F238E27FC236}">
                  <a16:creationId xmlns:a16="http://schemas.microsoft.com/office/drawing/2014/main" id="{A928E0B3-2A79-4AF9-8603-1054C6F57FC9}"/>
                </a:ext>
              </a:extLst>
            </p:cNvPr>
            <p:cNvSpPr txBox="1"/>
            <p:nvPr/>
          </p:nvSpPr>
          <p:spPr>
            <a:xfrm>
              <a:off x="3517135" y="1569284"/>
              <a:ext cx="3439721" cy="58477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err="1">
                  <a:ln>
                    <a:noFill/>
                  </a:ln>
                  <a:solidFill>
                    <a:prstClr val="black"/>
                  </a:solidFill>
                  <a:effectLst/>
                  <a:uLnTx/>
                  <a:uFillTx/>
                  <a:latin typeface="Segoe UI"/>
                  <a:ea typeface="+mn-ea"/>
                  <a:cs typeface="+mn-cs"/>
                </a:rPr>
                <a:t>Designalytics</a:t>
              </a:r>
              <a:r>
                <a:rPr kumimoji="0" lang="en-US" sz="750" b="0" i="0" u="none" strike="noStrike" kern="1200" cap="none" spc="0" normalizeH="0" baseline="0" noProof="0">
                  <a:ln>
                    <a:noFill/>
                  </a:ln>
                  <a:solidFill>
                    <a:prstClr val="black"/>
                  </a:solidFill>
                  <a:effectLst/>
                  <a:uLnTx/>
                  <a:uFillTx/>
                  <a:latin typeface="Segoe UI"/>
                  <a:ea typeface="+mn-ea"/>
                  <a:cs typeface="+mn-cs"/>
                </a:rPr>
                <a:t> Package Audits</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Competitive Superiority</a:t>
              </a:r>
            </a:p>
          </p:txBody>
        </p:sp>
      </p:grpSp>
      <p:grpSp>
        <p:nvGrpSpPr>
          <p:cNvPr id="99" name="Group 98">
            <a:extLst>
              <a:ext uri="{FF2B5EF4-FFF2-40B4-BE49-F238E27FC236}">
                <a16:creationId xmlns:a16="http://schemas.microsoft.com/office/drawing/2014/main" id="{5D21429A-C21A-48FF-B638-F815B4E4B8AF}"/>
              </a:ext>
            </a:extLst>
          </p:cNvPr>
          <p:cNvGrpSpPr/>
          <p:nvPr/>
        </p:nvGrpSpPr>
        <p:grpSpPr>
          <a:xfrm>
            <a:off x="6657648" y="2401952"/>
            <a:ext cx="1375986" cy="623454"/>
            <a:chOff x="3437019" y="1353703"/>
            <a:chExt cx="3606332" cy="831273"/>
          </a:xfrm>
        </p:grpSpPr>
        <p:sp>
          <p:nvSpPr>
            <p:cNvPr id="100" name="Rectangle 99">
              <a:extLst>
                <a:ext uri="{FF2B5EF4-FFF2-40B4-BE49-F238E27FC236}">
                  <a16:creationId xmlns:a16="http://schemas.microsoft.com/office/drawing/2014/main" id="{B91C1B38-8042-4EDC-89EE-D5C7AD68D294}"/>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1E4E65E8-F976-4218-AACF-9AC471B59331}"/>
                </a:ext>
              </a:extLst>
            </p:cNvPr>
            <p:cNvSpPr txBox="1"/>
            <p:nvPr/>
          </p:nvSpPr>
          <p:spPr>
            <a:xfrm>
              <a:off x="3517135" y="1569285"/>
              <a:ext cx="3439721" cy="584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Ipsos Brand Relevance Tracking </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Nielsen Panel</a:t>
              </a:r>
            </a:p>
          </p:txBody>
        </p:sp>
      </p:grpSp>
      <p:grpSp>
        <p:nvGrpSpPr>
          <p:cNvPr id="102" name="Group 101">
            <a:extLst>
              <a:ext uri="{FF2B5EF4-FFF2-40B4-BE49-F238E27FC236}">
                <a16:creationId xmlns:a16="http://schemas.microsoft.com/office/drawing/2014/main" id="{56EE6457-9152-4FDC-A448-C28A38CE2C47}"/>
              </a:ext>
            </a:extLst>
          </p:cNvPr>
          <p:cNvGrpSpPr/>
          <p:nvPr/>
        </p:nvGrpSpPr>
        <p:grpSpPr>
          <a:xfrm>
            <a:off x="6657648" y="3117105"/>
            <a:ext cx="1375986" cy="685800"/>
            <a:chOff x="3437019" y="1312139"/>
            <a:chExt cx="3606332" cy="914400"/>
          </a:xfrm>
        </p:grpSpPr>
        <p:sp>
          <p:nvSpPr>
            <p:cNvPr id="103" name="Rectangle 102">
              <a:extLst>
                <a:ext uri="{FF2B5EF4-FFF2-40B4-BE49-F238E27FC236}">
                  <a16:creationId xmlns:a16="http://schemas.microsoft.com/office/drawing/2014/main" id="{507A67CB-CD11-47DC-BA20-F4633457935F}"/>
                </a:ext>
              </a:extLst>
            </p:cNvPr>
            <p:cNvSpPr/>
            <p:nvPr/>
          </p:nvSpPr>
          <p:spPr>
            <a:xfrm>
              <a:off x="3437019" y="1312139"/>
              <a:ext cx="3606332"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1ADD0A6C-E3AD-4592-8EE2-8210CEE0C527}"/>
                </a:ext>
              </a:extLst>
            </p:cNvPr>
            <p:cNvSpPr txBox="1"/>
            <p:nvPr/>
          </p:nvSpPr>
          <p:spPr>
            <a:xfrm>
              <a:off x="3517135" y="1646228"/>
              <a:ext cx="3439721" cy="27699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 Nielsen Data</a:t>
              </a:r>
            </a:p>
          </p:txBody>
        </p:sp>
      </p:grpSp>
      <p:grpSp>
        <p:nvGrpSpPr>
          <p:cNvPr id="105" name="Group 104">
            <a:extLst>
              <a:ext uri="{FF2B5EF4-FFF2-40B4-BE49-F238E27FC236}">
                <a16:creationId xmlns:a16="http://schemas.microsoft.com/office/drawing/2014/main" id="{A4E3F951-E5C3-4656-B612-8FC136FBAAFF}"/>
              </a:ext>
            </a:extLst>
          </p:cNvPr>
          <p:cNvGrpSpPr/>
          <p:nvPr/>
        </p:nvGrpSpPr>
        <p:grpSpPr>
          <a:xfrm>
            <a:off x="6657648" y="3877214"/>
            <a:ext cx="1375986" cy="623455"/>
            <a:chOff x="3437019" y="1353703"/>
            <a:chExt cx="3606332" cy="831273"/>
          </a:xfrm>
        </p:grpSpPr>
        <p:sp>
          <p:nvSpPr>
            <p:cNvPr id="106" name="Rectangle 105">
              <a:extLst>
                <a:ext uri="{FF2B5EF4-FFF2-40B4-BE49-F238E27FC236}">
                  <a16:creationId xmlns:a16="http://schemas.microsoft.com/office/drawing/2014/main" id="{E47A5EF5-8DA4-426D-B45A-51E7686FC073}"/>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A74C2CA-6C15-4EA1-96C6-08C9264CFBAF}"/>
                </a:ext>
              </a:extLst>
            </p:cNvPr>
            <p:cNvSpPr txBox="1"/>
            <p:nvPr/>
          </p:nvSpPr>
          <p:spPr>
            <a:xfrm>
              <a:off x="3517135" y="1582130"/>
              <a:ext cx="3439721" cy="43088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Nielsen Elasticity Scan Data</a:t>
              </a:r>
            </a:p>
          </p:txBody>
        </p:sp>
      </p:grpSp>
      <p:sp>
        <p:nvSpPr>
          <p:cNvPr id="108" name="TextBox 107">
            <a:extLst>
              <a:ext uri="{FF2B5EF4-FFF2-40B4-BE49-F238E27FC236}">
                <a16:creationId xmlns:a16="http://schemas.microsoft.com/office/drawing/2014/main" id="{FF5F2CA6-5F52-4DF7-A190-D55818EFA27A}"/>
              </a:ext>
            </a:extLst>
          </p:cNvPr>
          <p:cNvSpPr txBox="1"/>
          <p:nvPr/>
        </p:nvSpPr>
        <p:spPr>
          <a:xfrm>
            <a:off x="8116947" y="701661"/>
            <a:ext cx="796961"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lumMod val="85000"/>
                    <a:lumOff val="15000"/>
                  </a:prstClr>
                </a:solidFill>
                <a:effectLst/>
                <a:uLnTx/>
                <a:uFillTx/>
                <a:latin typeface="Segoe UI"/>
                <a:ea typeface="+mn-ea"/>
                <a:cs typeface="+mn-cs"/>
              </a:rPr>
              <a:t>SMEs</a:t>
            </a:r>
          </a:p>
        </p:txBody>
      </p:sp>
      <p:grpSp>
        <p:nvGrpSpPr>
          <p:cNvPr id="109" name="Group 108">
            <a:extLst>
              <a:ext uri="{FF2B5EF4-FFF2-40B4-BE49-F238E27FC236}">
                <a16:creationId xmlns:a16="http://schemas.microsoft.com/office/drawing/2014/main" id="{5497852E-5B1C-447C-A125-85F1663F0792}"/>
              </a:ext>
            </a:extLst>
          </p:cNvPr>
          <p:cNvGrpSpPr/>
          <p:nvPr/>
        </p:nvGrpSpPr>
        <p:grpSpPr>
          <a:xfrm>
            <a:off x="8098841" y="1002392"/>
            <a:ext cx="835095" cy="623455"/>
            <a:chOff x="3437019" y="1353703"/>
            <a:chExt cx="3606332" cy="831273"/>
          </a:xfrm>
        </p:grpSpPr>
        <p:sp>
          <p:nvSpPr>
            <p:cNvPr id="110" name="Rectangle 109">
              <a:extLst>
                <a:ext uri="{FF2B5EF4-FFF2-40B4-BE49-F238E27FC236}">
                  <a16:creationId xmlns:a16="http://schemas.microsoft.com/office/drawing/2014/main" id="{33784FFC-5D56-4831-B887-ED48D784560A}"/>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TextBox 110">
              <a:extLst>
                <a:ext uri="{FF2B5EF4-FFF2-40B4-BE49-F238E27FC236}">
                  <a16:creationId xmlns:a16="http://schemas.microsoft.com/office/drawing/2014/main" id="{56F0D3E0-A508-4CA7-B12B-5DA55C3A8CF0}"/>
                </a:ext>
              </a:extLst>
            </p:cNvPr>
            <p:cNvSpPr txBox="1"/>
            <p:nvPr/>
          </p:nvSpPr>
          <p:spPr>
            <a:xfrm>
              <a:off x="3517135" y="1569284"/>
              <a:ext cx="3439721" cy="43088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PGI</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FSQ</a:t>
              </a:r>
            </a:p>
          </p:txBody>
        </p:sp>
      </p:grpSp>
      <p:grpSp>
        <p:nvGrpSpPr>
          <p:cNvPr id="112" name="Group 111">
            <a:extLst>
              <a:ext uri="{FF2B5EF4-FFF2-40B4-BE49-F238E27FC236}">
                <a16:creationId xmlns:a16="http://schemas.microsoft.com/office/drawing/2014/main" id="{F0481405-CDB7-4D62-B7C3-A689876E280C}"/>
              </a:ext>
            </a:extLst>
          </p:cNvPr>
          <p:cNvGrpSpPr/>
          <p:nvPr/>
        </p:nvGrpSpPr>
        <p:grpSpPr>
          <a:xfrm>
            <a:off x="8098841" y="1700219"/>
            <a:ext cx="835095" cy="623455"/>
            <a:chOff x="3437019" y="1353703"/>
            <a:chExt cx="3606332" cy="831273"/>
          </a:xfrm>
        </p:grpSpPr>
        <p:sp>
          <p:nvSpPr>
            <p:cNvPr id="113" name="Rectangle 112">
              <a:extLst>
                <a:ext uri="{FF2B5EF4-FFF2-40B4-BE49-F238E27FC236}">
                  <a16:creationId xmlns:a16="http://schemas.microsoft.com/office/drawing/2014/main" id="{C5E43370-5527-420E-8678-29E7B4CCC871}"/>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TextBox 113">
              <a:extLst>
                <a:ext uri="{FF2B5EF4-FFF2-40B4-BE49-F238E27FC236}">
                  <a16:creationId xmlns:a16="http://schemas.microsoft.com/office/drawing/2014/main" id="{583D3DB6-A883-4E9F-9654-162731BC3965}"/>
                </a:ext>
              </a:extLst>
            </p:cNvPr>
            <p:cNvSpPr txBox="1"/>
            <p:nvPr/>
          </p:nvSpPr>
          <p:spPr>
            <a:xfrm>
              <a:off x="3517135" y="1482966"/>
              <a:ext cx="3439721" cy="58477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PGI</a:t>
              </a:r>
            </a:p>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Brand Design</a:t>
              </a:r>
            </a:p>
          </p:txBody>
        </p:sp>
      </p:grpSp>
      <p:grpSp>
        <p:nvGrpSpPr>
          <p:cNvPr id="115" name="Group 114">
            <a:extLst>
              <a:ext uri="{FF2B5EF4-FFF2-40B4-BE49-F238E27FC236}">
                <a16:creationId xmlns:a16="http://schemas.microsoft.com/office/drawing/2014/main" id="{ECBF57A9-E888-4206-B061-B8831582F7DD}"/>
              </a:ext>
            </a:extLst>
          </p:cNvPr>
          <p:cNvGrpSpPr/>
          <p:nvPr/>
        </p:nvGrpSpPr>
        <p:grpSpPr>
          <a:xfrm>
            <a:off x="8098841" y="2401952"/>
            <a:ext cx="815066" cy="623455"/>
            <a:chOff x="3437019" y="1353703"/>
            <a:chExt cx="3606332" cy="831273"/>
          </a:xfrm>
        </p:grpSpPr>
        <p:sp>
          <p:nvSpPr>
            <p:cNvPr id="116" name="Rectangle 115">
              <a:extLst>
                <a:ext uri="{FF2B5EF4-FFF2-40B4-BE49-F238E27FC236}">
                  <a16:creationId xmlns:a16="http://schemas.microsoft.com/office/drawing/2014/main" id="{8A131EB8-999F-4492-B741-70D5D84CE5CD}"/>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7FC69DCB-8E7B-4264-8234-A189A24A2E06}"/>
                </a:ext>
              </a:extLst>
            </p:cNvPr>
            <p:cNvSpPr txBox="1"/>
            <p:nvPr/>
          </p:nvSpPr>
          <p:spPr>
            <a:xfrm>
              <a:off x="3517131" y="1655176"/>
              <a:ext cx="3439720" cy="27699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CMI</a:t>
              </a:r>
            </a:p>
          </p:txBody>
        </p:sp>
      </p:grpSp>
      <p:grpSp>
        <p:nvGrpSpPr>
          <p:cNvPr id="118" name="Group 117">
            <a:extLst>
              <a:ext uri="{FF2B5EF4-FFF2-40B4-BE49-F238E27FC236}">
                <a16:creationId xmlns:a16="http://schemas.microsoft.com/office/drawing/2014/main" id="{739A7AB6-60B5-46F2-945E-9ED5007E696D}"/>
              </a:ext>
            </a:extLst>
          </p:cNvPr>
          <p:cNvGrpSpPr/>
          <p:nvPr/>
        </p:nvGrpSpPr>
        <p:grpSpPr>
          <a:xfrm>
            <a:off x="8098841" y="3117105"/>
            <a:ext cx="815066" cy="685800"/>
            <a:chOff x="3437019" y="1312139"/>
            <a:chExt cx="3606332" cy="914400"/>
          </a:xfrm>
        </p:grpSpPr>
        <p:sp>
          <p:nvSpPr>
            <p:cNvPr id="119" name="Rectangle 118">
              <a:extLst>
                <a:ext uri="{FF2B5EF4-FFF2-40B4-BE49-F238E27FC236}">
                  <a16:creationId xmlns:a16="http://schemas.microsoft.com/office/drawing/2014/main" id="{EF2BB8A2-F0A1-4331-9C81-92EB3727768E}"/>
                </a:ext>
              </a:extLst>
            </p:cNvPr>
            <p:cNvSpPr/>
            <p:nvPr/>
          </p:nvSpPr>
          <p:spPr>
            <a:xfrm>
              <a:off x="3437019" y="1312139"/>
              <a:ext cx="3606332" cy="914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B9A16983-F3BE-4456-8C4B-8DF7B2713060}"/>
                </a:ext>
              </a:extLst>
            </p:cNvPr>
            <p:cNvSpPr txBox="1"/>
            <p:nvPr/>
          </p:nvSpPr>
          <p:spPr>
            <a:xfrm>
              <a:off x="3517131" y="1569284"/>
              <a:ext cx="3439720" cy="27699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Sales</a:t>
              </a:r>
            </a:p>
          </p:txBody>
        </p:sp>
      </p:grpSp>
      <p:grpSp>
        <p:nvGrpSpPr>
          <p:cNvPr id="121" name="Group 120">
            <a:extLst>
              <a:ext uri="{FF2B5EF4-FFF2-40B4-BE49-F238E27FC236}">
                <a16:creationId xmlns:a16="http://schemas.microsoft.com/office/drawing/2014/main" id="{CE5675D5-EAEA-4506-9135-EB17733C4D79}"/>
              </a:ext>
            </a:extLst>
          </p:cNvPr>
          <p:cNvGrpSpPr/>
          <p:nvPr/>
        </p:nvGrpSpPr>
        <p:grpSpPr>
          <a:xfrm>
            <a:off x="8098841" y="3877214"/>
            <a:ext cx="815066" cy="623455"/>
            <a:chOff x="3437019" y="1353703"/>
            <a:chExt cx="3606332" cy="831273"/>
          </a:xfrm>
        </p:grpSpPr>
        <p:sp>
          <p:nvSpPr>
            <p:cNvPr id="122" name="Rectangle 121">
              <a:extLst>
                <a:ext uri="{FF2B5EF4-FFF2-40B4-BE49-F238E27FC236}">
                  <a16:creationId xmlns:a16="http://schemas.microsoft.com/office/drawing/2014/main" id="{43A6D582-F770-4EA2-8A6E-BBED2E6DB3BA}"/>
                </a:ext>
              </a:extLst>
            </p:cNvPr>
            <p:cNvSpPr/>
            <p:nvPr/>
          </p:nvSpPr>
          <p:spPr>
            <a:xfrm>
              <a:off x="3437019" y="1353703"/>
              <a:ext cx="3606332" cy="83127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CEA97CCA-8BE9-43EC-8D5B-3FA75199BAFB}"/>
                </a:ext>
              </a:extLst>
            </p:cNvPr>
            <p:cNvSpPr txBox="1"/>
            <p:nvPr/>
          </p:nvSpPr>
          <p:spPr>
            <a:xfrm>
              <a:off x="3517131" y="1485198"/>
              <a:ext cx="3439720" cy="27699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a:ln>
                    <a:noFill/>
                  </a:ln>
                  <a:solidFill>
                    <a:prstClr val="black"/>
                  </a:solidFill>
                  <a:effectLst/>
                  <a:uLnTx/>
                  <a:uFillTx/>
                  <a:latin typeface="Segoe UI"/>
                  <a:ea typeface="+mn-ea"/>
                  <a:cs typeface="+mn-cs"/>
                </a:rPr>
                <a:t>SRM</a:t>
              </a:r>
            </a:p>
          </p:txBody>
        </p:sp>
      </p:grpSp>
      <p:pic>
        <p:nvPicPr>
          <p:cNvPr id="124" name="Picture 123">
            <a:extLst>
              <a:ext uri="{FF2B5EF4-FFF2-40B4-BE49-F238E27FC236}">
                <a16:creationId xmlns:a16="http://schemas.microsoft.com/office/drawing/2014/main" id="{9459D642-7A58-D144-9FD1-E0C7DAFA1A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32863" y="3157628"/>
            <a:ext cx="524256" cy="531154"/>
          </a:xfrm>
          <a:prstGeom prst="rect">
            <a:avLst/>
          </a:prstGeom>
        </p:spPr>
      </p:pic>
      <p:sp>
        <p:nvSpPr>
          <p:cNvPr id="125" name="Rectangle 124">
            <a:extLst>
              <a:ext uri="{FF2B5EF4-FFF2-40B4-BE49-F238E27FC236}">
                <a16:creationId xmlns:a16="http://schemas.microsoft.com/office/drawing/2014/main" id="{7E509967-0E28-4C31-84F2-AF7462006F85}"/>
              </a:ext>
            </a:extLst>
          </p:cNvPr>
          <p:cNvSpPr/>
          <p:nvPr/>
        </p:nvSpPr>
        <p:spPr>
          <a:xfrm>
            <a:off x="245810" y="999092"/>
            <a:ext cx="8842088" cy="6995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715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Content Placeholder 2">
            <a:extLst>
              <a:ext uri="{FF2B5EF4-FFF2-40B4-BE49-F238E27FC236}">
                <a16:creationId xmlns:a16="http://schemas.microsoft.com/office/drawing/2014/main" id="{0C0BE3E6-E9F8-44E4-A66A-9269F1D49B65}"/>
              </a:ext>
            </a:extLst>
          </p:cNvPr>
          <p:cNvSpPr>
            <a:spLocks noGrp="1"/>
          </p:cNvSpPr>
          <p:nvPr>
            <p:ph idx="1"/>
          </p:nvPr>
        </p:nvSpPr>
        <p:spPr>
          <a:xfrm>
            <a:off x="319989" y="488184"/>
            <a:ext cx="7506019" cy="257083"/>
          </a:xfrm>
        </p:spPr>
        <p:txBody>
          <a:bodyPr>
            <a:normAutofit/>
          </a:bodyPr>
          <a:lstStyle/>
          <a:p>
            <a:pPr marL="0" indent="0">
              <a:buNone/>
            </a:pPr>
            <a:r>
              <a:rPr lang="en-US" sz="1100" i="1">
                <a:latin typeface="Segoe UI" panose="020B0502040204020203" pitchFamily="34" charset="0"/>
                <a:cs typeface="Segoe UI" panose="020B0502040204020203" pitchFamily="34" charset="0"/>
              </a:rPr>
              <a:t>Measured and actioned to drive meaningful and noticeable superiority</a:t>
            </a:r>
          </a:p>
        </p:txBody>
      </p:sp>
      <p:pic>
        <p:nvPicPr>
          <p:cNvPr id="5" name="Picture 4">
            <a:extLst>
              <a:ext uri="{FF2B5EF4-FFF2-40B4-BE49-F238E27FC236}">
                <a16:creationId xmlns:a16="http://schemas.microsoft.com/office/drawing/2014/main" id="{33594151-8D83-49EF-893E-069801D29E02}"/>
              </a:ext>
            </a:extLst>
          </p:cNvPr>
          <p:cNvPicPr>
            <a:picLocks noChangeAspect="1"/>
          </p:cNvPicPr>
          <p:nvPr/>
        </p:nvPicPr>
        <p:blipFill>
          <a:blip r:embed="rId13"/>
          <a:stretch>
            <a:fillRect/>
          </a:stretch>
        </p:blipFill>
        <p:spPr>
          <a:xfrm>
            <a:off x="6715866" y="1043156"/>
            <a:ext cx="253033" cy="357670"/>
          </a:xfrm>
          <a:prstGeom prst="rect">
            <a:avLst/>
          </a:prstGeom>
        </p:spPr>
      </p:pic>
      <p:sp>
        <p:nvSpPr>
          <p:cNvPr id="2" name="TextBox 1">
            <a:extLst>
              <a:ext uri="{FF2B5EF4-FFF2-40B4-BE49-F238E27FC236}">
                <a16:creationId xmlns:a16="http://schemas.microsoft.com/office/drawing/2014/main" id="{0D2A51D8-0208-4DC3-8576-A8C6E2765D09}"/>
              </a:ext>
            </a:extLst>
          </p:cNvPr>
          <p:cNvSpPr txBox="1"/>
          <p:nvPr/>
        </p:nvSpPr>
        <p:spPr>
          <a:xfrm>
            <a:off x="7034105" y="1052281"/>
            <a:ext cx="1029407" cy="340516"/>
          </a:xfrm>
          <a:prstGeom prst="rect">
            <a:avLst/>
          </a:prstGeom>
          <a:noFill/>
          <a:ln w="38100">
            <a:solidFill>
              <a:srgbClr val="FF0000"/>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2270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ECCEB7-4A0D-6842-9159-01FCBB0306EF}"/>
              </a:ext>
            </a:extLst>
          </p:cNvPr>
          <p:cNvSpPr txBox="1"/>
          <p:nvPr/>
        </p:nvSpPr>
        <p:spPr>
          <a:xfrm>
            <a:off x="0" y="1419518"/>
            <a:ext cx="9144000"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LEFTOVER COOKIE DOUGH ON HANDS</a:t>
            </a:r>
            <a:endPar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endParaRPr>
          </a:p>
        </p:txBody>
      </p:sp>
      <p:sp>
        <p:nvSpPr>
          <p:cNvPr id="2" name="Title 1">
            <a:extLst>
              <a:ext uri="{FF2B5EF4-FFF2-40B4-BE49-F238E27FC236}">
                <a16:creationId xmlns:a16="http://schemas.microsoft.com/office/drawing/2014/main" id="{F8EDA437-80A7-2E4E-9083-EA95C9DFCBF7}"/>
              </a:ext>
            </a:extLst>
          </p:cNvPr>
          <p:cNvSpPr>
            <a:spLocks noGrp="1"/>
          </p:cNvSpPr>
          <p:nvPr>
            <p:ph type="title"/>
          </p:nvPr>
        </p:nvSpPr>
        <p:spPr>
          <a:xfrm>
            <a:off x="349249" y="285750"/>
            <a:ext cx="8636096" cy="442140"/>
          </a:xfrm>
        </p:spPr>
        <p:txBody>
          <a:bodyPr/>
          <a:lstStyle/>
          <a:p>
            <a:r>
              <a:rPr lang="en-US" sz="1650" dirty="0"/>
              <a:t>Pillsbury cookie dough is significantly less messy to prepare than Nestle.</a:t>
            </a:r>
          </a:p>
        </p:txBody>
      </p:sp>
      <p:sp>
        <p:nvSpPr>
          <p:cNvPr id="3" name="Slide Number Placeholder 2">
            <a:extLst>
              <a:ext uri="{FF2B5EF4-FFF2-40B4-BE49-F238E27FC236}">
                <a16:creationId xmlns:a16="http://schemas.microsoft.com/office/drawing/2014/main" id="{56BF4E5B-BF85-D445-9905-625A370421E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1DA2BB28-0519-6D40-9EEE-A95A2E0C546C}"/>
              </a:ext>
            </a:extLst>
          </p:cNvPr>
          <p:cNvSpPr>
            <a:spLocks noGrp="1"/>
          </p:cNvSpPr>
          <p:nvPr>
            <p:ph sz="quarter" idx="11"/>
          </p:nvPr>
        </p:nvSpPr>
        <p:spPr>
          <a:xfrm>
            <a:off x="342899" y="821758"/>
            <a:ext cx="8636095" cy="442141"/>
          </a:xfrm>
        </p:spPr>
        <p:txBody>
          <a:bodyPr/>
          <a:lstStyle/>
          <a:p>
            <a:r>
              <a:rPr lang="en-US" sz="1050" dirty="0"/>
              <a:t>More than half of Pillsbury triers are pleasantly surprised by the small amount of cookie dough left on their hands when preparing the cookies on a baking sheet, significantly outperforming Nestle. </a:t>
            </a:r>
          </a:p>
        </p:txBody>
      </p:sp>
      <p:sp>
        <p:nvSpPr>
          <p:cNvPr id="5" name="Text Placeholder 4">
            <a:extLst>
              <a:ext uri="{FF2B5EF4-FFF2-40B4-BE49-F238E27FC236}">
                <a16:creationId xmlns:a16="http://schemas.microsoft.com/office/drawing/2014/main" id="{F3E40BB9-CBA4-434F-B839-4B5F672DC7E0}"/>
              </a:ext>
            </a:extLst>
          </p:cNvPr>
          <p:cNvSpPr>
            <a:spLocks noGrp="1"/>
          </p:cNvSpPr>
          <p:nvPr>
            <p:ph type="body" sz="quarter" idx="12"/>
          </p:nvPr>
        </p:nvSpPr>
        <p:spPr/>
        <p:txBody>
          <a:bodyPr/>
          <a:lstStyle/>
          <a:p>
            <a:r>
              <a:rPr lang="en-US" dirty="0"/>
              <a:t>PACKAGING FUNCTIONALITY</a:t>
            </a:r>
          </a:p>
        </p:txBody>
      </p:sp>
      <p:sp>
        <p:nvSpPr>
          <p:cNvPr id="6" name="Text Placeholder 5">
            <a:extLst>
              <a:ext uri="{FF2B5EF4-FFF2-40B4-BE49-F238E27FC236}">
                <a16:creationId xmlns:a16="http://schemas.microsoft.com/office/drawing/2014/main" id="{1DE396EE-EC27-F545-8AB9-39F05EC1EA1E}"/>
              </a:ext>
            </a:extLst>
          </p:cNvPr>
          <p:cNvSpPr>
            <a:spLocks noGrp="1"/>
          </p:cNvSpPr>
          <p:nvPr>
            <p:ph type="body" sz="quarter" idx="15"/>
          </p:nvPr>
        </p:nvSpPr>
        <p:spPr>
          <a:xfrm>
            <a:off x="323627" y="4798767"/>
            <a:ext cx="3757867" cy="341434"/>
          </a:xfrm>
        </p:spPr>
        <p:txBody>
          <a:bodyPr/>
          <a:lstStyle/>
          <a:p>
            <a:r>
              <a:rPr lang="en-US" sz="700" dirty="0"/>
              <a:t>Q: Thinking about what you expected when preparing the cookies, how much cookie dough was there left on your hands compared to what you expected?</a:t>
            </a:r>
          </a:p>
        </p:txBody>
      </p:sp>
      <p:graphicFrame>
        <p:nvGraphicFramePr>
          <p:cNvPr id="10" name="Chart 9">
            <a:extLst>
              <a:ext uri="{FF2B5EF4-FFF2-40B4-BE49-F238E27FC236}">
                <a16:creationId xmlns:a16="http://schemas.microsoft.com/office/drawing/2014/main" id="{80442BD8-EBF5-2A48-A65B-64A0A802F865}"/>
              </a:ext>
            </a:extLst>
          </p:cNvPr>
          <p:cNvGraphicFramePr/>
          <p:nvPr/>
        </p:nvGraphicFramePr>
        <p:xfrm>
          <a:off x="383052" y="2088962"/>
          <a:ext cx="8377896" cy="179248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949D7E0F-5E81-8115-294F-3CF2B34074F2}"/>
              </a:ext>
            </a:extLst>
          </p:cNvPr>
          <p:cNvGrpSpPr/>
          <p:nvPr/>
        </p:nvGrpSpPr>
        <p:grpSpPr>
          <a:xfrm>
            <a:off x="3172079" y="4215966"/>
            <a:ext cx="2868505" cy="584775"/>
            <a:chOff x="2758671" y="4321373"/>
            <a:chExt cx="2868505" cy="584775"/>
          </a:xfrm>
        </p:grpSpPr>
        <p:sp>
          <p:nvSpPr>
            <p:cNvPr id="13" name="TextBox 12">
              <a:extLst>
                <a:ext uri="{FF2B5EF4-FFF2-40B4-BE49-F238E27FC236}">
                  <a16:creationId xmlns:a16="http://schemas.microsoft.com/office/drawing/2014/main" id="{F2E45382-0FEA-D44D-7FEA-0E1A6F4F75A1}"/>
                </a:ext>
              </a:extLst>
            </p:cNvPr>
            <p:cNvSpPr txBox="1"/>
            <p:nvPr/>
          </p:nvSpPr>
          <p:spPr>
            <a:xfrm>
              <a:off x="2758671" y="4321373"/>
              <a:ext cx="140766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14" name="TextBox 13">
              <a:extLst>
                <a:ext uri="{FF2B5EF4-FFF2-40B4-BE49-F238E27FC236}">
                  <a16:creationId xmlns:a16="http://schemas.microsoft.com/office/drawing/2014/main" id="{4080727D-5EBB-08A3-96C2-79B838201D9E}"/>
                </a:ext>
              </a:extLst>
            </p:cNvPr>
            <p:cNvSpPr txBox="1"/>
            <p:nvPr/>
          </p:nvSpPr>
          <p:spPr>
            <a:xfrm>
              <a:off x="4092004" y="4321373"/>
              <a:ext cx="153517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sp>
        <p:nvSpPr>
          <p:cNvPr id="7" name="Rounded Rectangle 6">
            <a:extLst>
              <a:ext uri="{FF2B5EF4-FFF2-40B4-BE49-F238E27FC236}">
                <a16:creationId xmlns:a16="http://schemas.microsoft.com/office/drawing/2014/main" id="{CE8A62F4-59F3-E8EA-C01E-3EA39D4E7BBB}"/>
              </a:ext>
            </a:extLst>
          </p:cNvPr>
          <p:cNvSpPr/>
          <p:nvPr/>
        </p:nvSpPr>
        <p:spPr>
          <a:xfrm rot="16200000">
            <a:off x="1296089" y="1527317"/>
            <a:ext cx="1574598" cy="3400672"/>
          </a:xfrm>
          <a:prstGeom prst="roundRect">
            <a:avLst>
              <a:gd name="adj" fmla="val 12011"/>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Century Gothic" panose="020B0502020202020204" pitchFamily="34" charset="0"/>
              <a:ea typeface="+mn-ea"/>
              <a:cs typeface="+mn-cs"/>
            </a:endParaRPr>
          </a:p>
        </p:txBody>
      </p:sp>
      <p:sp>
        <p:nvSpPr>
          <p:cNvPr id="15" name="TextBox 14">
            <a:extLst>
              <a:ext uri="{FF2B5EF4-FFF2-40B4-BE49-F238E27FC236}">
                <a16:creationId xmlns:a16="http://schemas.microsoft.com/office/drawing/2014/main" id="{618D5DF3-D5DE-AB4A-D966-84320F8CB98E}"/>
              </a:ext>
            </a:extLst>
          </p:cNvPr>
          <p:cNvSpPr txBox="1"/>
          <p:nvPr/>
        </p:nvSpPr>
        <p:spPr>
          <a:xfrm>
            <a:off x="1323851" y="2294136"/>
            <a:ext cx="1572778" cy="3693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TOP 2 BOX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Helvetica Neue Light" charset="0"/>
              </a:rPr>
              <a:t>9%</a:t>
            </a:r>
            <a:r>
              <a:rPr kumimoji="0" lang="en-US" sz="9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 / </a:t>
            </a:r>
            <a:r>
              <a:rPr kumimoji="0" lang="en-US" sz="9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Helvetica Neue Light" charset="0"/>
              </a:rPr>
              <a:t>16%</a:t>
            </a:r>
          </a:p>
        </p:txBody>
      </p:sp>
      <p:sp>
        <p:nvSpPr>
          <p:cNvPr id="16" name="Rounded Rectangle 15">
            <a:extLst>
              <a:ext uri="{FF2B5EF4-FFF2-40B4-BE49-F238E27FC236}">
                <a16:creationId xmlns:a16="http://schemas.microsoft.com/office/drawing/2014/main" id="{20601F8E-586B-288E-A518-8FC567F05D5F}"/>
              </a:ext>
            </a:extLst>
          </p:cNvPr>
          <p:cNvSpPr/>
          <p:nvPr/>
        </p:nvSpPr>
        <p:spPr>
          <a:xfrm rot="16200000">
            <a:off x="6288505" y="1520906"/>
            <a:ext cx="1574598" cy="3400672"/>
          </a:xfrm>
          <a:prstGeom prst="roundRect">
            <a:avLst>
              <a:gd name="adj" fmla="val 12011"/>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Century Gothic" panose="020B0502020202020204" pitchFamily="34" charset="0"/>
              <a:ea typeface="+mn-ea"/>
              <a:cs typeface="+mn-cs"/>
            </a:endParaRPr>
          </a:p>
        </p:txBody>
      </p:sp>
      <p:sp>
        <p:nvSpPr>
          <p:cNvPr id="18" name="TextBox 17">
            <a:extLst>
              <a:ext uri="{FF2B5EF4-FFF2-40B4-BE49-F238E27FC236}">
                <a16:creationId xmlns:a16="http://schemas.microsoft.com/office/drawing/2014/main" id="{79BD25E0-42FB-D9D1-7BE1-00C3A870D9A3}"/>
              </a:ext>
            </a:extLst>
          </p:cNvPr>
          <p:cNvSpPr txBox="1"/>
          <p:nvPr/>
        </p:nvSpPr>
        <p:spPr>
          <a:xfrm>
            <a:off x="6289415" y="2294136"/>
            <a:ext cx="1572777" cy="3693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BOTTOM 2 BOX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AC3EB"/>
                </a:solidFill>
                <a:effectLst/>
                <a:uLnTx/>
                <a:uFillTx/>
                <a:latin typeface="Century Gothic" panose="020F0302020204030204"/>
                <a:ea typeface="Helvetica Neue Light" charset="0"/>
                <a:cs typeface="Helvetica Neue Light" charset="0"/>
              </a:rPr>
              <a:t>64% </a:t>
            </a:r>
            <a:r>
              <a:rPr kumimoji="0" lang="en-US" sz="9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Helvetica Neue Light" charset="0"/>
              </a:rPr>
              <a:t>B</a:t>
            </a:r>
            <a:r>
              <a:rPr kumimoji="0" lang="en-US" sz="900" b="1"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 / </a:t>
            </a:r>
            <a:r>
              <a:rPr kumimoji="0" lang="en-US" sz="900" b="1" i="0" u="none" strike="noStrike" kern="1200" cap="none" spc="0" normalizeH="0" baseline="0" noProof="0" dirty="0">
                <a:ln>
                  <a:noFill/>
                </a:ln>
                <a:solidFill>
                  <a:srgbClr val="DF9709"/>
                </a:solidFill>
                <a:effectLst/>
                <a:uLnTx/>
                <a:uFillTx/>
                <a:latin typeface="Century Gothic" panose="020F0302020204030204"/>
                <a:ea typeface="Helvetica Neue Light" charset="0"/>
                <a:cs typeface="Helvetica Neue Light" charset="0"/>
              </a:rPr>
              <a:t>39%</a:t>
            </a:r>
          </a:p>
        </p:txBody>
      </p:sp>
    </p:spTree>
    <p:extLst>
      <p:ext uri="{BB962C8B-B14F-4D97-AF65-F5344CB8AC3E}">
        <p14:creationId xmlns:p14="http://schemas.microsoft.com/office/powerpoint/2010/main" val="1963468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2A605-E12E-3A44-B6B3-2C23A780B28C}"/>
              </a:ext>
            </a:extLst>
          </p:cNvPr>
          <p:cNvSpPr>
            <a:spLocks noGrp="1"/>
          </p:cNvSpPr>
          <p:nvPr>
            <p:ph type="sldNum" sz="quarter" idx="10"/>
          </p:nvPr>
        </p:nvSpPr>
        <p:spPr/>
        <p:txBody>
          <a:bodyPr/>
          <a:lstStyle/>
          <a:p>
            <a:fld id="{A82C3BC0-3EBF-3C4C-A3D8-795624EBC6AA}" type="slidenum">
              <a:rPr lang="en-US" smtClean="0"/>
              <a:pPr/>
              <a:t>21</a:t>
            </a:fld>
            <a:endParaRPr lang="en-US"/>
          </a:p>
        </p:txBody>
      </p:sp>
      <p:sp>
        <p:nvSpPr>
          <p:cNvPr id="4" name="Title 3">
            <a:extLst>
              <a:ext uri="{FF2B5EF4-FFF2-40B4-BE49-F238E27FC236}">
                <a16:creationId xmlns:a16="http://schemas.microsoft.com/office/drawing/2014/main" id="{9D7ADAFF-B7E8-D14F-A74B-31C56EB0A0B2}"/>
              </a:ext>
            </a:extLst>
          </p:cNvPr>
          <p:cNvSpPr>
            <a:spLocks noGrp="1"/>
          </p:cNvSpPr>
          <p:nvPr>
            <p:ph type="title"/>
          </p:nvPr>
        </p:nvSpPr>
        <p:spPr>
          <a:xfrm>
            <a:off x="349250" y="1952469"/>
            <a:ext cx="8464549" cy="655095"/>
          </a:xfrm>
        </p:spPr>
        <p:txBody>
          <a:bodyPr anchor="ctr"/>
          <a:lstStyle/>
          <a:p>
            <a:br>
              <a:rPr lang="en-US" dirty="0"/>
            </a:br>
            <a:r>
              <a:rPr lang="en-US" dirty="0"/>
              <a:t>Sensory Assessment</a:t>
            </a:r>
            <a:br>
              <a:rPr lang="en-US" dirty="0"/>
            </a:br>
            <a:br>
              <a:rPr lang="en-US" dirty="0"/>
            </a:br>
            <a:r>
              <a:rPr lang="en-US" sz="1400" dirty="0"/>
              <a:t>Hedonics + JAR Ratings - Adults</a:t>
            </a:r>
            <a:endParaRPr lang="en-US" dirty="0"/>
          </a:p>
        </p:txBody>
      </p:sp>
      <p:sp>
        <p:nvSpPr>
          <p:cNvPr id="3" name="TextBox 2">
            <a:extLst>
              <a:ext uri="{FF2B5EF4-FFF2-40B4-BE49-F238E27FC236}">
                <a16:creationId xmlns:a16="http://schemas.microsoft.com/office/drawing/2014/main" id="{6A11FF35-81C2-E9FA-A260-0387D6DE2E5A}"/>
              </a:ext>
            </a:extLst>
          </p:cNvPr>
          <p:cNvSpPr txBox="1"/>
          <p:nvPr/>
        </p:nvSpPr>
        <p:spPr>
          <a:xfrm>
            <a:off x="2433098" y="1075701"/>
            <a:ext cx="4261899"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Detailed Results</a:t>
            </a:r>
          </a:p>
        </p:txBody>
      </p:sp>
    </p:spTree>
    <p:extLst>
      <p:ext uri="{BB962C8B-B14F-4D97-AF65-F5344CB8AC3E}">
        <p14:creationId xmlns:p14="http://schemas.microsoft.com/office/powerpoint/2010/main" val="206419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a:extLst>
              <a:ext uri="{FF2B5EF4-FFF2-40B4-BE49-F238E27FC236}">
                <a16:creationId xmlns:a16="http://schemas.microsoft.com/office/drawing/2014/main" id="{2DC29518-DB2F-3844-BF48-8DB7E308E5FE}"/>
              </a:ext>
            </a:extLst>
          </p:cNvPr>
          <p:cNvGraphicFramePr>
            <a:graphicFrameLocks noGrp="1"/>
          </p:cNvGraphicFramePr>
          <p:nvPr>
            <p:extLst>
              <p:ext uri="{D42A27DB-BD31-4B8C-83A1-F6EECF244321}">
                <p14:modId xmlns:p14="http://schemas.microsoft.com/office/powerpoint/2010/main" val="3875065675"/>
              </p:ext>
            </p:extLst>
          </p:nvPr>
        </p:nvGraphicFramePr>
        <p:xfrm>
          <a:off x="1791492" y="2815876"/>
          <a:ext cx="2009717" cy="1950720"/>
        </p:xfrm>
        <a:graphic>
          <a:graphicData uri="http://schemas.openxmlformats.org/drawingml/2006/table">
            <a:tbl>
              <a:tblPr firstRow="1" bandRow="1">
                <a:tableStyleId>{5C22544A-7EE6-4342-B048-85BDC9FD1C3A}</a:tableStyleId>
              </a:tblPr>
              <a:tblGrid>
                <a:gridCol w="2009717">
                  <a:extLst>
                    <a:ext uri="{9D8B030D-6E8A-4147-A177-3AD203B41FA5}">
                      <a16:colId xmlns:a16="http://schemas.microsoft.com/office/drawing/2014/main" val="1359310849"/>
                    </a:ext>
                  </a:extLst>
                </a:gridCol>
              </a:tblGrid>
              <a:tr h="236916">
                <a:tc>
                  <a:txBody>
                    <a:bodyPr/>
                    <a:lstStyle/>
                    <a:p>
                      <a:r>
                        <a:rPr lang="en-US" sz="700" b="0" i="0" kern="1200" dirty="0">
                          <a:solidFill>
                            <a:schemeClr val="tx1"/>
                          </a:solidFill>
                          <a:latin typeface="+mn-lt"/>
                          <a:ea typeface="+mn-ea"/>
                          <a:cs typeface="+mn-cs"/>
                        </a:rPr>
                        <a:t>“It had a better taste and texture to it! They were </a:t>
                      </a:r>
                      <a:r>
                        <a:rPr lang="en-US" sz="700" b="1" i="0" kern="1200" dirty="0">
                          <a:solidFill>
                            <a:srgbClr val="7AC3EB"/>
                          </a:solidFill>
                          <a:latin typeface="+mn-lt"/>
                          <a:ea typeface="+mn-ea"/>
                          <a:cs typeface="+mn-cs"/>
                        </a:rPr>
                        <a:t>soft and gooey</a:t>
                      </a:r>
                      <a:r>
                        <a:rPr lang="en-US" sz="700" b="0" i="0" kern="1200" dirty="0">
                          <a:solidFill>
                            <a:schemeClr val="tx1"/>
                          </a:solidFill>
                          <a:latin typeface="+mn-lt"/>
                          <a:ea typeface="+mn-ea"/>
                          <a:cs typeface="+mn-cs"/>
                        </a:rPr>
                        <a: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963486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a:t>
                      </a:r>
                      <a:r>
                        <a:rPr kumimoji="0" lang="en-US" sz="700" b="1" i="0" u="none" strike="noStrike" kern="1200" cap="none" spc="0" normalizeH="0" baseline="0" noProof="0" dirty="0">
                          <a:ln>
                            <a:noFill/>
                          </a:ln>
                          <a:solidFill>
                            <a:srgbClr val="7AC3EB"/>
                          </a:solidFill>
                          <a:effectLst/>
                          <a:uLnTx/>
                          <a:uFillTx/>
                          <a:latin typeface="+mn-lt"/>
                          <a:ea typeface="+mn-ea"/>
                          <a:cs typeface="+mn-cs"/>
                        </a:rPr>
                        <a:t>They came out softer and gooey</a:t>
                      </a:r>
                      <a:r>
                        <a:rPr kumimoji="0" lang="en-US" sz="700" b="0" i="0" u="none" strike="noStrike" kern="1200" cap="none" spc="0" normalizeH="0" baseline="0" noProof="0" dirty="0">
                          <a:ln>
                            <a:noFill/>
                          </a:ln>
                          <a:solidFill>
                            <a:srgbClr val="303030"/>
                          </a:solidFill>
                          <a:effectLst/>
                          <a:uLnTx/>
                          <a:uFillTx/>
                          <a:latin typeface="+mn-lt"/>
                          <a:ea typeface="+mn-ea"/>
                          <a:cs typeface="+mn-cs"/>
                        </a:rPr>
                        <a:t>. The taste was slightly yummier than the other brand.”</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7304647"/>
                  </a:ext>
                </a:extLst>
              </a:tr>
              <a:tr h="13936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“I like the </a:t>
                      </a:r>
                      <a:r>
                        <a:rPr kumimoji="0" lang="en-US" sz="700" b="1" i="0" u="none" strike="noStrike" kern="1200" cap="none" spc="0" normalizeH="0" baseline="0" noProof="0" dirty="0">
                          <a:ln>
                            <a:noFill/>
                          </a:ln>
                          <a:solidFill>
                            <a:srgbClr val="7AC3EB"/>
                          </a:solidFill>
                          <a:effectLst/>
                          <a:uLnTx/>
                          <a:uFillTx/>
                          <a:latin typeface="+mn-lt"/>
                          <a:ea typeface="+mn-ea"/>
                          <a:cs typeface="+mn-cs"/>
                        </a:rPr>
                        <a:t>taste of the chocolate better with Pillsbury</a:t>
                      </a:r>
                      <a:r>
                        <a:rPr kumimoji="0" lang="en-US" sz="700" b="0" i="0" u="none" strike="noStrike" kern="1200" cap="none" spc="0" normalizeH="0" baseline="0" noProof="0" dirty="0">
                          <a:ln>
                            <a:noFill/>
                          </a:ln>
                          <a:solidFill>
                            <a:srgbClr val="303030"/>
                          </a:solidFill>
                          <a:effectLst/>
                          <a:uLnTx/>
                          <a:uFillTx/>
                          <a:latin typeface="+mn-lt"/>
                          <a:ea typeface="+mn-ea"/>
                          <a:cs typeface="+mn-cs"/>
                        </a:rPr>
                        <a:t>. The other seems a more bitter chocolate that overpowers the cookie.”</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0817543"/>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“Nestle seems to be slightly salty. </a:t>
                      </a:r>
                      <a:r>
                        <a:rPr kumimoji="0" lang="en-US" sz="700" b="1" i="0" u="none" strike="noStrike" kern="1200" cap="none" spc="0" normalizeH="0" baseline="0" noProof="0" dirty="0">
                          <a:ln>
                            <a:noFill/>
                          </a:ln>
                          <a:solidFill>
                            <a:srgbClr val="7AC3EB"/>
                          </a:solidFill>
                          <a:effectLst/>
                          <a:uLnTx/>
                          <a:uFillTx/>
                          <a:latin typeface="+mn-lt"/>
                          <a:ea typeface="+mn-ea"/>
                          <a:cs typeface="+mn-cs"/>
                        </a:rPr>
                        <a:t>Pillsbury has an overall better flavor</a:t>
                      </a:r>
                      <a:r>
                        <a:rPr kumimoji="0" lang="en-US" sz="700" b="0" i="0" u="none" strike="noStrike" kern="1200" cap="none" spc="0" normalizeH="0" baseline="0" noProof="0" dirty="0">
                          <a:ln>
                            <a:noFill/>
                          </a:ln>
                          <a:solidFill>
                            <a:srgbClr val="303030"/>
                          </a:solidFill>
                          <a:effectLst/>
                          <a:uLnTx/>
                          <a:uFillTx/>
                          <a:latin typeface="+mn-lt"/>
                          <a:ea typeface="+mn-ea"/>
                          <a:cs typeface="+mn-cs"/>
                        </a:rPr>
                        <a:t>.”</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2702984"/>
                  </a:ext>
                </a:extLst>
              </a:tr>
              <a:tr h="13936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“The </a:t>
                      </a:r>
                      <a:r>
                        <a:rPr kumimoji="0" lang="en-US" sz="700" b="1" i="0" u="none" strike="noStrike" kern="1200" cap="none" spc="0" normalizeH="0" baseline="0" noProof="0" dirty="0">
                          <a:ln>
                            <a:noFill/>
                          </a:ln>
                          <a:solidFill>
                            <a:srgbClr val="7AC3EB"/>
                          </a:solidFill>
                          <a:effectLst/>
                          <a:uLnTx/>
                          <a:uFillTx/>
                          <a:latin typeface="+mn-lt"/>
                          <a:ea typeface="+mn-ea"/>
                          <a:cs typeface="+mn-cs"/>
                        </a:rPr>
                        <a:t>Pillsbury ones were cleaner to take from the package </a:t>
                      </a:r>
                      <a:r>
                        <a:rPr kumimoji="0" lang="en-US" sz="700" b="0" i="0" u="none" strike="noStrike" kern="1200" cap="none" spc="0" normalizeH="0" baseline="0" noProof="0" dirty="0">
                          <a:ln>
                            <a:noFill/>
                          </a:ln>
                          <a:solidFill>
                            <a:srgbClr val="303030"/>
                          </a:solidFill>
                          <a:effectLst/>
                          <a:uLnTx/>
                          <a:uFillTx/>
                          <a:latin typeface="+mn-lt"/>
                          <a:ea typeface="+mn-ea"/>
                          <a:cs typeface="+mn-cs"/>
                        </a:rPr>
                        <a:t>as well. The Nestle ones were basically one big rectangle.”</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7714198"/>
                  </a:ext>
                </a:extLst>
              </a:tr>
            </a:tbl>
          </a:graphicData>
        </a:graphic>
      </p:graphicFrame>
      <p:cxnSp>
        <p:nvCxnSpPr>
          <p:cNvPr id="25" name="Straight Arrow Connector 24">
            <a:extLst>
              <a:ext uri="{FF2B5EF4-FFF2-40B4-BE49-F238E27FC236}">
                <a16:creationId xmlns:a16="http://schemas.microsoft.com/office/drawing/2014/main" id="{D37701DA-B516-714C-8B70-E6B8A29B035A}"/>
              </a:ext>
            </a:extLst>
          </p:cNvPr>
          <p:cNvCxnSpPr>
            <a:cxnSpLocks/>
          </p:cNvCxnSpPr>
          <p:nvPr/>
        </p:nvCxnSpPr>
        <p:spPr>
          <a:xfrm>
            <a:off x="4999185" y="3600645"/>
            <a:ext cx="502920" cy="0"/>
          </a:xfrm>
          <a:prstGeom prst="straightConnector1">
            <a:avLst/>
          </a:prstGeom>
          <a:ln w="19050">
            <a:solidFill>
              <a:srgbClr val="DF9709"/>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2969E2-318D-1144-9F07-2EF2C4106592}"/>
              </a:ext>
            </a:extLst>
          </p:cNvPr>
          <p:cNvCxnSpPr>
            <a:cxnSpLocks/>
          </p:cNvCxnSpPr>
          <p:nvPr/>
        </p:nvCxnSpPr>
        <p:spPr>
          <a:xfrm flipH="1">
            <a:off x="3610525" y="3495543"/>
            <a:ext cx="544286" cy="0"/>
          </a:xfrm>
          <a:prstGeom prst="straightConnector1">
            <a:avLst/>
          </a:prstGeom>
          <a:ln w="19050">
            <a:solidFill>
              <a:srgbClr val="7AC3EB"/>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graphicFrame>
        <p:nvGraphicFramePr>
          <p:cNvPr id="23" name="Chart 22">
            <a:extLst>
              <a:ext uri="{FF2B5EF4-FFF2-40B4-BE49-F238E27FC236}">
                <a16:creationId xmlns:a16="http://schemas.microsoft.com/office/drawing/2014/main" id="{B368B7CE-D2A3-0642-BDE1-DA7F8ED0DF6B}"/>
              </a:ext>
            </a:extLst>
          </p:cNvPr>
          <p:cNvGraphicFramePr/>
          <p:nvPr>
            <p:extLst>
              <p:ext uri="{D42A27DB-BD31-4B8C-83A1-F6EECF244321}">
                <p14:modId xmlns:p14="http://schemas.microsoft.com/office/powerpoint/2010/main" val="1276357339"/>
              </p:ext>
            </p:extLst>
          </p:nvPr>
        </p:nvGraphicFramePr>
        <p:xfrm>
          <a:off x="3708018" y="2938031"/>
          <a:ext cx="1727966" cy="132522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7DC53152-6848-4842-931E-DF4F3500F5BB}"/>
              </a:ext>
            </a:extLst>
          </p:cNvPr>
          <p:cNvSpPr>
            <a:spLocks noGrp="1"/>
          </p:cNvSpPr>
          <p:nvPr>
            <p:ph type="title"/>
          </p:nvPr>
        </p:nvSpPr>
        <p:spPr>
          <a:xfrm>
            <a:off x="349249" y="285750"/>
            <a:ext cx="8489952" cy="442140"/>
          </a:xfrm>
        </p:spPr>
        <p:txBody>
          <a:bodyPr/>
          <a:lstStyle/>
          <a:p>
            <a:r>
              <a:rPr lang="en-US" sz="1600" dirty="0"/>
              <a:t>Adults are split on preference between Pillsbury and Nestle cookie dough.</a:t>
            </a:r>
          </a:p>
        </p:txBody>
      </p:sp>
      <p:sp>
        <p:nvSpPr>
          <p:cNvPr id="3" name="Slide Number Placeholder 2">
            <a:extLst>
              <a:ext uri="{FF2B5EF4-FFF2-40B4-BE49-F238E27FC236}">
                <a16:creationId xmlns:a16="http://schemas.microsoft.com/office/drawing/2014/main" id="{810A4164-00AE-7649-9569-3BE7E92DEB56}"/>
              </a:ext>
            </a:extLst>
          </p:cNvPr>
          <p:cNvSpPr>
            <a:spLocks noGrp="1"/>
          </p:cNvSpPr>
          <p:nvPr>
            <p:ph type="sldNum" sz="quarter" idx="10"/>
          </p:nvPr>
        </p:nvSpPr>
        <p:spPr/>
        <p:txBody>
          <a:bodyPr/>
          <a:lstStyle/>
          <a:p>
            <a:fld id="{A82C3BC0-3EBF-3C4C-A3D8-795624EBC6AA}" type="slidenum">
              <a:rPr lang="en-US" smtClean="0"/>
              <a:pPr/>
              <a:t>22</a:t>
            </a:fld>
            <a:endParaRPr lang="en-US"/>
          </a:p>
        </p:txBody>
      </p:sp>
      <p:sp>
        <p:nvSpPr>
          <p:cNvPr id="4" name="Content Placeholder 3">
            <a:extLst>
              <a:ext uri="{FF2B5EF4-FFF2-40B4-BE49-F238E27FC236}">
                <a16:creationId xmlns:a16="http://schemas.microsoft.com/office/drawing/2014/main" id="{BC4C6BF5-1008-4144-84C3-5F1B154A328E}"/>
              </a:ext>
            </a:extLst>
          </p:cNvPr>
          <p:cNvSpPr>
            <a:spLocks noGrp="1"/>
          </p:cNvSpPr>
          <p:nvPr>
            <p:ph sz="quarter" idx="11"/>
          </p:nvPr>
        </p:nvSpPr>
        <p:spPr/>
        <p:txBody>
          <a:bodyPr/>
          <a:lstStyle/>
          <a:p>
            <a:r>
              <a:rPr lang="en-US" sz="1000" dirty="0"/>
              <a:t>Both products are highly satisfactory among consumers, as both achieve a nearly perfect Overall Liking score. </a:t>
            </a:r>
            <a:r>
              <a:rPr lang="en-US" sz="1000" b="1" dirty="0"/>
              <a:t>Those who prefer Pillsbury mention the softer texture and sweeter taste, while Nestle fans enjoy the rich flavor that the semi-sweet chocolate chips bring to Nestle.</a:t>
            </a:r>
          </a:p>
        </p:txBody>
      </p:sp>
      <p:sp>
        <p:nvSpPr>
          <p:cNvPr id="5" name="Text Placeholder 4">
            <a:extLst>
              <a:ext uri="{FF2B5EF4-FFF2-40B4-BE49-F238E27FC236}">
                <a16:creationId xmlns:a16="http://schemas.microsoft.com/office/drawing/2014/main" id="{5E8610CB-0F91-114E-A6D4-E2227E606EA0}"/>
              </a:ext>
            </a:extLst>
          </p:cNvPr>
          <p:cNvSpPr>
            <a:spLocks noGrp="1"/>
          </p:cNvSpPr>
          <p:nvPr>
            <p:ph type="body" sz="quarter" idx="12"/>
          </p:nvPr>
        </p:nvSpPr>
        <p:spPr/>
        <p:txBody>
          <a:bodyPr/>
          <a:lstStyle/>
          <a:p>
            <a:r>
              <a:rPr lang="en-US" dirty="0"/>
              <a:t>OVERALL PRODUCT LIKING | PREFERENCE</a:t>
            </a:r>
          </a:p>
        </p:txBody>
      </p:sp>
      <p:sp>
        <p:nvSpPr>
          <p:cNvPr id="6" name="Text Placeholder 5">
            <a:extLst>
              <a:ext uri="{FF2B5EF4-FFF2-40B4-BE49-F238E27FC236}">
                <a16:creationId xmlns:a16="http://schemas.microsoft.com/office/drawing/2014/main" id="{E35C7B6B-B875-AF43-8060-ED0230EA6F55}"/>
              </a:ext>
            </a:extLst>
          </p:cNvPr>
          <p:cNvSpPr>
            <a:spLocks noGrp="1"/>
          </p:cNvSpPr>
          <p:nvPr>
            <p:ph type="body" sz="quarter" idx="15"/>
          </p:nvPr>
        </p:nvSpPr>
        <p:spPr/>
        <p:txBody>
          <a:bodyPr/>
          <a:lstStyle/>
          <a:p>
            <a:pPr lvl="0"/>
            <a:r>
              <a:rPr lang="en-US" sz="700" dirty="0"/>
              <a:t>Q: Overall, how much do you like or dislike this cookie?</a:t>
            </a:r>
          </a:p>
          <a:p>
            <a:pPr lvl="0"/>
            <a:r>
              <a:rPr lang="en-US" sz="700" dirty="0"/>
              <a:t>Q: Now that you’ve tried both products, which cookie do you prefer overall?</a:t>
            </a:r>
          </a:p>
          <a:p>
            <a:r>
              <a:rPr lang="en-US" sz="700" dirty="0"/>
              <a:t>Q: Please say why you prefer [previous answer].</a:t>
            </a:r>
          </a:p>
        </p:txBody>
      </p:sp>
      <p:sp>
        <p:nvSpPr>
          <p:cNvPr id="10" name="Rectangle 9">
            <a:extLst>
              <a:ext uri="{FF2B5EF4-FFF2-40B4-BE49-F238E27FC236}">
                <a16:creationId xmlns:a16="http://schemas.microsoft.com/office/drawing/2014/main" id="{C56D4621-D56E-DD40-8D66-C25C84C04A75}"/>
              </a:ext>
            </a:extLst>
          </p:cNvPr>
          <p:cNvSpPr/>
          <p:nvPr/>
        </p:nvSpPr>
        <p:spPr>
          <a:xfrm>
            <a:off x="3941550" y="4834858"/>
            <a:ext cx="3167855" cy="307777"/>
          </a:xfrm>
          <a:prstGeom prst="rect">
            <a:avLst/>
          </a:prstGeom>
        </p:spPr>
        <p:txBody>
          <a:bodyPr wrap="none">
            <a:spAutoFit/>
          </a:bodyPr>
          <a:lstStyle/>
          <a:p>
            <a:r>
              <a:rPr lang="en-US" sz="700" dirty="0"/>
              <a:t>* Note: Coded %s are of each preference sample, not total sample. </a:t>
            </a:r>
          </a:p>
          <a:p>
            <a:r>
              <a:rPr lang="en-US" sz="700" i="1" dirty="0"/>
              <a:t> i.e., 33% is of the 52% who prefer Pillsbury, not of the total n=227.</a:t>
            </a:r>
            <a:endParaRPr lang="en-US" dirty="0"/>
          </a:p>
        </p:txBody>
      </p:sp>
      <p:sp>
        <p:nvSpPr>
          <p:cNvPr id="22" name="TextBox 21">
            <a:extLst>
              <a:ext uri="{FF2B5EF4-FFF2-40B4-BE49-F238E27FC236}">
                <a16:creationId xmlns:a16="http://schemas.microsoft.com/office/drawing/2014/main" id="{8118FE9B-E0CA-1444-A098-D73332821439}"/>
              </a:ext>
            </a:extLst>
          </p:cNvPr>
          <p:cNvSpPr txBox="1"/>
          <p:nvPr/>
        </p:nvSpPr>
        <p:spPr>
          <a:xfrm>
            <a:off x="0" y="2510934"/>
            <a:ext cx="9144000"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FORCED PREFERENCE + WH</a:t>
            </a:r>
            <a:r>
              <a:rPr lang="en-US" sz="900" dirty="0">
                <a:ea typeface="Helvetica Neue Light" charset="0"/>
                <a:cs typeface="Helvetica Neue Light" charset="0"/>
              </a:rPr>
              <a:t>Y</a:t>
            </a:r>
          </a:p>
        </p:txBody>
      </p:sp>
      <p:graphicFrame>
        <p:nvGraphicFramePr>
          <p:cNvPr id="27" name="Table 26">
            <a:extLst>
              <a:ext uri="{FF2B5EF4-FFF2-40B4-BE49-F238E27FC236}">
                <a16:creationId xmlns:a16="http://schemas.microsoft.com/office/drawing/2014/main" id="{540D4193-E327-6C45-97CF-EC24E3F70386}"/>
              </a:ext>
            </a:extLst>
          </p:cNvPr>
          <p:cNvGraphicFramePr>
            <a:graphicFrameLocks noGrp="1"/>
          </p:cNvGraphicFramePr>
          <p:nvPr>
            <p:extLst>
              <p:ext uri="{D42A27DB-BD31-4B8C-83A1-F6EECF244321}">
                <p14:modId xmlns:p14="http://schemas.microsoft.com/office/powerpoint/2010/main" val="4154277675"/>
              </p:ext>
            </p:extLst>
          </p:nvPr>
        </p:nvGraphicFramePr>
        <p:xfrm>
          <a:off x="7175404" y="2759809"/>
          <a:ext cx="1934693" cy="1950720"/>
        </p:xfrm>
        <a:graphic>
          <a:graphicData uri="http://schemas.openxmlformats.org/drawingml/2006/table">
            <a:tbl>
              <a:tblPr firstRow="1" bandRow="1">
                <a:tableStyleId>{5C22544A-7EE6-4342-B048-85BDC9FD1C3A}</a:tableStyleId>
              </a:tblPr>
              <a:tblGrid>
                <a:gridCol w="1934693">
                  <a:extLst>
                    <a:ext uri="{9D8B030D-6E8A-4147-A177-3AD203B41FA5}">
                      <a16:colId xmlns:a16="http://schemas.microsoft.com/office/drawing/2014/main" val="1359310849"/>
                    </a:ext>
                  </a:extLst>
                </a:gridCol>
              </a:tblGrid>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“They </a:t>
                      </a:r>
                      <a:r>
                        <a:rPr kumimoji="0" lang="en-US" sz="700" b="1" i="0" u="none" strike="noStrike" kern="1200" cap="none" spc="0" normalizeH="0" baseline="0" noProof="0" dirty="0">
                          <a:ln>
                            <a:noFill/>
                          </a:ln>
                          <a:solidFill>
                            <a:srgbClr val="DF9709"/>
                          </a:solidFill>
                          <a:effectLst/>
                          <a:uLnTx/>
                          <a:uFillTx/>
                          <a:latin typeface="+mn-lt"/>
                          <a:ea typeface="+mn-ea"/>
                          <a:cs typeface="+mn-cs"/>
                        </a:rPr>
                        <a:t>have more chocolate chips </a:t>
                      </a:r>
                      <a:r>
                        <a:rPr kumimoji="0" lang="en-US" sz="700" b="0" i="0" u="none" strike="noStrike" kern="1200" cap="none" spc="0" normalizeH="0" baseline="0" noProof="0" dirty="0">
                          <a:ln>
                            <a:noFill/>
                          </a:ln>
                          <a:solidFill>
                            <a:srgbClr val="303030"/>
                          </a:solidFill>
                          <a:effectLst/>
                          <a:uLnTx/>
                          <a:uFillTx/>
                          <a:latin typeface="+mn-lt"/>
                          <a:ea typeface="+mn-ea"/>
                          <a:cs typeface="+mn-cs"/>
                        </a:rPr>
                        <a:t>and are a little thicker than Pillsbury.”</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09634867"/>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“It </a:t>
                      </a:r>
                      <a:r>
                        <a:rPr kumimoji="0" lang="en-US" sz="700" b="1" i="0" u="none" strike="noStrike" kern="1200" cap="none" spc="0" normalizeH="0" baseline="0" noProof="0" dirty="0">
                          <a:ln>
                            <a:noFill/>
                          </a:ln>
                          <a:solidFill>
                            <a:srgbClr val="DF9709"/>
                          </a:solidFill>
                          <a:effectLst/>
                          <a:uLnTx/>
                          <a:uFillTx/>
                          <a:latin typeface="+mn-lt"/>
                          <a:ea typeface="+mn-ea"/>
                          <a:cs typeface="+mn-cs"/>
                        </a:rPr>
                        <a:t>had more chocolate chips</a:t>
                      </a:r>
                      <a:r>
                        <a:rPr kumimoji="0" lang="en-US" sz="700" b="0" i="0" u="none" strike="noStrike" kern="1200" cap="none" spc="0" normalizeH="0" baseline="0" noProof="0" dirty="0">
                          <a:ln>
                            <a:noFill/>
                          </a:ln>
                          <a:solidFill>
                            <a:srgbClr val="303030"/>
                          </a:solidFill>
                          <a:effectLst/>
                          <a:uLnTx/>
                          <a:uFillTx/>
                          <a:latin typeface="+mn-lt"/>
                          <a:ea typeface="+mn-ea"/>
                          <a:cs typeface="+mn-cs"/>
                        </a:rPr>
                        <a:t>. The texture was more homemade and it has a buttery “crust”.”</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30817543"/>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a:t>
                      </a:r>
                      <a:r>
                        <a:rPr kumimoji="0" lang="en-US" sz="700" b="1" i="0" u="none" strike="noStrike" kern="1200" cap="none" spc="0" normalizeH="0" baseline="0" noProof="0" dirty="0">
                          <a:ln>
                            <a:noFill/>
                          </a:ln>
                          <a:solidFill>
                            <a:srgbClr val="DF9709"/>
                          </a:solidFill>
                          <a:effectLst/>
                          <a:uLnTx/>
                          <a:uFillTx/>
                          <a:latin typeface="+mn-lt"/>
                          <a:ea typeface="+mn-ea"/>
                          <a:cs typeface="+mn-cs"/>
                        </a:rPr>
                        <a:t>Nestle Tollhouse has more flavor to me. I love the buttery flavor </a:t>
                      </a:r>
                      <a:r>
                        <a:rPr kumimoji="0" lang="en-US" sz="700" b="0" i="0" u="none" strike="noStrike" kern="1200" cap="none" spc="0" normalizeH="0" baseline="0" noProof="0" dirty="0">
                          <a:ln>
                            <a:noFill/>
                          </a:ln>
                          <a:solidFill>
                            <a:srgbClr val="303030"/>
                          </a:solidFill>
                          <a:effectLst/>
                          <a:uLnTx/>
                          <a:uFillTx/>
                          <a:latin typeface="+mn-lt"/>
                          <a:ea typeface="+mn-ea"/>
                          <a:cs typeface="+mn-cs"/>
                        </a:rPr>
                        <a:t>and crunchy texture.”</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37714198"/>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a:t>
                      </a:r>
                      <a:r>
                        <a:rPr kumimoji="0" lang="en-US" sz="700" b="1" i="0" u="none" strike="noStrike" kern="1200" cap="none" spc="0" normalizeH="0" baseline="0" noProof="0" dirty="0">
                          <a:ln>
                            <a:noFill/>
                          </a:ln>
                          <a:solidFill>
                            <a:srgbClr val="DF9709"/>
                          </a:solidFill>
                          <a:effectLst/>
                          <a:uLnTx/>
                          <a:uFillTx/>
                          <a:latin typeface="+mn-lt"/>
                          <a:ea typeface="+mn-ea"/>
                          <a:cs typeface="+mn-cs"/>
                        </a:rPr>
                        <a:t>The flavor </a:t>
                      </a:r>
                      <a:r>
                        <a:rPr kumimoji="0" lang="en-US" sz="700" b="0" i="0" u="none" strike="noStrike" kern="1200" cap="none" spc="0" normalizeH="0" baseline="0" noProof="0" dirty="0">
                          <a:ln>
                            <a:noFill/>
                          </a:ln>
                          <a:solidFill>
                            <a:srgbClr val="303030"/>
                          </a:solidFill>
                          <a:effectLst/>
                          <a:uLnTx/>
                          <a:uFillTx/>
                          <a:latin typeface="+mn-lt"/>
                          <a:ea typeface="+mn-ea"/>
                          <a:cs typeface="+mn-cs"/>
                        </a:rPr>
                        <a:t>and the amount of chocolate chips is </a:t>
                      </a:r>
                      <a:r>
                        <a:rPr kumimoji="0" lang="en-US" sz="700" b="1" i="0" u="none" strike="noStrike" kern="1200" cap="none" spc="0" normalizeH="0" baseline="0" noProof="0" dirty="0">
                          <a:ln>
                            <a:noFill/>
                          </a:ln>
                          <a:solidFill>
                            <a:srgbClr val="DF9709"/>
                          </a:solidFill>
                          <a:effectLst/>
                          <a:uLnTx/>
                          <a:uFillTx/>
                          <a:latin typeface="+mn-lt"/>
                          <a:ea typeface="+mn-ea"/>
                          <a:cs typeface="+mn-cs"/>
                        </a:rPr>
                        <a:t>much richer</a:t>
                      </a:r>
                      <a:r>
                        <a:rPr kumimoji="0" lang="en-US" sz="700" b="0" i="0" u="none" strike="noStrike" kern="1200" cap="none" spc="0" normalizeH="0" baseline="0" noProof="0" dirty="0">
                          <a:ln>
                            <a:noFill/>
                          </a:ln>
                          <a:solidFill>
                            <a:srgbClr val="303030"/>
                          </a:solidFill>
                          <a:effectLst/>
                          <a:uLnTx/>
                          <a:uFillTx/>
                          <a:latin typeface="+mn-lt"/>
                          <a:ea typeface="+mn-ea"/>
                          <a:cs typeface="+mn-cs"/>
                        </a:rPr>
                        <a:t>. I </a:t>
                      </a:r>
                      <a:r>
                        <a:rPr kumimoji="0" lang="en-US" sz="700" b="1" i="0" u="none" strike="noStrike" kern="1200" cap="none" spc="0" normalizeH="0" baseline="0" noProof="0" dirty="0">
                          <a:ln>
                            <a:noFill/>
                          </a:ln>
                          <a:solidFill>
                            <a:srgbClr val="DF9709"/>
                          </a:solidFill>
                          <a:effectLst/>
                          <a:uLnTx/>
                          <a:uFillTx/>
                          <a:latin typeface="+mn-lt"/>
                          <a:ea typeface="+mn-ea"/>
                          <a:cs typeface="+mn-cs"/>
                        </a:rPr>
                        <a:t>loved the taste </a:t>
                      </a:r>
                      <a:r>
                        <a:rPr kumimoji="0" lang="en-US" sz="700" b="0" i="0" u="none" strike="noStrike" kern="1200" cap="none" spc="0" normalizeH="0" baseline="0" noProof="0" dirty="0">
                          <a:ln>
                            <a:noFill/>
                          </a:ln>
                          <a:solidFill>
                            <a:srgbClr val="303030"/>
                          </a:solidFill>
                          <a:effectLst/>
                          <a:uLnTx/>
                          <a:uFillTx/>
                          <a:latin typeface="+mn-lt"/>
                          <a:ea typeface="+mn-ea"/>
                          <a:cs typeface="+mn-cs"/>
                        </a:rPr>
                        <a:t>of the Toll House cookies.”</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20268574"/>
                  </a:ext>
                </a:extLst>
              </a:tr>
              <a:tr h="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mn-lt"/>
                          <a:ea typeface="+mn-ea"/>
                          <a:cs typeface="+mn-cs"/>
                        </a:rPr>
                        <a:t>“The </a:t>
                      </a:r>
                      <a:r>
                        <a:rPr kumimoji="0" lang="en-US" sz="700" b="1" i="0" u="none" strike="noStrike" kern="1200" cap="none" spc="0" normalizeH="0" baseline="0" noProof="0" dirty="0">
                          <a:ln>
                            <a:noFill/>
                          </a:ln>
                          <a:solidFill>
                            <a:srgbClr val="DF9709"/>
                          </a:solidFill>
                          <a:effectLst/>
                          <a:uLnTx/>
                          <a:uFillTx/>
                          <a:latin typeface="+mn-lt"/>
                          <a:ea typeface="+mn-ea"/>
                          <a:cs typeface="+mn-cs"/>
                        </a:rPr>
                        <a:t>Nestle cookies are moist and chewy with crispy edges </a:t>
                      </a:r>
                      <a:r>
                        <a:rPr kumimoji="0" lang="en-US" sz="700" b="0" i="0" u="none" strike="noStrike" kern="1200" cap="none" spc="0" normalizeH="0" baseline="0" noProof="0" dirty="0">
                          <a:ln>
                            <a:noFill/>
                          </a:ln>
                          <a:solidFill>
                            <a:srgbClr val="303030"/>
                          </a:solidFill>
                          <a:effectLst/>
                          <a:uLnTx/>
                          <a:uFillTx/>
                          <a:latin typeface="+mn-lt"/>
                          <a:ea typeface="+mn-ea"/>
                          <a:cs typeface="+mn-cs"/>
                        </a:rPr>
                        <a:t>making it my favorite versus the Pillsbury.”</a:t>
                      </a:r>
                      <a:endParaRPr kumimoji="0" lang="en-US" sz="700" b="0" i="0" u="none" strike="noStrike" kern="1200" cap="none" spc="0" normalizeH="0" baseline="0" noProof="0" dirty="0">
                        <a:ln>
                          <a:noFill/>
                        </a:ln>
                        <a:solidFill>
                          <a:srgbClr val="303030"/>
                        </a:solidFill>
                        <a:effectLst/>
                        <a:uLnTx/>
                        <a:uFillTx/>
                        <a:latin typeface="Century Gothic" panose="020F0302020204030204"/>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70836448"/>
                  </a:ext>
                </a:extLst>
              </a:tr>
            </a:tbl>
          </a:graphicData>
        </a:graphic>
      </p:graphicFrame>
      <p:grpSp>
        <p:nvGrpSpPr>
          <p:cNvPr id="28" name="Group 27">
            <a:extLst>
              <a:ext uri="{FF2B5EF4-FFF2-40B4-BE49-F238E27FC236}">
                <a16:creationId xmlns:a16="http://schemas.microsoft.com/office/drawing/2014/main" id="{D1C50606-4F41-E440-B11C-10283F968459}"/>
              </a:ext>
            </a:extLst>
          </p:cNvPr>
          <p:cNvGrpSpPr/>
          <p:nvPr/>
        </p:nvGrpSpPr>
        <p:grpSpPr>
          <a:xfrm>
            <a:off x="123574" y="2886876"/>
            <a:ext cx="1659504" cy="465120"/>
            <a:chOff x="303006" y="2762521"/>
            <a:chExt cx="1659504" cy="465120"/>
          </a:xfrm>
        </p:grpSpPr>
        <p:sp>
          <p:nvSpPr>
            <p:cNvPr id="29" name="Rounded Rectangle 28">
              <a:extLst>
                <a:ext uri="{FF2B5EF4-FFF2-40B4-BE49-F238E27FC236}">
                  <a16:creationId xmlns:a16="http://schemas.microsoft.com/office/drawing/2014/main" id="{F011361D-A571-E74F-919B-73434EC010FD}"/>
                </a:ext>
              </a:extLst>
            </p:cNvPr>
            <p:cNvSpPr/>
            <p:nvPr/>
          </p:nvSpPr>
          <p:spPr>
            <a:xfrm>
              <a:off x="409028" y="2762521"/>
              <a:ext cx="1553482"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ea typeface="+mn-ea"/>
                  <a:cs typeface="+mn-cs"/>
                </a:rPr>
                <a:t>Smoother/Softer Texture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7AC3EB"/>
                  </a:solidFill>
                  <a:ea typeface="Helvetica Neue Light" charset="0"/>
                  <a:cs typeface="Helvetica Neue Light" charset="0"/>
                </a:rPr>
                <a:t>33</a:t>
              </a:r>
              <a:r>
                <a:rPr kumimoji="0" lang="en-US" sz="800" b="1" i="0" u="none" strike="noStrike" kern="1200" cap="none" spc="0" normalizeH="0" baseline="0" noProof="0" dirty="0">
                  <a:ln>
                    <a:noFill/>
                  </a:ln>
                  <a:solidFill>
                    <a:srgbClr val="7AC3EB"/>
                  </a:solidFill>
                  <a:effectLst/>
                  <a:uLnTx/>
                  <a:uFillTx/>
                  <a:ea typeface="Helvetica Neue Light" charset="0"/>
                  <a:cs typeface="Helvetica Neue Light" charset="0"/>
                </a:rPr>
                <a:t>%</a:t>
              </a:r>
            </a:p>
          </p:txBody>
        </p:sp>
        <p:sp>
          <p:nvSpPr>
            <p:cNvPr id="30" name="Oval 29">
              <a:extLst>
                <a:ext uri="{FF2B5EF4-FFF2-40B4-BE49-F238E27FC236}">
                  <a16:creationId xmlns:a16="http://schemas.microsoft.com/office/drawing/2014/main" id="{09AD5F41-2720-714B-8A68-077CDFD8393E}"/>
                </a:ext>
              </a:extLst>
            </p:cNvPr>
            <p:cNvSpPr/>
            <p:nvPr/>
          </p:nvSpPr>
          <p:spPr>
            <a:xfrm>
              <a:off x="303006" y="288906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31" name="Group 30">
            <a:extLst>
              <a:ext uri="{FF2B5EF4-FFF2-40B4-BE49-F238E27FC236}">
                <a16:creationId xmlns:a16="http://schemas.microsoft.com/office/drawing/2014/main" id="{19C49414-0E22-FB4E-B34F-FB2E073D2325}"/>
              </a:ext>
            </a:extLst>
          </p:cNvPr>
          <p:cNvGrpSpPr/>
          <p:nvPr/>
        </p:nvGrpSpPr>
        <p:grpSpPr>
          <a:xfrm>
            <a:off x="123574" y="3511646"/>
            <a:ext cx="1659504" cy="465120"/>
            <a:chOff x="303006" y="3387291"/>
            <a:chExt cx="1659504" cy="465120"/>
          </a:xfrm>
        </p:grpSpPr>
        <p:sp>
          <p:nvSpPr>
            <p:cNvPr id="32" name="Rounded Rectangle 31">
              <a:extLst>
                <a:ext uri="{FF2B5EF4-FFF2-40B4-BE49-F238E27FC236}">
                  <a16:creationId xmlns:a16="http://schemas.microsoft.com/office/drawing/2014/main" id="{592BCB16-E4A5-544B-9388-2F154EC22EBF}"/>
                </a:ext>
              </a:extLst>
            </p:cNvPr>
            <p:cNvSpPr/>
            <p:nvPr/>
          </p:nvSpPr>
          <p:spPr>
            <a:xfrm>
              <a:off x="409027" y="3387291"/>
              <a:ext cx="1553483"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ea typeface="+mn-ea"/>
                  <a:cs typeface="+mn-cs"/>
                </a:rPr>
                <a:t>Better Overall Taste</a:t>
              </a:r>
            </a:p>
            <a:p>
              <a:pPr lvl="0" defTabSz="914400">
                <a:defRPr/>
              </a:pPr>
              <a:r>
                <a:rPr lang="en-US" sz="800" b="1" dirty="0">
                  <a:solidFill>
                    <a:srgbClr val="7AC3EB"/>
                  </a:solidFill>
                  <a:ea typeface="Helvetica Neue Light" charset="0"/>
                  <a:cs typeface="Helvetica Neue Light" charset="0"/>
                </a:rPr>
                <a:t>31%</a:t>
              </a:r>
            </a:p>
          </p:txBody>
        </p:sp>
        <p:sp>
          <p:nvSpPr>
            <p:cNvPr id="33" name="Oval 32">
              <a:extLst>
                <a:ext uri="{FF2B5EF4-FFF2-40B4-BE49-F238E27FC236}">
                  <a16:creationId xmlns:a16="http://schemas.microsoft.com/office/drawing/2014/main" id="{E93575DF-10CE-0D49-90D5-621F0AD873A0}"/>
                </a:ext>
              </a:extLst>
            </p:cNvPr>
            <p:cNvSpPr/>
            <p:nvPr/>
          </p:nvSpPr>
          <p:spPr>
            <a:xfrm>
              <a:off x="303006" y="351383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34" name="Group 33">
            <a:extLst>
              <a:ext uri="{FF2B5EF4-FFF2-40B4-BE49-F238E27FC236}">
                <a16:creationId xmlns:a16="http://schemas.microsoft.com/office/drawing/2014/main" id="{86A0EFC7-303F-A146-AB3B-EE302A70673D}"/>
              </a:ext>
            </a:extLst>
          </p:cNvPr>
          <p:cNvGrpSpPr/>
          <p:nvPr/>
        </p:nvGrpSpPr>
        <p:grpSpPr>
          <a:xfrm>
            <a:off x="123574" y="4136416"/>
            <a:ext cx="1659506" cy="465730"/>
            <a:chOff x="-1764483" y="1919636"/>
            <a:chExt cx="1659506" cy="465730"/>
          </a:xfrm>
        </p:grpSpPr>
        <p:sp>
          <p:nvSpPr>
            <p:cNvPr id="35" name="Rounded Rectangle 34">
              <a:extLst>
                <a:ext uri="{FF2B5EF4-FFF2-40B4-BE49-F238E27FC236}">
                  <a16:creationId xmlns:a16="http://schemas.microsoft.com/office/drawing/2014/main" id="{23F4DBB3-6ECE-734B-A6A1-985A9F8406E5}"/>
                </a:ext>
              </a:extLst>
            </p:cNvPr>
            <p:cNvSpPr/>
            <p:nvPr/>
          </p:nvSpPr>
          <p:spPr>
            <a:xfrm>
              <a:off x="-1658461" y="1919636"/>
              <a:ext cx="1553484" cy="46573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ea typeface="Helvetica Neue Light" charset="0"/>
                  <a:cs typeface="Helvetica Neue Light" charset="0"/>
                </a:rPr>
                <a:t>Easy to Prepare</a:t>
              </a:r>
            </a:p>
            <a:p>
              <a:pPr lvl="0" defTabSz="914400">
                <a:defRPr/>
              </a:pPr>
              <a:r>
                <a:rPr lang="en-US" sz="800" b="1" dirty="0">
                  <a:solidFill>
                    <a:srgbClr val="7AC3EB"/>
                  </a:solidFill>
                  <a:ea typeface="Helvetica Neue Light" charset="0"/>
                  <a:cs typeface="Helvetica Neue Light" charset="0"/>
                </a:rPr>
                <a:t>19% </a:t>
              </a:r>
            </a:p>
          </p:txBody>
        </p:sp>
        <p:sp>
          <p:nvSpPr>
            <p:cNvPr id="36" name="Oval 35">
              <a:extLst>
                <a:ext uri="{FF2B5EF4-FFF2-40B4-BE49-F238E27FC236}">
                  <a16:creationId xmlns:a16="http://schemas.microsoft.com/office/drawing/2014/main" id="{3CF5D7B7-8B59-B947-B527-44641C8F1B27}"/>
                </a:ext>
              </a:extLst>
            </p:cNvPr>
            <p:cNvSpPr/>
            <p:nvPr/>
          </p:nvSpPr>
          <p:spPr>
            <a:xfrm>
              <a:off x="-1764483" y="2046480"/>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3</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37" name="Group 36">
            <a:extLst>
              <a:ext uri="{FF2B5EF4-FFF2-40B4-BE49-F238E27FC236}">
                <a16:creationId xmlns:a16="http://schemas.microsoft.com/office/drawing/2014/main" id="{DF076149-0C8E-044B-9ECA-C2F1E50790AE}"/>
              </a:ext>
            </a:extLst>
          </p:cNvPr>
          <p:cNvGrpSpPr/>
          <p:nvPr/>
        </p:nvGrpSpPr>
        <p:grpSpPr>
          <a:xfrm>
            <a:off x="5514902" y="2886876"/>
            <a:ext cx="1660502" cy="464510"/>
            <a:chOff x="-1764483" y="1920246"/>
            <a:chExt cx="1660502" cy="464510"/>
          </a:xfrm>
        </p:grpSpPr>
        <p:sp>
          <p:nvSpPr>
            <p:cNvPr id="38" name="Rounded Rectangle 37">
              <a:extLst>
                <a:ext uri="{FF2B5EF4-FFF2-40B4-BE49-F238E27FC236}">
                  <a16:creationId xmlns:a16="http://schemas.microsoft.com/office/drawing/2014/main" id="{CDAF3FBC-CF96-6A41-A779-216B5B56084A}"/>
                </a:ext>
              </a:extLst>
            </p:cNvPr>
            <p:cNvSpPr/>
            <p:nvPr/>
          </p:nvSpPr>
          <p:spPr>
            <a:xfrm>
              <a:off x="-1658461" y="1920246"/>
              <a:ext cx="1554480" cy="46451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lvl="0" defTabSz="914400">
                <a:defRPr/>
              </a:pPr>
              <a:r>
                <a:rPr lang="en-US" sz="800" b="1" dirty="0">
                  <a:solidFill>
                    <a:srgbClr val="303030"/>
                  </a:solidFill>
                </a:rPr>
                <a:t>More Chocolate Chips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DF9709"/>
                  </a:solidFill>
                  <a:ea typeface="Helvetica Neue Light" charset="0"/>
                </a:rPr>
                <a:t>32</a:t>
              </a:r>
              <a:r>
                <a:rPr kumimoji="0" lang="en-US" sz="800" b="1" i="0" u="none" strike="noStrike" kern="1200" cap="none" spc="0" normalizeH="0" baseline="0" noProof="0" dirty="0">
                  <a:ln>
                    <a:noFill/>
                  </a:ln>
                  <a:solidFill>
                    <a:srgbClr val="DF9709"/>
                  </a:solidFill>
                  <a:effectLst/>
                  <a:uLnTx/>
                  <a:uFillTx/>
                  <a:ea typeface="Helvetica Neue Light" charset="0"/>
                  <a:cs typeface="+mn-cs"/>
                </a:rPr>
                <a:t>%</a:t>
              </a:r>
            </a:p>
          </p:txBody>
        </p:sp>
        <p:sp>
          <p:nvSpPr>
            <p:cNvPr id="39" name="Oval 38">
              <a:extLst>
                <a:ext uri="{FF2B5EF4-FFF2-40B4-BE49-F238E27FC236}">
                  <a16:creationId xmlns:a16="http://schemas.microsoft.com/office/drawing/2014/main" id="{AE1F56E0-2731-454D-9D57-D659E79538CC}"/>
                </a:ext>
              </a:extLst>
            </p:cNvPr>
            <p:cNvSpPr/>
            <p:nvPr/>
          </p:nvSpPr>
          <p:spPr>
            <a:xfrm>
              <a:off x="-1764483" y="20464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40" name="Group 39">
            <a:extLst>
              <a:ext uri="{FF2B5EF4-FFF2-40B4-BE49-F238E27FC236}">
                <a16:creationId xmlns:a16="http://schemas.microsoft.com/office/drawing/2014/main" id="{B3F1FFA1-143D-FE45-86E8-51CBE75AC91F}"/>
              </a:ext>
            </a:extLst>
          </p:cNvPr>
          <p:cNvGrpSpPr/>
          <p:nvPr/>
        </p:nvGrpSpPr>
        <p:grpSpPr>
          <a:xfrm>
            <a:off x="5514902" y="3511646"/>
            <a:ext cx="1660502" cy="465120"/>
            <a:chOff x="-1764483" y="1919941"/>
            <a:chExt cx="1660502" cy="465120"/>
          </a:xfrm>
        </p:grpSpPr>
        <p:sp>
          <p:nvSpPr>
            <p:cNvPr id="41" name="Rounded Rectangle 40">
              <a:extLst>
                <a:ext uri="{FF2B5EF4-FFF2-40B4-BE49-F238E27FC236}">
                  <a16:creationId xmlns:a16="http://schemas.microsoft.com/office/drawing/2014/main" id="{995AEEE4-7112-2148-A4CB-D10F3CA78558}"/>
                </a:ext>
              </a:extLst>
            </p:cNvPr>
            <p:cNvSpPr/>
            <p:nvPr/>
          </p:nvSpPr>
          <p:spPr>
            <a:xfrm>
              <a:off x="-1658461" y="1919941"/>
              <a:ext cx="1554480"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lvl="0" defTabSz="914400">
                <a:defRPr/>
              </a:pPr>
              <a:r>
                <a:rPr lang="en-US" sz="800" b="1" dirty="0">
                  <a:solidFill>
                    <a:srgbClr val="303030"/>
                  </a:solidFill>
                  <a:ea typeface="Helvetica Neue Light" charset="0"/>
                  <a:cs typeface="Helvetica Neue Light" charset="0"/>
                </a:rPr>
                <a:t>Better Overall Taste</a:t>
              </a:r>
            </a:p>
            <a:p>
              <a:pPr lvl="0" defTabSz="914400">
                <a:defRPr/>
              </a:pPr>
              <a:r>
                <a:rPr lang="en-US" sz="800" b="1" dirty="0">
                  <a:solidFill>
                    <a:srgbClr val="DF9709"/>
                  </a:solidFill>
                  <a:ea typeface="Helvetica Neue Light" charset="0"/>
                </a:rPr>
                <a:t>31%</a:t>
              </a:r>
            </a:p>
          </p:txBody>
        </p:sp>
        <p:sp>
          <p:nvSpPr>
            <p:cNvPr id="42" name="Oval 41">
              <a:extLst>
                <a:ext uri="{FF2B5EF4-FFF2-40B4-BE49-F238E27FC236}">
                  <a16:creationId xmlns:a16="http://schemas.microsoft.com/office/drawing/2014/main" id="{0FA56090-3ACB-7C47-904F-BC1924083910}"/>
                </a:ext>
              </a:extLst>
            </p:cNvPr>
            <p:cNvSpPr/>
            <p:nvPr/>
          </p:nvSpPr>
          <p:spPr>
            <a:xfrm>
              <a:off x="-1764483" y="20464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43" name="Group 42">
            <a:extLst>
              <a:ext uri="{FF2B5EF4-FFF2-40B4-BE49-F238E27FC236}">
                <a16:creationId xmlns:a16="http://schemas.microsoft.com/office/drawing/2014/main" id="{E34C5557-CDCF-CD4D-876F-59DE90003DFC}"/>
              </a:ext>
            </a:extLst>
          </p:cNvPr>
          <p:cNvGrpSpPr/>
          <p:nvPr/>
        </p:nvGrpSpPr>
        <p:grpSpPr>
          <a:xfrm>
            <a:off x="5514902" y="4185757"/>
            <a:ext cx="1660502" cy="466344"/>
            <a:chOff x="-1764483" y="1968977"/>
            <a:chExt cx="1660502" cy="466344"/>
          </a:xfrm>
        </p:grpSpPr>
        <p:sp>
          <p:nvSpPr>
            <p:cNvPr id="44" name="Rounded Rectangle 43">
              <a:extLst>
                <a:ext uri="{FF2B5EF4-FFF2-40B4-BE49-F238E27FC236}">
                  <a16:creationId xmlns:a16="http://schemas.microsoft.com/office/drawing/2014/main" id="{EE80A1A4-45D4-5C4B-874F-BC39BD83D5B9}"/>
                </a:ext>
              </a:extLst>
            </p:cNvPr>
            <p:cNvSpPr/>
            <p:nvPr/>
          </p:nvSpPr>
          <p:spPr>
            <a:xfrm>
              <a:off x="-1658461" y="1968977"/>
              <a:ext cx="1554480" cy="466344"/>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lvl="0" defTabSz="914400">
                <a:defRPr/>
              </a:pPr>
              <a:r>
                <a:rPr lang="en-US" sz="800" b="1" dirty="0">
                  <a:solidFill>
                    <a:srgbClr val="303030"/>
                  </a:solidFill>
                  <a:ea typeface="Helvetica Neue Light" charset="0"/>
                  <a:cs typeface="Helvetica Neue Light" charset="0"/>
                </a:rPr>
                <a:t>Better Texture</a:t>
              </a:r>
            </a:p>
            <a:p>
              <a:pPr lvl="0" defTabSz="914400">
                <a:defRPr/>
              </a:pPr>
              <a:r>
                <a:rPr lang="en-US" sz="800" b="1" dirty="0">
                  <a:solidFill>
                    <a:srgbClr val="DF9709"/>
                  </a:solidFill>
                  <a:ea typeface="Helvetica Neue Light" charset="0"/>
                </a:rPr>
                <a:t>21% </a:t>
              </a:r>
            </a:p>
          </p:txBody>
        </p:sp>
        <p:sp>
          <p:nvSpPr>
            <p:cNvPr id="45" name="Oval 44">
              <a:extLst>
                <a:ext uri="{FF2B5EF4-FFF2-40B4-BE49-F238E27FC236}">
                  <a16:creationId xmlns:a16="http://schemas.microsoft.com/office/drawing/2014/main" id="{E926B13D-3B12-0C46-A8A2-40F377D4D808}"/>
                </a:ext>
              </a:extLst>
            </p:cNvPr>
            <p:cNvSpPr/>
            <p:nvPr/>
          </p:nvSpPr>
          <p:spPr>
            <a:xfrm>
              <a:off x="-1764483" y="20464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3</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sp>
        <p:nvSpPr>
          <p:cNvPr id="53" name="TextBox 52">
            <a:extLst>
              <a:ext uri="{FF2B5EF4-FFF2-40B4-BE49-F238E27FC236}">
                <a16:creationId xmlns:a16="http://schemas.microsoft.com/office/drawing/2014/main" id="{8C0515DC-E89F-2A48-96DE-9245D59A8E46}"/>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graphicFrame>
        <p:nvGraphicFramePr>
          <p:cNvPr id="7" name="Chart 6">
            <a:extLst>
              <a:ext uri="{FF2B5EF4-FFF2-40B4-BE49-F238E27FC236}">
                <a16:creationId xmlns:a16="http://schemas.microsoft.com/office/drawing/2014/main" id="{79CD9462-700D-9C0A-1957-9B6C34853AC6}"/>
              </a:ext>
            </a:extLst>
          </p:cNvPr>
          <p:cNvGraphicFramePr/>
          <p:nvPr>
            <p:extLst>
              <p:ext uri="{D42A27DB-BD31-4B8C-83A1-F6EECF244321}">
                <p14:modId xmlns:p14="http://schemas.microsoft.com/office/powerpoint/2010/main" val="1410821414"/>
              </p:ext>
            </p:extLst>
          </p:nvPr>
        </p:nvGraphicFramePr>
        <p:xfrm>
          <a:off x="2802318" y="1573078"/>
          <a:ext cx="4719904" cy="92892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51BC782F-AAA9-97A3-60C5-C9D7056C877C}"/>
              </a:ext>
            </a:extLst>
          </p:cNvPr>
          <p:cNvSpPr txBox="1"/>
          <p:nvPr/>
        </p:nvSpPr>
        <p:spPr>
          <a:xfrm>
            <a:off x="3801209" y="1313991"/>
            <a:ext cx="1665761"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OVERALL LIKIN</a:t>
            </a:r>
            <a:r>
              <a:rPr lang="en-US" sz="900" dirty="0">
                <a:ea typeface="Helvetica Neue Light" charset="0"/>
                <a:cs typeface="Helvetica Neue Light" charset="0"/>
              </a:rPr>
              <a:t>G</a:t>
            </a:r>
          </a:p>
        </p:txBody>
      </p:sp>
      <p:sp>
        <p:nvSpPr>
          <p:cNvPr id="9" name="TextBox 8">
            <a:extLst>
              <a:ext uri="{FF2B5EF4-FFF2-40B4-BE49-F238E27FC236}">
                <a16:creationId xmlns:a16="http://schemas.microsoft.com/office/drawing/2014/main" id="{593FC077-2460-283C-EE10-35CB77C374FD}"/>
              </a:ext>
            </a:extLst>
          </p:cNvPr>
          <p:cNvSpPr txBox="1"/>
          <p:nvPr/>
        </p:nvSpPr>
        <p:spPr>
          <a:xfrm>
            <a:off x="7187449" y="1365651"/>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T3B</a:t>
            </a:r>
          </a:p>
        </p:txBody>
      </p:sp>
      <p:sp>
        <p:nvSpPr>
          <p:cNvPr id="19" name="TextBox 18">
            <a:extLst>
              <a:ext uri="{FF2B5EF4-FFF2-40B4-BE49-F238E27FC236}">
                <a16:creationId xmlns:a16="http://schemas.microsoft.com/office/drawing/2014/main" id="{BDC0E162-DC84-DA38-E8CB-7152FB1418B8}"/>
              </a:ext>
            </a:extLst>
          </p:cNvPr>
          <p:cNvSpPr txBox="1"/>
          <p:nvPr/>
        </p:nvSpPr>
        <p:spPr>
          <a:xfrm>
            <a:off x="2243543" y="1349940"/>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B3B</a:t>
            </a:r>
          </a:p>
        </p:txBody>
      </p:sp>
      <p:sp>
        <p:nvSpPr>
          <p:cNvPr id="20" name="TextBox 19">
            <a:extLst>
              <a:ext uri="{FF2B5EF4-FFF2-40B4-BE49-F238E27FC236}">
                <a16:creationId xmlns:a16="http://schemas.microsoft.com/office/drawing/2014/main" id="{B28E7F45-CE42-1A3B-DDA2-EA15B909A35D}"/>
              </a:ext>
            </a:extLst>
          </p:cNvPr>
          <p:cNvSpPr txBox="1"/>
          <p:nvPr/>
        </p:nvSpPr>
        <p:spPr>
          <a:xfrm>
            <a:off x="6330663" y="1349940"/>
            <a:ext cx="48763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graphicFrame>
        <p:nvGraphicFramePr>
          <p:cNvPr id="21" name="Table 20">
            <a:extLst>
              <a:ext uri="{FF2B5EF4-FFF2-40B4-BE49-F238E27FC236}">
                <a16:creationId xmlns:a16="http://schemas.microsoft.com/office/drawing/2014/main" id="{11FEED0F-3734-D225-E3A6-590E87F794F3}"/>
              </a:ext>
            </a:extLst>
          </p:cNvPr>
          <p:cNvGraphicFramePr>
            <a:graphicFrameLocks noGrp="1"/>
          </p:cNvGraphicFramePr>
          <p:nvPr>
            <p:extLst>
              <p:ext uri="{D42A27DB-BD31-4B8C-83A1-F6EECF244321}">
                <p14:modId xmlns:p14="http://schemas.microsoft.com/office/powerpoint/2010/main" val="1681080458"/>
              </p:ext>
            </p:extLst>
          </p:nvPr>
        </p:nvGraphicFramePr>
        <p:xfrm>
          <a:off x="2018750" y="1691683"/>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1%</a:t>
                      </a:r>
                      <a:endParaRPr lang="en-US" sz="800" b="1" dirty="0">
                        <a:solidFill>
                          <a:srgbClr val="1975D7"/>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aphicFrame>
        <p:nvGraphicFramePr>
          <p:cNvPr id="48" name="Table 47">
            <a:extLst>
              <a:ext uri="{FF2B5EF4-FFF2-40B4-BE49-F238E27FC236}">
                <a16:creationId xmlns:a16="http://schemas.microsoft.com/office/drawing/2014/main" id="{D0F9DA24-8E62-D208-DC80-341AE0D7AD76}"/>
              </a:ext>
            </a:extLst>
          </p:cNvPr>
          <p:cNvGraphicFramePr>
            <a:graphicFrameLocks noGrp="1"/>
          </p:cNvGraphicFramePr>
          <p:nvPr>
            <p:extLst>
              <p:ext uri="{D42A27DB-BD31-4B8C-83A1-F6EECF244321}">
                <p14:modId xmlns:p14="http://schemas.microsoft.com/office/powerpoint/2010/main" val="3988488279"/>
              </p:ext>
            </p:extLst>
          </p:nvPr>
        </p:nvGraphicFramePr>
        <p:xfrm>
          <a:off x="6952223" y="1662042"/>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94%</a:t>
                      </a:r>
                      <a:endParaRPr lang="en-US" sz="800" b="1" dirty="0">
                        <a:solidFill>
                          <a:srgbClr val="1975D7"/>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93%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pSp>
        <p:nvGrpSpPr>
          <p:cNvPr id="11" name="Group 10">
            <a:extLst>
              <a:ext uri="{FF2B5EF4-FFF2-40B4-BE49-F238E27FC236}">
                <a16:creationId xmlns:a16="http://schemas.microsoft.com/office/drawing/2014/main" id="{6E45607D-7AA2-4EF5-F83C-815DD424316D}"/>
              </a:ext>
            </a:extLst>
          </p:cNvPr>
          <p:cNvGrpSpPr/>
          <p:nvPr/>
        </p:nvGrpSpPr>
        <p:grpSpPr>
          <a:xfrm>
            <a:off x="3383172" y="4194572"/>
            <a:ext cx="2249526" cy="584775"/>
            <a:chOff x="3080735" y="4321373"/>
            <a:chExt cx="2249526" cy="584775"/>
          </a:xfrm>
        </p:grpSpPr>
        <p:sp>
          <p:nvSpPr>
            <p:cNvPr id="12" name="TextBox 11">
              <a:extLst>
                <a:ext uri="{FF2B5EF4-FFF2-40B4-BE49-F238E27FC236}">
                  <a16:creationId xmlns:a16="http://schemas.microsoft.com/office/drawing/2014/main" id="{C57FCB7C-C553-40F0-54EA-33846D5DE904}"/>
                </a:ext>
              </a:extLst>
            </p:cNvPr>
            <p:cNvSpPr txBox="1"/>
            <p:nvPr/>
          </p:nvSpPr>
          <p:spPr>
            <a:xfrm>
              <a:off x="3080735" y="4321373"/>
              <a:ext cx="1085603"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p:txBody>
        </p:sp>
        <p:sp>
          <p:nvSpPr>
            <p:cNvPr id="13" name="TextBox 12">
              <a:extLst>
                <a:ext uri="{FF2B5EF4-FFF2-40B4-BE49-F238E27FC236}">
                  <a16:creationId xmlns:a16="http://schemas.microsoft.com/office/drawing/2014/main" id="{67061363-F8E8-486C-ADF7-9C1261902E41}"/>
                </a:ext>
              </a:extLst>
            </p:cNvPr>
            <p:cNvSpPr txBox="1"/>
            <p:nvPr/>
          </p:nvSpPr>
          <p:spPr>
            <a:xfrm>
              <a:off x="4092004" y="4321373"/>
              <a:ext cx="1238257"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p:txBody>
        </p:sp>
      </p:grpSp>
    </p:spTree>
    <p:extLst>
      <p:ext uri="{BB962C8B-B14F-4D97-AF65-F5344CB8AC3E}">
        <p14:creationId xmlns:p14="http://schemas.microsoft.com/office/powerpoint/2010/main" val="3723023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4C19-8554-0F42-9B20-9A97C51C0781}"/>
              </a:ext>
            </a:extLst>
          </p:cNvPr>
          <p:cNvSpPr>
            <a:spLocks noGrp="1"/>
          </p:cNvSpPr>
          <p:nvPr>
            <p:ph type="title"/>
          </p:nvPr>
        </p:nvSpPr>
        <p:spPr>
          <a:xfrm>
            <a:off x="349249" y="285750"/>
            <a:ext cx="8489951" cy="442140"/>
          </a:xfrm>
        </p:spPr>
        <p:txBody>
          <a:bodyPr/>
          <a:lstStyle/>
          <a:p>
            <a:r>
              <a:rPr lang="en-US" sz="1600" dirty="0"/>
              <a:t>Nestle’s cookies have a more appealing color after baking. </a:t>
            </a:r>
          </a:p>
        </p:txBody>
      </p:sp>
      <p:sp>
        <p:nvSpPr>
          <p:cNvPr id="3" name="Slide Number Placeholder 2">
            <a:extLst>
              <a:ext uri="{FF2B5EF4-FFF2-40B4-BE49-F238E27FC236}">
                <a16:creationId xmlns:a16="http://schemas.microsoft.com/office/drawing/2014/main" id="{FA2FBFAB-8D70-504F-B693-3FBB6CFB297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DD1CBFA2-0AD4-0F43-9790-098F3701DE49}"/>
              </a:ext>
            </a:extLst>
          </p:cNvPr>
          <p:cNvSpPr>
            <a:spLocks noGrp="1"/>
          </p:cNvSpPr>
          <p:nvPr>
            <p:ph sz="quarter" idx="11"/>
          </p:nvPr>
        </p:nvSpPr>
        <p:spPr/>
        <p:txBody>
          <a:bodyPr/>
          <a:lstStyle/>
          <a:p>
            <a:r>
              <a:rPr lang="en-US" dirty="0"/>
              <a:t>Although Pillsbury performs on-par with Nestle in Appearance Liking, consumers think that Nestle’s baked cookies have a more attractive color. Pillsbury meets the JAR threshold in color, but the cookies are considered ”too light” compared to Nestle.</a:t>
            </a:r>
          </a:p>
        </p:txBody>
      </p:sp>
      <p:sp>
        <p:nvSpPr>
          <p:cNvPr id="5" name="Text Placeholder 4">
            <a:extLst>
              <a:ext uri="{FF2B5EF4-FFF2-40B4-BE49-F238E27FC236}">
                <a16:creationId xmlns:a16="http://schemas.microsoft.com/office/drawing/2014/main" id="{9D7C9F20-9AE3-8F41-9CE6-CD4331656E54}"/>
              </a:ext>
            </a:extLst>
          </p:cNvPr>
          <p:cNvSpPr>
            <a:spLocks noGrp="1"/>
          </p:cNvSpPr>
          <p:nvPr>
            <p:ph type="body" sz="quarter" idx="12"/>
          </p:nvPr>
        </p:nvSpPr>
        <p:spPr/>
        <p:txBody>
          <a:bodyPr/>
          <a:lstStyle/>
          <a:p>
            <a:r>
              <a:rPr lang="en-US" dirty="0"/>
              <a:t>APPEARANCE</a:t>
            </a:r>
          </a:p>
        </p:txBody>
      </p:sp>
      <p:sp>
        <p:nvSpPr>
          <p:cNvPr id="6" name="Text Placeholder 5">
            <a:extLst>
              <a:ext uri="{FF2B5EF4-FFF2-40B4-BE49-F238E27FC236}">
                <a16:creationId xmlns:a16="http://schemas.microsoft.com/office/drawing/2014/main" id="{8DAB3AA1-65DF-864A-A217-1A92192DD586}"/>
              </a:ext>
            </a:extLst>
          </p:cNvPr>
          <p:cNvSpPr>
            <a:spLocks noGrp="1"/>
          </p:cNvSpPr>
          <p:nvPr>
            <p:ph type="body" sz="quarter" idx="15"/>
          </p:nvPr>
        </p:nvSpPr>
        <p:spPr>
          <a:xfrm>
            <a:off x="342899" y="4802066"/>
            <a:ext cx="6864145" cy="341434"/>
          </a:xfrm>
        </p:spPr>
        <p:txBody>
          <a:bodyPr/>
          <a:lstStyle/>
          <a:p>
            <a:pPr lvl="0"/>
            <a:r>
              <a:rPr lang="en-US" sz="700" dirty="0"/>
              <a:t>Q: How much do you like or dislike the appearance of this cookie?</a:t>
            </a:r>
          </a:p>
          <a:p>
            <a:r>
              <a:rPr lang="en-US" sz="700" dirty="0"/>
              <a:t>Q: The color of this cookie is…</a:t>
            </a:r>
          </a:p>
        </p:txBody>
      </p:sp>
      <p:graphicFrame>
        <p:nvGraphicFramePr>
          <p:cNvPr id="71" name="Table 70">
            <a:extLst>
              <a:ext uri="{FF2B5EF4-FFF2-40B4-BE49-F238E27FC236}">
                <a16:creationId xmlns:a16="http://schemas.microsoft.com/office/drawing/2014/main" id="{A87CA9E6-B8ED-8844-8DF7-A82BC5A1620D}"/>
              </a:ext>
            </a:extLst>
          </p:cNvPr>
          <p:cNvGraphicFramePr>
            <a:graphicFrameLocks noGrp="1"/>
          </p:cNvGraphicFramePr>
          <p:nvPr/>
        </p:nvGraphicFramePr>
        <p:xfrm>
          <a:off x="3325370" y="2725603"/>
          <a:ext cx="2587752" cy="1205044"/>
        </p:xfrm>
        <a:graphic>
          <a:graphicData uri="http://schemas.openxmlformats.org/drawingml/2006/table">
            <a:tbl>
              <a:tblPr firstRow="1" bandRow="1">
                <a:tableStyleId>{5C22544A-7EE6-4342-B048-85BDC9FD1C3A}</a:tableStyleId>
              </a:tblPr>
              <a:tblGrid>
                <a:gridCol w="758952">
                  <a:extLst>
                    <a:ext uri="{9D8B030D-6E8A-4147-A177-3AD203B41FA5}">
                      <a16:colId xmlns:a16="http://schemas.microsoft.com/office/drawing/2014/main" val="2402349697"/>
                    </a:ext>
                  </a:extLst>
                </a:gridCol>
                <a:gridCol w="1080655">
                  <a:extLst>
                    <a:ext uri="{9D8B030D-6E8A-4147-A177-3AD203B41FA5}">
                      <a16:colId xmlns:a16="http://schemas.microsoft.com/office/drawing/2014/main" val="3878226259"/>
                    </a:ext>
                  </a:extLst>
                </a:gridCol>
                <a:gridCol w="748145">
                  <a:extLst>
                    <a:ext uri="{9D8B030D-6E8A-4147-A177-3AD203B41FA5}">
                      <a16:colId xmlns:a16="http://schemas.microsoft.com/office/drawing/2014/main" val="3050725692"/>
                    </a:ext>
                  </a:extLst>
                </a:gridCol>
              </a:tblGrid>
              <a:tr h="282482">
                <a:tc>
                  <a:txBody>
                    <a:bodyPr/>
                    <a:lstStyle/>
                    <a:p>
                      <a:pPr algn="ctr"/>
                      <a:r>
                        <a:rPr lang="en-US" sz="800" b="0" dirty="0">
                          <a:solidFill>
                            <a:schemeClr val="tx1"/>
                          </a:solidFill>
                          <a:latin typeface="+mn-lt"/>
                        </a:rPr>
                        <a:t>Too light</a:t>
                      </a: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1" kern="1200" dirty="0">
                          <a:solidFill>
                            <a:schemeClr val="tx1"/>
                          </a:solidFill>
                          <a:latin typeface="+mn-lt"/>
                          <a:ea typeface="+mn-ea"/>
                          <a:cs typeface="+mn-cs"/>
                        </a:rPr>
                        <a:t>JUST ABOUT RIGHT</a:t>
                      </a: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0" dirty="0">
                          <a:solidFill>
                            <a:schemeClr val="tx1"/>
                          </a:solidFill>
                          <a:latin typeface="+mn-lt"/>
                        </a:rPr>
                        <a:t>Too dark</a:t>
                      </a: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3631017"/>
                  </a:ext>
                </a:extLst>
              </a:tr>
              <a:tr h="282482">
                <a:tc gridSpan="3">
                  <a:txBody>
                    <a:bodyPr/>
                    <a:lstStyle/>
                    <a:p>
                      <a:pPr algn="ctr"/>
                      <a:r>
                        <a:rPr lang="en-US" sz="800" b="0" kern="1200" spc="300" dirty="0">
                          <a:solidFill>
                            <a:schemeClr val="tx1"/>
                          </a:solidFill>
                          <a:latin typeface="+mn-lt"/>
                          <a:ea typeface="+mn-ea"/>
                          <a:cs typeface="+mn-cs"/>
                        </a:rPr>
                        <a:t>COLOR JAR</a:t>
                      </a: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r>
                        <a:rPr lang="en-US" sz="800" b="0" kern="1200" spc="300" dirty="0">
                          <a:solidFill>
                            <a:schemeClr val="tx1"/>
                          </a:solidFill>
                          <a:latin typeface="+mn-lt"/>
                          <a:ea typeface="+mn-ea"/>
                          <a:cs typeface="+mn-cs"/>
                        </a:rPr>
                        <a:t>COLOR JAR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1601499"/>
                  </a:ext>
                </a:extLst>
              </a:tr>
              <a:tr h="320040">
                <a:tc>
                  <a:txBody>
                    <a:bodyPr/>
                    <a:lstStyle/>
                    <a:p>
                      <a:pPr algn="ctr"/>
                      <a:r>
                        <a:rPr lang="en-US" sz="800" b="0" dirty="0">
                          <a:solidFill>
                            <a:schemeClr val="tx1"/>
                          </a:solidFill>
                          <a:latin typeface="+mn-lt"/>
                        </a:rPr>
                        <a:t>18% </a:t>
                      </a:r>
                      <a:r>
                        <a:rPr lang="en-US" sz="800" b="1" dirty="0">
                          <a:solidFill>
                            <a:srgbClr val="DF9709"/>
                          </a:solidFill>
                          <a:latin typeface="+mn-lt"/>
                        </a:rPr>
                        <a:t>B</a:t>
                      </a: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534F96"/>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78%</a:t>
                      </a:r>
                      <a:endParaRPr lang="en-US" sz="1000" b="1" dirty="0">
                        <a:solidFill>
                          <a:srgbClr val="7AC3EB"/>
                        </a:solidFill>
                        <a:latin typeface="+mn-lt"/>
                      </a:endParaRP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4%</a:t>
                      </a:r>
                      <a:endParaRPr lang="en-US" sz="800" b="1" dirty="0">
                        <a:solidFill>
                          <a:srgbClr val="E89EAF"/>
                        </a:solidFill>
                        <a:latin typeface="+mn-lt"/>
                      </a:endParaRP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2%</a:t>
                      </a:r>
                      <a:endParaRPr lang="en-US" sz="800" b="1" dirty="0">
                        <a:solidFill>
                          <a:srgbClr val="D50108"/>
                        </a:solidFill>
                        <a:latin typeface="+mn-lt"/>
                      </a:endParaRP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88% </a:t>
                      </a:r>
                      <a:r>
                        <a:rPr kumimoji="0" lang="en-US" sz="1000" b="1" i="0" u="none" strike="noStrike" kern="1200" cap="none" spc="0" normalizeH="0" baseline="0" noProof="0" dirty="0">
                          <a:ln>
                            <a:noFill/>
                          </a:ln>
                          <a:solidFill>
                            <a:srgbClr val="7AC3EB"/>
                          </a:solidFill>
                          <a:effectLst/>
                          <a:uLnTx/>
                          <a:uFillTx/>
                          <a:latin typeface="+mn-lt"/>
                          <a:ea typeface="+mn-ea"/>
                          <a:cs typeface="+mn-cs"/>
                        </a:rPr>
                        <a:t>A</a:t>
                      </a:r>
                      <a:endParaRPr lang="en-US" sz="1000" b="1" dirty="0">
                        <a:solidFill>
                          <a:srgbClr val="7AC3EB"/>
                        </a:solidFill>
                        <a:latin typeface="+mn-lt"/>
                      </a:endParaRP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10%</a:t>
                      </a:r>
                      <a:r>
                        <a:rPr kumimoji="0" lang="en-US" sz="800" b="1" i="0" u="none" strike="noStrike" kern="1200" cap="none" spc="0" normalizeH="0" baseline="0" noProof="0" dirty="0">
                          <a:ln>
                            <a:noFill/>
                          </a:ln>
                          <a:solidFill>
                            <a:srgbClr val="7AC3EB"/>
                          </a:solidFill>
                          <a:effectLst/>
                          <a:uLnTx/>
                          <a:uFillTx/>
                          <a:latin typeface="+mn-lt"/>
                          <a:ea typeface="+mn-ea"/>
                          <a:cs typeface="+mn-cs"/>
                        </a:rPr>
                        <a:t> A</a:t>
                      </a:r>
                      <a:endParaRPr lang="en-US" sz="800" b="1" dirty="0">
                        <a:solidFill>
                          <a:srgbClr val="7AC3EB"/>
                        </a:solidFill>
                        <a:latin typeface="+mn-lt"/>
                      </a:endParaRPr>
                    </a:p>
                  </a:txBody>
                  <a:tcPr marL="83127" marR="83127"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pic>
        <p:nvPicPr>
          <p:cNvPr id="74" name="Picture 73">
            <a:extLst>
              <a:ext uri="{FF2B5EF4-FFF2-40B4-BE49-F238E27FC236}">
                <a16:creationId xmlns:a16="http://schemas.microsoft.com/office/drawing/2014/main" id="{FE3CDFC0-E24E-0A46-B6AB-D0E9FF3F8583}"/>
              </a:ext>
            </a:extLst>
          </p:cNvPr>
          <p:cNvPicPr>
            <a:picLocks noChangeAspect="1"/>
          </p:cNvPicPr>
          <p:nvPr/>
        </p:nvPicPr>
        <p:blipFill>
          <a:blip r:embed="rId3"/>
          <a:srcRect/>
          <a:stretch/>
        </p:blipFill>
        <p:spPr>
          <a:xfrm>
            <a:off x="4306311" y="3365361"/>
            <a:ext cx="182880" cy="182880"/>
          </a:xfrm>
          <a:prstGeom prst="rect">
            <a:avLst/>
          </a:prstGeom>
        </p:spPr>
      </p:pic>
      <p:pic>
        <p:nvPicPr>
          <p:cNvPr id="75" name="Picture 74">
            <a:extLst>
              <a:ext uri="{FF2B5EF4-FFF2-40B4-BE49-F238E27FC236}">
                <a16:creationId xmlns:a16="http://schemas.microsoft.com/office/drawing/2014/main" id="{4654BF88-A3C2-0E48-BE14-F5186E37839B}"/>
              </a:ext>
            </a:extLst>
          </p:cNvPr>
          <p:cNvPicPr>
            <a:picLocks noChangeAspect="1"/>
          </p:cNvPicPr>
          <p:nvPr/>
        </p:nvPicPr>
        <p:blipFill>
          <a:blip r:embed="rId3"/>
          <a:srcRect/>
          <a:stretch/>
        </p:blipFill>
        <p:spPr>
          <a:xfrm>
            <a:off x="4306311" y="3683755"/>
            <a:ext cx="182880" cy="182880"/>
          </a:xfrm>
          <a:prstGeom prst="rect">
            <a:avLst/>
          </a:prstGeom>
        </p:spPr>
      </p:pic>
      <p:grpSp>
        <p:nvGrpSpPr>
          <p:cNvPr id="78" name="Group 77">
            <a:extLst>
              <a:ext uri="{FF2B5EF4-FFF2-40B4-BE49-F238E27FC236}">
                <a16:creationId xmlns:a16="http://schemas.microsoft.com/office/drawing/2014/main" id="{260BDDC2-AD76-BC4C-BF8F-090A1F16BFD3}"/>
              </a:ext>
            </a:extLst>
          </p:cNvPr>
          <p:cNvGrpSpPr/>
          <p:nvPr/>
        </p:nvGrpSpPr>
        <p:grpSpPr>
          <a:xfrm>
            <a:off x="135940" y="4076725"/>
            <a:ext cx="3094940" cy="595545"/>
            <a:chOff x="72145" y="4154011"/>
            <a:chExt cx="3094940" cy="595545"/>
          </a:xfrm>
        </p:grpSpPr>
        <p:sp>
          <p:nvSpPr>
            <p:cNvPr id="79" name="Rounded Rectangle 78">
              <a:extLst>
                <a:ext uri="{FF2B5EF4-FFF2-40B4-BE49-F238E27FC236}">
                  <a16:creationId xmlns:a16="http://schemas.microsoft.com/office/drawing/2014/main" id="{1B2CE150-C3C3-9647-A1DB-FB57EC83285B}"/>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303030"/>
                </a:solidFill>
                <a:effectLst/>
                <a:uLnTx/>
                <a:uFillTx/>
                <a:latin typeface="Avenir Next" panose="020B0503020202020204" pitchFamily="34" charset="0"/>
                <a:ea typeface="Helvetica Neue Light" charset="0"/>
                <a:cs typeface="+mn-cs"/>
              </a:endParaRPr>
            </a:p>
          </p:txBody>
        </p:sp>
        <p:grpSp>
          <p:nvGrpSpPr>
            <p:cNvPr id="80" name="Group 79">
              <a:extLst>
                <a:ext uri="{FF2B5EF4-FFF2-40B4-BE49-F238E27FC236}">
                  <a16:creationId xmlns:a16="http://schemas.microsoft.com/office/drawing/2014/main" id="{4D2774D2-37C9-3949-B66B-5A9FD45BC047}"/>
                </a:ext>
              </a:extLst>
            </p:cNvPr>
            <p:cNvGrpSpPr/>
            <p:nvPr/>
          </p:nvGrpSpPr>
          <p:grpSpPr>
            <a:xfrm>
              <a:off x="146752" y="4167090"/>
              <a:ext cx="3020333" cy="569387"/>
              <a:chOff x="191567" y="4177462"/>
              <a:chExt cx="3020333" cy="569387"/>
            </a:xfrm>
          </p:grpSpPr>
          <p:sp>
            <p:nvSpPr>
              <p:cNvPr id="81" name="TextBox 80">
                <a:extLst>
                  <a:ext uri="{FF2B5EF4-FFF2-40B4-BE49-F238E27FC236}">
                    <a16:creationId xmlns:a16="http://schemas.microsoft.com/office/drawing/2014/main" id="{676F8A84-3A8C-F347-B217-BF0D247ED4EF}"/>
                  </a:ext>
                </a:extLst>
              </p:cNvPr>
              <p:cNvSpPr txBox="1"/>
              <p:nvPr/>
            </p:nvSpPr>
            <p:spPr>
              <a:xfrm>
                <a:off x="379794" y="4177462"/>
                <a:ext cx="2832106"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Meets 70% JAR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but Net Direction for Change &lt;20%</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and Net Direction for Change 20%+</a:t>
                </a:r>
              </a:p>
            </p:txBody>
          </p:sp>
          <p:pic>
            <p:nvPicPr>
              <p:cNvPr id="82" name="Picture 81">
                <a:extLst>
                  <a:ext uri="{FF2B5EF4-FFF2-40B4-BE49-F238E27FC236}">
                    <a16:creationId xmlns:a16="http://schemas.microsoft.com/office/drawing/2014/main" id="{3D5451DC-8364-4C42-88D8-6C61C02D654E}"/>
                  </a:ext>
                </a:extLst>
              </p:cNvPr>
              <p:cNvPicPr>
                <a:picLocks noChangeAspect="1"/>
              </p:cNvPicPr>
              <p:nvPr/>
            </p:nvPicPr>
            <p:blipFill>
              <a:blip r:embed="rId4"/>
              <a:stretch>
                <a:fillRect/>
              </a:stretch>
            </p:blipFill>
            <p:spPr>
              <a:xfrm>
                <a:off x="191567" y="4552484"/>
                <a:ext cx="182880" cy="182880"/>
              </a:xfrm>
              <a:prstGeom prst="rect">
                <a:avLst/>
              </a:prstGeom>
            </p:spPr>
          </p:pic>
          <p:pic>
            <p:nvPicPr>
              <p:cNvPr id="83" name="Picture 82">
                <a:extLst>
                  <a:ext uri="{FF2B5EF4-FFF2-40B4-BE49-F238E27FC236}">
                    <a16:creationId xmlns:a16="http://schemas.microsoft.com/office/drawing/2014/main" id="{E8B8E896-260E-F745-863E-D0AF8AD12324}"/>
                  </a:ext>
                </a:extLst>
              </p:cNvPr>
              <p:cNvPicPr>
                <a:picLocks noChangeAspect="1"/>
              </p:cNvPicPr>
              <p:nvPr/>
            </p:nvPicPr>
            <p:blipFill>
              <a:blip r:embed="rId5"/>
              <a:stretch>
                <a:fillRect/>
              </a:stretch>
            </p:blipFill>
            <p:spPr>
              <a:xfrm>
                <a:off x="191567" y="4183714"/>
                <a:ext cx="182880" cy="182880"/>
              </a:xfrm>
              <a:prstGeom prst="rect">
                <a:avLst/>
              </a:prstGeom>
            </p:spPr>
          </p:pic>
          <p:pic>
            <p:nvPicPr>
              <p:cNvPr id="84" name="Picture 83">
                <a:extLst>
                  <a:ext uri="{FF2B5EF4-FFF2-40B4-BE49-F238E27FC236}">
                    <a16:creationId xmlns:a16="http://schemas.microsoft.com/office/drawing/2014/main" id="{812F35B7-5251-4D45-8BEE-2132E65834DB}"/>
                  </a:ext>
                </a:extLst>
              </p:cNvPr>
              <p:cNvPicPr>
                <a:picLocks noChangeAspect="1"/>
              </p:cNvPicPr>
              <p:nvPr/>
            </p:nvPicPr>
            <p:blipFill>
              <a:blip r:embed="rId6"/>
              <a:stretch>
                <a:fillRect/>
              </a:stretch>
            </p:blipFill>
            <p:spPr>
              <a:xfrm>
                <a:off x="191567" y="4368099"/>
                <a:ext cx="182880" cy="182880"/>
              </a:xfrm>
              <a:prstGeom prst="rect">
                <a:avLst/>
              </a:prstGeom>
            </p:spPr>
          </p:pic>
        </p:grpSp>
      </p:grpSp>
      <p:graphicFrame>
        <p:nvGraphicFramePr>
          <p:cNvPr id="7" name="Chart 6">
            <a:extLst>
              <a:ext uri="{FF2B5EF4-FFF2-40B4-BE49-F238E27FC236}">
                <a16:creationId xmlns:a16="http://schemas.microsoft.com/office/drawing/2014/main" id="{6067434C-CE9E-2805-BCC7-5E1BCA77256D}"/>
              </a:ext>
            </a:extLst>
          </p:cNvPr>
          <p:cNvGraphicFramePr/>
          <p:nvPr/>
        </p:nvGraphicFramePr>
        <p:xfrm>
          <a:off x="2372359" y="1591908"/>
          <a:ext cx="4719904" cy="928924"/>
        </p:xfrm>
        <a:graphic>
          <a:graphicData uri="http://schemas.openxmlformats.org/drawingml/2006/chart">
            <c:chart xmlns:c="http://schemas.openxmlformats.org/drawingml/2006/chart" xmlns:r="http://schemas.openxmlformats.org/officeDocument/2006/relationships" r:id="rId7"/>
          </a:graphicData>
        </a:graphic>
      </p:graphicFrame>
      <p:sp>
        <p:nvSpPr>
          <p:cNvPr id="8" name="TextBox 7">
            <a:extLst>
              <a:ext uri="{FF2B5EF4-FFF2-40B4-BE49-F238E27FC236}">
                <a16:creationId xmlns:a16="http://schemas.microsoft.com/office/drawing/2014/main" id="{98F824DD-CF19-3509-FAB3-47D0AD3EC6FA}"/>
              </a:ext>
            </a:extLst>
          </p:cNvPr>
          <p:cNvSpPr txBox="1"/>
          <p:nvPr/>
        </p:nvSpPr>
        <p:spPr>
          <a:xfrm>
            <a:off x="2014733" y="1390926"/>
            <a:ext cx="35939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B3B</a:t>
            </a:r>
          </a:p>
        </p:txBody>
      </p:sp>
      <p:graphicFrame>
        <p:nvGraphicFramePr>
          <p:cNvPr id="9" name="Table 8">
            <a:extLst>
              <a:ext uri="{FF2B5EF4-FFF2-40B4-BE49-F238E27FC236}">
                <a16:creationId xmlns:a16="http://schemas.microsoft.com/office/drawing/2014/main" id="{1686D3B9-03AD-EC94-E0C6-91027CFAB0C0}"/>
              </a:ext>
            </a:extLst>
          </p:cNvPr>
          <p:cNvGraphicFramePr>
            <a:graphicFrameLocks noGrp="1"/>
          </p:cNvGraphicFramePr>
          <p:nvPr/>
        </p:nvGraphicFramePr>
        <p:xfrm>
          <a:off x="1787522" y="1734556"/>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0%</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4% </a:t>
                      </a:r>
                      <a:r>
                        <a:rPr lang="en-US" sz="800" b="1" dirty="0">
                          <a:solidFill>
                            <a:srgbClr val="7AC3EB"/>
                          </a:solidFill>
                          <a:latin typeface="+mn-lt"/>
                        </a:rPr>
                        <a:t>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sp>
        <p:nvSpPr>
          <p:cNvPr id="10" name="TextBox 9">
            <a:extLst>
              <a:ext uri="{FF2B5EF4-FFF2-40B4-BE49-F238E27FC236}">
                <a16:creationId xmlns:a16="http://schemas.microsoft.com/office/drawing/2014/main" id="{5C2B6775-0355-BFBA-BE29-93EB4F89ADF8}"/>
              </a:ext>
            </a:extLst>
          </p:cNvPr>
          <p:cNvSpPr txBox="1"/>
          <p:nvPr/>
        </p:nvSpPr>
        <p:spPr>
          <a:xfrm>
            <a:off x="2681836" y="1361076"/>
            <a:ext cx="295099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APPEARANCE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sp>
        <p:nvSpPr>
          <p:cNvPr id="11" name="TextBox 10">
            <a:extLst>
              <a:ext uri="{FF2B5EF4-FFF2-40B4-BE49-F238E27FC236}">
                <a16:creationId xmlns:a16="http://schemas.microsoft.com/office/drawing/2014/main" id="{2FCA4BA3-545C-4298-823D-43D7011268B4}"/>
              </a:ext>
            </a:extLst>
          </p:cNvPr>
          <p:cNvSpPr txBox="1"/>
          <p:nvPr/>
        </p:nvSpPr>
        <p:spPr>
          <a:xfrm>
            <a:off x="5739243" y="1368770"/>
            <a:ext cx="48442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MEAN</a:t>
            </a:r>
          </a:p>
        </p:txBody>
      </p:sp>
      <p:sp>
        <p:nvSpPr>
          <p:cNvPr id="12" name="TextBox 11">
            <a:extLst>
              <a:ext uri="{FF2B5EF4-FFF2-40B4-BE49-F238E27FC236}">
                <a16:creationId xmlns:a16="http://schemas.microsoft.com/office/drawing/2014/main" id="{98E83255-B7F9-B5E5-2307-7589C47C863C}"/>
              </a:ext>
            </a:extLst>
          </p:cNvPr>
          <p:cNvSpPr txBox="1"/>
          <p:nvPr/>
        </p:nvSpPr>
        <p:spPr>
          <a:xfrm>
            <a:off x="6818185" y="1368770"/>
            <a:ext cx="34336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T3B</a:t>
            </a:r>
          </a:p>
        </p:txBody>
      </p:sp>
      <p:graphicFrame>
        <p:nvGraphicFramePr>
          <p:cNvPr id="13" name="Table 12">
            <a:extLst>
              <a:ext uri="{FF2B5EF4-FFF2-40B4-BE49-F238E27FC236}">
                <a16:creationId xmlns:a16="http://schemas.microsoft.com/office/drawing/2014/main" id="{E0DC1DA6-122F-ABD6-1D59-E1D6436D81FD}"/>
              </a:ext>
            </a:extLst>
          </p:cNvPr>
          <p:cNvGraphicFramePr>
            <a:graphicFrameLocks noGrp="1"/>
          </p:cNvGraphicFramePr>
          <p:nvPr/>
        </p:nvGraphicFramePr>
        <p:xfrm>
          <a:off x="6582958" y="1712400"/>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87%</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83%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pSp>
        <p:nvGrpSpPr>
          <p:cNvPr id="15" name="Group 14">
            <a:extLst>
              <a:ext uri="{FF2B5EF4-FFF2-40B4-BE49-F238E27FC236}">
                <a16:creationId xmlns:a16="http://schemas.microsoft.com/office/drawing/2014/main" id="{72F10EB2-8C1E-3614-9D9E-8957C43C600B}"/>
              </a:ext>
            </a:extLst>
          </p:cNvPr>
          <p:cNvGrpSpPr/>
          <p:nvPr/>
        </p:nvGrpSpPr>
        <p:grpSpPr>
          <a:xfrm>
            <a:off x="3663596" y="4064904"/>
            <a:ext cx="2249526" cy="707886"/>
            <a:chOff x="3080735" y="4321373"/>
            <a:chExt cx="2249526" cy="707886"/>
          </a:xfrm>
        </p:grpSpPr>
        <p:sp>
          <p:nvSpPr>
            <p:cNvPr id="16" name="TextBox 15">
              <a:extLst>
                <a:ext uri="{FF2B5EF4-FFF2-40B4-BE49-F238E27FC236}">
                  <a16:creationId xmlns:a16="http://schemas.microsoft.com/office/drawing/2014/main" id="{383CB736-0B00-E576-F0EF-5490E8E89250}"/>
                </a:ext>
              </a:extLst>
            </p:cNvPr>
            <p:cNvSpPr txBox="1"/>
            <p:nvPr/>
          </p:nvSpPr>
          <p:spPr>
            <a:xfrm>
              <a:off x="3080735" y="4321373"/>
              <a:ext cx="1085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17" name="TextBox 16">
              <a:extLst>
                <a:ext uri="{FF2B5EF4-FFF2-40B4-BE49-F238E27FC236}">
                  <a16:creationId xmlns:a16="http://schemas.microsoft.com/office/drawing/2014/main" id="{9F721796-700A-37AE-4D98-FC2DA7AF7F5A}"/>
                </a:ext>
              </a:extLst>
            </p:cNvPr>
            <p:cNvSpPr txBox="1"/>
            <p:nvPr/>
          </p:nvSpPr>
          <p:spPr>
            <a:xfrm>
              <a:off x="4092004" y="4321373"/>
              <a:ext cx="12382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spTree>
    <p:extLst>
      <p:ext uri="{BB962C8B-B14F-4D97-AF65-F5344CB8AC3E}">
        <p14:creationId xmlns:p14="http://schemas.microsoft.com/office/powerpoint/2010/main" val="1670195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E1C7-DA14-1A44-8A47-5CCE67E947D0}"/>
              </a:ext>
            </a:extLst>
          </p:cNvPr>
          <p:cNvSpPr>
            <a:spLocks noGrp="1"/>
          </p:cNvSpPr>
          <p:nvPr>
            <p:ph type="title"/>
          </p:nvPr>
        </p:nvSpPr>
        <p:spPr/>
        <p:txBody>
          <a:bodyPr/>
          <a:lstStyle/>
          <a:p>
            <a:r>
              <a:rPr lang="en-US" sz="1600" dirty="0"/>
              <a:t>Both cookie dough brands perform strongly in flavor and sweetness.</a:t>
            </a:r>
          </a:p>
        </p:txBody>
      </p:sp>
      <p:sp>
        <p:nvSpPr>
          <p:cNvPr id="3" name="Slide Number Placeholder 2">
            <a:extLst>
              <a:ext uri="{FF2B5EF4-FFF2-40B4-BE49-F238E27FC236}">
                <a16:creationId xmlns:a16="http://schemas.microsoft.com/office/drawing/2014/main" id="{1377EA52-1358-C444-8B1F-49687A79F635}"/>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AA369B46-21EE-844B-92C4-4571C88BE3C1}"/>
              </a:ext>
            </a:extLst>
          </p:cNvPr>
          <p:cNvSpPr>
            <a:spLocks noGrp="1"/>
          </p:cNvSpPr>
          <p:nvPr>
            <p:ph sz="quarter" idx="11"/>
          </p:nvPr>
        </p:nvSpPr>
        <p:spPr/>
        <p:txBody>
          <a:bodyPr/>
          <a:lstStyle/>
          <a:p>
            <a:r>
              <a:rPr lang="en-US" dirty="0"/>
              <a:t>While there are no significant differences between the two products regarding taste and flavor, Nestle has slightly more chocolate chips in each cookie, while Pillsbury is considered sweeter. Ultimately, product preference highly depends on personal taste and whether consumers want more chocolate chips in their cookie or a stronger dough flavor.</a:t>
            </a:r>
          </a:p>
        </p:txBody>
      </p:sp>
      <p:sp>
        <p:nvSpPr>
          <p:cNvPr id="5" name="Text Placeholder 4">
            <a:extLst>
              <a:ext uri="{FF2B5EF4-FFF2-40B4-BE49-F238E27FC236}">
                <a16:creationId xmlns:a16="http://schemas.microsoft.com/office/drawing/2014/main" id="{A2919E9A-AC6D-B44B-8E54-21A380C737AA}"/>
              </a:ext>
            </a:extLst>
          </p:cNvPr>
          <p:cNvSpPr>
            <a:spLocks noGrp="1"/>
          </p:cNvSpPr>
          <p:nvPr>
            <p:ph type="body" sz="quarter" idx="12"/>
          </p:nvPr>
        </p:nvSpPr>
        <p:spPr/>
        <p:txBody>
          <a:bodyPr/>
          <a:lstStyle/>
          <a:p>
            <a:r>
              <a:rPr lang="en-US" dirty="0"/>
              <a:t>TASTE/FLAVOR</a:t>
            </a:r>
          </a:p>
        </p:txBody>
      </p:sp>
      <p:sp>
        <p:nvSpPr>
          <p:cNvPr id="6" name="Text Placeholder 5">
            <a:extLst>
              <a:ext uri="{FF2B5EF4-FFF2-40B4-BE49-F238E27FC236}">
                <a16:creationId xmlns:a16="http://schemas.microsoft.com/office/drawing/2014/main" id="{586E98AB-D50C-8D49-950E-D88A088F3A81}"/>
              </a:ext>
            </a:extLst>
          </p:cNvPr>
          <p:cNvSpPr>
            <a:spLocks noGrp="1"/>
          </p:cNvSpPr>
          <p:nvPr>
            <p:ph type="body" sz="quarter" idx="15"/>
          </p:nvPr>
        </p:nvSpPr>
        <p:spPr>
          <a:xfrm>
            <a:off x="135940" y="4802066"/>
            <a:ext cx="7522160" cy="341434"/>
          </a:xfrm>
        </p:spPr>
        <p:txBody>
          <a:bodyPr/>
          <a:lstStyle/>
          <a:p>
            <a:r>
              <a:rPr lang="en-US" sz="700" dirty="0"/>
              <a:t>Q: How much do you like or dislike the overall flavor of this cookie? Q: How much do you like or dislike the chocolate chip flavor of this cookie? </a:t>
            </a:r>
          </a:p>
          <a:p>
            <a:r>
              <a:rPr lang="en-US" sz="700" dirty="0"/>
              <a:t>Q: The amount o chocolate chips in this cookie is…</a:t>
            </a:r>
          </a:p>
          <a:p>
            <a:r>
              <a:rPr lang="en-US" sz="700" dirty="0"/>
              <a:t>Q: How much do you like or dislike the sweetness of this cookie? Q: The sweetness of this cookie is…</a:t>
            </a:r>
          </a:p>
        </p:txBody>
      </p:sp>
      <p:graphicFrame>
        <p:nvGraphicFramePr>
          <p:cNvPr id="33" name="Chart 32">
            <a:extLst>
              <a:ext uri="{FF2B5EF4-FFF2-40B4-BE49-F238E27FC236}">
                <a16:creationId xmlns:a16="http://schemas.microsoft.com/office/drawing/2014/main" id="{26A8D387-3639-9D4E-87FE-EC50C176C2F3}"/>
              </a:ext>
            </a:extLst>
          </p:cNvPr>
          <p:cNvGraphicFramePr/>
          <p:nvPr/>
        </p:nvGraphicFramePr>
        <p:xfrm>
          <a:off x="1002459" y="1390680"/>
          <a:ext cx="4377751" cy="27483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Table 37">
            <a:extLst>
              <a:ext uri="{FF2B5EF4-FFF2-40B4-BE49-F238E27FC236}">
                <a16:creationId xmlns:a16="http://schemas.microsoft.com/office/drawing/2014/main" id="{55A6D519-6F30-6F49-B81C-800C5835C946}"/>
              </a:ext>
            </a:extLst>
          </p:cNvPr>
          <p:cNvGraphicFramePr>
            <a:graphicFrameLocks noGrp="1"/>
          </p:cNvGraphicFramePr>
          <p:nvPr/>
        </p:nvGraphicFramePr>
        <p:xfrm>
          <a:off x="4955165" y="1529956"/>
          <a:ext cx="813816" cy="248716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20040">
                <a:tc>
                  <a:txBody>
                    <a:bodyPr/>
                    <a:lstStyle/>
                    <a:p>
                      <a:pPr algn="ctr"/>
                      <a:r>
                        <a:rPr lang="en-US" sz="800" b="0" dirty="0">
                          <a:solidFill>
                            <a:schemeClr val="tx1"/>
                          </a:solidFill>
                          <a:latin typeface="+mn-lt"/>
                        </a:rPr>
                        <a:t>87%</a:t>
                      </a:r>
                      <a:endParaRPr lang="en-US" sz="8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86%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92608">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008536"/>
                  </a:ext>
                </a:extLst>
              </a:tr>
              <a:tr h="320040">
                <a:tc>
                  <a:txBody>
                    <a:bodyPr/>
                    <a:lstStyle/>
                    <a:p>
                      <a:pPr algn="ctr"/>
                      <a:r>
                        <a:rPr lang="en-US" sz="800" b="0" dirty="0">
                          <a:solidFill>
                            <a:schemeClr val="tx1"/>
                          </a:solidFill>
                          <a:latin typeface="+mn-lt"/>
                        </a:rPr>
                        <a:t>89%</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3251104"/>
                  </a:ext>
                </a:extLst>
              </a:tr>
              <a:tr h="320040">
                <a:tc>
                  <a:txBody>
                    <a:bodyPr/>
                    <a:lstStyle/>
                    <a:p>
                      <a:pPr algn="ctr"/>
                      <a:r>
                        <a:rPr lang="en-US" sz="800" b="0" dirty="0">
                          <a:solidFill>
                            <a:schemeClr val="tx1"/>
                          </a:solidFill>
                          <a:latin typeface="+mn-lt"/>
                        </a:rPr>
                        <a:t>82%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1005432"/>
                  </a:ext>
                </a:extLst>
              </a:tr>
              <a:tr h="274320">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4732928"/>
                  </a:ext>
                </a:extLst>
              </a:tr>
              <a:tr h="320040">
                <a:tc>
                  <a:txBody>
                    <a:bodyPr/>
                    <a:lstStyle/>
                    <a:p>
                      <a:pPr algn="ctr"/>
                      <a:r>
                        <a:rPr lang="en-US" sz="800" b="0" dirty="0">
                          <a:solidFill>
                            <a:schemeClr val="tx1"/>
                          </a:solidFill>
                          <a:latin typeface="+mn-lt"/>
                        </a:rPr>
                        <a:t>82%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6505604"/>
                  </a:ext>
                </a:extLst>
              </a:tr>
              <a:tr h="320040">
                <a:tc>
                  <a:txBody>
                    <a:bodyPr/>
                    <a:lstStyle/>
                    <a:p>
                      <a:pPr algn="ctr"/>
                      <a:r>
                        <a:rPr lang="en-US" sz="800" b="0" dirty="0">
                          <a:solidFill>
                            <a:schemeClr val="tx1"/>
                          </a:solidFill>
                          <a:latin typeface="+mn-lt"/>
                        </a:rPr>
                        <a:t>80%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8944884"/>
                  </a:ext>
                </a:extLst>
              </a:tr>
            </a:tbl>
          </a:graphicData>
        </a:graphic>
      </p:graphicFrame>
      <p:sp>
        <p:nvSpPr>
          <p:cNvPr id="39" name="TextBox 38">
            <a:extLst>
              <a:ext uri="{FF2B5EF4-FFF2-40B4-BE49-F238E27FC236}">
                <a16:creationId xmlns:a16="http://schemas.microsoft.com/office/drawing/2014/main" id="{0A4723BF-5BF9-F745-BBED-6072637CCA19}"/>
              </a:ext>
            </a:extLst>
          </p:cNvPr>
          <p:cNvSpPr txBox="1"/>
          <p:nvPr/>
        </p:nvSpPr>
        <p:spPr>
          <a:xfrm>
            <a:off x="907376" y="1330346"/>
            <a:ext cx="3377223"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OVERALL FLAVOR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sp>
        <p:nvSpPr>
          <p:cNvPr id="40" name="TextBox 39">
            <a:extLst>
              <a:ext uri="{FF2B5EF4-FFF2-40B4-BE49-F238E27FC236}">
                <a16:creationId xmlns:a16="http://schemas.microsoft.com/office/drawing/2014/main" id="{9E4DFA7A-CBB7-D04F-A2BC-B9556D35CBC3}"/>
              </a:ext>
            </a:extLst>
          </p:cNvPr>
          <p:cNvSpPr txBox="1"/>
          <p:nvPr/>
        </p:nvSpPr>
        <p:spPr>
          <a:xfrm>
            <a:off x="4214068" y="1287369"/>
            <a:ext cx="48442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MEAN</a:t>
            </a:r>
          </a:p>
        </p:txBody>
      </p:sp>
      <p:sp>
        <p:nvSpPr>
          <p:cNvPr id="41" name="TextBox 40">
            <a:extLst>
              <a:ext uri="{FF2B5EF4-FFF2-40B4-BE49-F238E27FC236}">
                <a16:creationId xmlns:a16="http://schemas.microsoft.com/office/drawing/2014/main" id="{99FE5C47-2F97-D740-9ECF-DEF181ED08AD}"/>
              </a:ext>
            </a:extLst>
          </p:cNvPr>
          <p:cNvSpPr txBox="1"/>
          <p:nvPr/>
        </p:nvSpPr>
        <p:spPr>
          <a:xfrm>
            <a:off x="460824" y="1287369"/>
            <a:ext cx="35939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B3B</a:t>
            </a:r>
          </a:p>
        </p:txBody>
      </p:sp>
      <p:sp>
        <p:nvSpPr>
          <p:cNvPr id="42" name="TextBox 41">
            <a:extLst>
              <a:ext uri="{FF2B5EF4-FFF2-40B4-BE49-F238E27FC236}">
                <a16:creationId xmlns:a16="http://schemas.microsoft.com/office/drawing/2014/main" id="{08242C56-C371-A745-8B4B-DB82B177B92D}"/>
              </a:ext>
            </a:extLst>
          </p:cNvPr>
          <p:cNvSpPr txBox="1"/>
          <p:nvPr/>
        </p:nvSpPr>
        <p:spPr>
          <a:xfrm>
            <a:off x="5190392" y="1287369"/>
            <a:ext cx="34336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T3B</a:t>
            </a:r>
          </a:p>
        </p:txBody>
      </p:sp>
      <p:sp>
        <p:nvSpPr>
          <p:cNvPr id="43" name="TextBox 42">
            <a:extLst>
              <a:ext uri="{FF2B5EF4-FFF2-40B4-BE49-F238E27FC236}">
                <a16:creationId xmlns:a16="http://schemas.microsoft.com/office/drawing/2014/main" id="{5747D9D5-0D3F-C245-9BC6-2A15E94C9920}"/>
              </a:ext>
            </a:extLst>
          </p:cNvPr>
          <p:cNvSpPr txBox="1"/>
          <p:nvPr/>
        </p:nvSpPr>
        <p:spPr>
          <a:xfrm>
            <a:off x="1120200" y="2249688"/>
            <a:ext cx="3093867"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CHOCOLATE CHIP FLAVOR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sp>
        <p:nvSpPr>
          <p:cNvPr id="44" name="TextBox 43">
            <a:extLst>
              <a:ext uri="{FF2B5EF4-FFF2-40B4-BE49-F238E27FC236}">
                <a16:creationId xmlns:a16="http://schemas.microsoft.com/office/drawing/2014/main" id="{6486DEE0-61FC-364C-AFAF-D21E39A0CE69}"/>
              </a:ext>
            </a:extLst>
          </p:cNvPr>
          <p:cNvSpPr txBox="1"/>
          <p:nvPr/>
        </p:nvSpPr>
        <p:spPr>
          <a:xfrm>
            <a:off x="1410321" y="3172885"/>
            <a:ext cx="2265484"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SWEETNESS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graphicFrame>
        <p:nvGraphicFramePr>
          <p:cNvPr id="45" name="Table 44">
            <a:extLst>
              <a:ext uri="{FF2B5EF4-FFF2-40B4-BE49-F238E27FC236}">
                <a16:creationId xmlns:a16="http://schemas.microsoft.com/office/drawing/2014/main" id="{8C93CF7B-3933-9841-BB0B-25E099FAB71F}"/>
              </a:ext>
            </a:extLst>
          </p:cNvPr>
          <p:cNvGraphicFramePr>
            <a:graphicFrameLocks noGrp="1"/>
          </p:cNvGraphicFramePr>
          <p:nvPr/>
        </p:nvGraphicFramePr>
        <p:xfrm>
          <a:off x="5992872" y="1171758"/>
          <a:ext cx="2834640" cy="2853759"/>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402349697"/>
                    </a:ext>
                  </a:extLst>
                </a:gridCol>
                <a:gridCol w="1188720">
                  <a:extLst>
                    <a:ext uri="{9D8B030D-6E8A-4147-A177-3AD203B41FA5}">
                      <a16:colId xmlns:a16="http://schemas.microsoft.com/office/drawing/2014/main" val="3878226259"/>
                    </a:ext>
                  </a:extLst>
                </a:gridCol>
                <a:gridCol w="822960">
                  <a:extLst>
                    <a:ext uri="{9D8B030D-6E8A-4147-A177-3AD203B41FA5}">
                      <a16:colId xmlns:a16="http://schemas.microsoft.com/office/drawing/2014/main" val="3050725692"/>
                    </a:ext>
                  </a:extLst>
                </a:gridCol>
              </a:tblGrid>
              <a:tr h="282482">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1" kern="1200" dirty="0">
                        <a:solidFill>
                          <a:schemeClr val="tx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3631017"/>
                  </a:ext>
                </a:extLst>
              </a:tr>
              <a:tr h="1005840">
                <a:tc>
                  <a:txBody>
                    <a:bodyPr/>
                    <a:lstStyle/>
                    <a:p>
                      <a:pPr algn="ctr"/>
                      <a:r>
                        <a:rPr lang="en-US" sz="800" b="0" dirty="0">
                          <a:solidFill>
                            <a:schemeClr val="tx1"/>
                          </a:solidFill>
                          <a:latin typeface="+mn-lt"/>
                        </a:rPr>
                        <a:t>Not enough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1" kern="1200" dirty="0">
                          <a:solidFill>
                            <a:schemeClr val="tx1"/>
                          </a:solidFill>
                          <a:latin typeface="+mn-lt"/>
                          <a:ea typeface="+mn-ea"/>
                          <a:cs typeface="+mn-cs"/>
                        </a:rPr>
                        <a:t>JUST ABOUT RIGHT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0" dirty="0">
                          <a:solidFill>
                            <a:schemeClr val="tx1"/>
                          </a:solidFill>
                          <a:latin typeface="+mn-lt"/>
                        </a:rPr>
                        <a:t>Too much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811438"/>
                  </a:ext>
                </a:extLst>
              </a:tr>
              <a:tr h="322836">
                <a:tc>
                  <a:txBody>
                    <a:bodyPr/>
                    <a:lstStyle/>
                    <a:p>
                      <a:pPr algn="ctr"/>
                      <a:r>
                        <a:rPr lang="en-US" sz="800" b="0" dirty="0">
                          <a:solidFill>
                            <a:schemeClr val="tx1"/>
                          </a:solidFill>
                          <a:latin typeface="+mn-lt"/>
                        </a:rPr>
                        <a:t>20% </a:t>
                      </a:r>
                      <a:r>
                        <a:rPr lang="en-US" sz="800" b="1" dirty="0">
                          <a:solidFill>
                            <a:srgbClr val="DF9709"/>
                          </a:solidFill>
                          <a:latin typeface="+mn-lt"/>
                        </a:rPr>
                        <a:t>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72%</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8%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2836">
                <a:tc>
                  <a:txBody>
                    <a:bodyPr/>
                    <a:lstStyle/>
                    <a:p>
                      <a:pPr algn="ctr"/>
                      <a:r>
                        <a:rPr lang="en-US" sz="800" b="0" dirty="0">
                          <a:solidFill>
                            <a:schemeClr val="tx1"/>
                          </a:solidFill>
                          <a:latin typeface="+mn-lt"/>
                        </a:rPr>
                        <a:t>8%</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79%</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13%</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74093">
                <a:tc>
                  <a:txBody>
                    <a:bodyPr/>
                    <a:lstStyle/>
                    <a:p>
                      <a:pPr algn="ct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0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994919"/>
                  </a:ext>
                </a:extLst>
              </a:tr>
              <a:tr h="322836">
                <a:tc>
                  <a:txBody>
                    <a:bodyPr/>
                    <a:lstStyle/>
                    <a:p>
                      <a:pPr algn="ctr"/>
                      <a:r>
                        <a:rPr lang="en-US" sz="800" b="0" dirty="0">
                          <a:solidFill>
                            <a:schemeClr val="tx1"/>
                          </a:solidFill>
                          <a:latin typeface="+mn-lt"/>
                        </a:rPr>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74%</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20%</a:t>
                      </a:r>
                      <a:r>
                        <a:rPr kumimoji="0" lang="en-US" sz="800" b="1" i="0" u="none" strike="noStrike" kern="1200" cap="none" spc="0" normalizeH="0" baseline="0" noProof="0" dirty="0">
                          <a:ln>
                            <a:noFill/>
                          </a:ln>
                          <a:solidFill>
                            <a:srgbClr val="DF9709"/>
                          </a:solidFill>
                          <a:effectLst/>
                          <a:uLnTx/>
                          <a:uFillTx/>
                          <a:latin typeface="+mn-lt"/>
                          <a:ea typeface="+mn-ea"/>
                          <a:cs typeface="+mn-cs"/>
                        </a:rPr>
                        <a:t> B</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495187"/>
                  </a:ext>
                </a:extLst>
              </a:tr>
              <a:tr h="322836">
                <a:tc>
                  <a:txBody>
                    <a:bodyPr/>
                    <a:lstStyle/>
                    <a:p>
                      <a:pPr algn="ctr"/>
                      <a:r>
                        <a:rPr lang="en-US" sz="800" b="0" dirty="0">
                          <a:solidFill>
                            <a:schemeClr val="tx1"/>
                          </a:solidFill>
                          <a:latin typeface="+mn-lt"/>
                        </a:rPr>
                        <a:t>12%</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76%</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12%</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7745951"/>
                  </a:ext>
                </a:extLst>
              </a:tr>
            </a:tbl>
          </a:graphicData>
        </a:graphic>
      </p:graphicFrame>
      <p:sp>
        <p:nvSpPr>
          <p:cNvPr id="46" name="TextBox 45">
            <a:extLst>
              <a:ext uri="{FF2B5EF4-FFF2-40B4-BE49-F238E27FC236}">
                <a16:creationId xmlns:a16="http://schemas.microsoft.com/office/drawing/2014/main" id="{780D13EA-A78E-764B-8A4F-757B3DD59894}"/>
              </a:ext>
            </a:extLst>
          </p:cNvPr>
          <p:cNvSpPr txBox="1"/>
          <p:nvPr/>
        </p:nvSpPr>
        <p:spPr>
          <a:xfrm>
            <a:off x="5923298" y="2243725"/>
            <a:ext cx="297378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CHOCOLATE CHIP AMOUNT JA</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R</a:t>
            </a:r>
          </a:p>
        </p:txBody>
      </p:sp>
      <p:sp>
        <p:nvSpPr>
          <p:cNvPr id="47" name="TextBox 46">
            <a:extLst>
              <a:ext uri="{FF2B5EF4-FFF2-40B4-BE49-F238E27FC236}">
                <a16:creationId xmlns:a16="http://schemas.microsoft.com/office/drawing/2014/main" id="{5DE95384-AF06-E743-80DE-FF2BB8DD2D41}"/>
              </a:ext>
            </a:extLst>
          </p:cNvPr>
          <p:cNvSpPr txBox="1"/>
          <p:nvPr/>
        </p:nvSpPr>
        <p:spPr>
          <a:xfrm>
            <a:off x="5923298" y="3172885"/>
            <a:ext cx="297378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SWEETNESS JA</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R</a:t>
            </a:r>
          </a:p>
        </p:txBody>
      </p:sp>
      <p:cxnSp>
        <p:nvCxnSpPr>
          <p:cNvPr id="48" name="Straight Connector 47">
            <a:extLst>
              <a:ext uri="{FF2B5EF4-FFF2-40B4-BE49-F238E27FC236}">
                <a16:creationId xmlns:a16="http://schemas.microsoft.com/office/drawing/2014/main" id="{9BA05C04-6674-4644-B4A2-D194E4C6FEBE}"/>
              </a:ext>
            </a:extLst>
          </p:cNvPr>
          <p:cNvCxnSpPr>
            <a:cxnSpLocks/>
          </p:cNvCxnSpPr>
          <p:nvPr/>
        </p:nvCxnSpPr>
        <p:spPr>
          <a:xfrm flipH="1">
            <a:off x="433152" y="2203728"/>
            <a:ext cx="8412480"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37A5B5-2781-0740-972C-E474466D2498}"/>
              </a:ext>
            </a:extLst>
          </p:cNvPr>
          <p:cNvCxnSpPr>
            <a:cxnSpLocks/>
          </p:cNvCxnSpPr>
          <p:nvPr/>
        </p:nvCxnSpPr>
        <p:spPr>
          <a:xfrm flipH="1">
            <a:off x="433152" y="3134034"/>
            <a:ext cx="8412480"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C1D4A1AA-0941-D089-B238-49BF50F1A8E2}"/>
              </a:ext>
            </a:extLst>
          </p:cNvPr>
          <p:cNvGraphicFramePr>
            <a:graphicFrameLocks noGrp="1"/>
          </p:cNvGraphicFramePr>
          <p:nvPr/>
        </p:nvGraphicFramePr>
        <p:xfrm>
          <a:off x="236810" y="1529956"/>
          <a:ext cx="813816" cy="248716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20040">
                <a:tc>
                  <a:txBody>
                    <a:bodyPr/>
                    <a:lstStyle/>
                    <a:p>
                      <a:pPr algn="ctr"/>
                      <a:r>
                        <a:rPr lang="en-US" sz="800" b="0" dirty="0">
                          <a:solidFill>
                            <a:schemeClr val="tx1"/>
                          </a:solidFill>
                          <a:latin typeface="+mn-lt"/>
                        </a:rPr>
                        <a:t>1%</a:t>
                      </a:r>
                      <a:endParaRPr lang="en-US" sz="8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92608">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008536"/>
                  </a:ext>
                </a:extLst>
              </a:tr>
              <a:tr h="320040">
                <a:tc>
                  <a:txBody>
                    <a:bodyPr/>
                    <a:lstStyle/>
                    <a:p>
                      <a:pPr algn="ctr"/>
                      <a:r>
                        <a:rPr lang="en-US" sz="800" b="0" dirty="0">
                          <a:solidFill>
                            <a:schemeClr val="tx1"/>
                          </a:solidFill>
                          <a:latin typeface="+mn-lt"/>
                        </a:rPr>
                        <a:t>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3251104"/>
                  </a:ext>
                </a:extLst>
              </a:tr>
              <a:tr h="320040">
                <a:tc>
                  <a:txBody>
                    <a:bodyPr/>
                    <a:lstStyle/>
                    <a:p>
                      <a:pPr algn="ctr"/>
                      <a:r>
                        <a:rPr lang="en-US" sz="800" b="0" dirty="0">
                          <a:solidFill>
                            <a:schemeClr val="tx1"/>
                          </a:solidFill>
                          <a:latin typeface="+mn-lt"/>
                        </a:rPr>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1005432"/>
                  </a:ext>
                </a:extLst>
              </a:tr>
              <a:tr h="274320">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4732928"/>
                  </a:ext>
                </a:extLst>
              </a:tr>
              <a:tr h="320040">
                <a:tc>
                  <a:txBody>
                    <a:bodyPr/>
                    <a:lstStyle/>
                    <a:p>
                      <a:pPr algn="ctr"/>
                      <a:r>
                        <a:rPr lang="en-US" sz="800" b="0" dirty="0">
                          <a:solidFill>
                            <a:schemeClr val="tx1"/>
                          </a:solidFill>
                          <a:latin typeface="+mn-lt"/>
                        </a:rPr>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6505604"/>
                  </a:ext>
                </a:extLst>
              </a:tr>
              <a:tr h="320040">
                <a:tc>
                  <a:txBody>
                    <a:bodyPr/>
                    <a:lstStyle/>
                    <a:p>
                      <a:pPr algn="ctr"/>
                      <a:r>
                        <a:rPr lang="en-US" sz="800" b="0" dirty="0">
                          <a:solidFill>
                            <a:schemeClr val="tx1"/>
                          </a:solidFill>
                          <a:latin typeface="+mn-lt"/>
                        </a:rPr>
                        <a:t>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8944884"/>
                  </a:ext>
                </a:extLst>
              </a:tr>
            </a:tbl>
          </a:graphicData>
        </a:graphic>
      </p:graphicFrame>
      <p:grpSp>
        <p:nvGrpSpPr>
          <p:cNvPr id="9" name="Group 8">
            <a:extLst>
              <a:ext uri="{FF2B5EF4-FFF2-40B4-BE49-F238E27FC236}">
                <a16:creationId xmlns:a16="http://schemas.microsoft.com/office/drawing/2014/main" id="{9ADD49DB-DC47-F1AF-D331-2F9CFEA4CE97}"/>
              </a:ext>
            </a:extLst>
          </p:cNvPr>
          <p:cNvGrpSpPr/>
          <p:nvPr/>
        </p:nvGrpSpPr>
        <p:grpSpPr>
          <a:xfrm>
            <a:off x="436446" y="4091444"/>
            <a:ext cx="3094940" cy="595545"/>
            <a:chOff x="72145" y="4154011"/>
            <a:chExt cx="3094940" cy="595545"/>
          </a:xfrm>
        </p:grpSpPr>
        <p:sp>
          <p:nvSpPr>
            <p:cNvPr id="13" name="Rounded Rectangle 12">
              <a:extLst>
                <a:ext uri="{FF2B5EF4-FFF2-40B4-BE49-F238E27FC236}">
                  <a16:creationId xmlns:a16="http://schemas.microsoft.com/office/drawing/2014/main" id="{11DEF0E7-BE50-52DF-2FCD-7EB92B246010}"/>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303030"/>
                </a:solidFill>
                <a:effectLst/>
                <a:uLnTx/>
                <a:uFillTx/>
                <a:latin typeface="Avenir Next" panose="020B0503020202020204" pitchFamily="34" charset="0"/>
                <a:ea typeface="Helvetica Neue Light" charset="0"/>
                <a:cs typeface="+mn-cs"/>
              </a:endParaRPr>
            </a:p>
          </p:txBody>
        </p:sp>
        <p:grpSp>
          <p:nvGrpSpPr>
            <p:cNvPr id="14" name="Group 13">
              <a:extLst>
                <a:ext uri="{FF2B5EF4-FFF2-40B4-BE49-F238E27FC236}">
                  <a16:creationId xmlns:a16="http://schemas.microsoft.com/office/drawing/2014/main" id="{A5EBC886-F334-8858-0183-D503479A1E9D}"/>
                </a:ext>
              </a:extLst>
            </p:cNvPr>
            <p:cNvGrpSpPr/>
            <p:nvPr/>
          </p:nvGrpSpPr>
          <p:grpSpPr>
            <a:xfrm>
              <a:off x="146752" y="4167090"/>
              <a:ext cx="3020333" cy="569387"/>
              <a:chOff x="191567" y="4177462"/>
              <a:chExt cx="3020333" cy="569387"/>
            </a:xfrm>
          </p:grpSpPr>
          <p:sp>
            <p:nvSpPr>
              <p:cNvPr id="15" name="TextBox 14">
                <a:extLst>
                  <a:ext uri="{FF2B5EF4-FFF2-40B4-BE49-F238E27FC236}">
                    <a16:creationId xmlns:a16="http://schemas.microsoft.com/office/drawing/2014/main" id="{922379F4-DC8A-F0B6-F711-22EFFEAA9239}"/>
                  </a:ext>
                </a:extLst>
              </p:cNvPr>
              <p:cNvSpPr txBox="1"/>
              <p:nvPr/>
            </p:nvSpPr>
            <p:spPr>
              <a:xfrm>
                <a:off x="379794" y="4177462"/>
                <a:ext cx="2832106"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Meets 70% JAR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but Net Direction for Change &lt;20%</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and Net Direction for Change 20%+</a:t>
                </a:r>
              </a:p>
            </p:txBody>
          </p:sp>
          <p:pic>
            <p:nvPicPr>
              <p:cNvPr id="16" name="Picture 15">
                <a:extLst>
                  <a:ext uri="{FF2B5EF4-FFF2-40B4-BE49-F238E27FC236}">
                    <a16:creationId xmlns:a16="http://schemas.microsoft.com/office/drawing/2014/main" id="{E59B8320-8E4B-37CC-A5EF-48BECF5725A6}"/>
                  </a:ext>
                </a:extLst>
              </p:cNvPr>
              <p:cNvPicPr>
                <a:picLocks noChangeAspect="1"/>
              </p:cNvPicPr>
              <p:nvPr/>
            </p:nvPicPr>
            <p:blipFill>
              <a:blip r:embed="rId4"/>
              <a:stretch>
                <a:fillRect/>
              </a:stretch>
            </p:blipFill>
            <p:spPr>
              <a:xfrm>
                <a:off x="191567" y="4552484"/>
                <a:ext cx="182880" cy="182880"/>
              </a:xfrm>
              <a:prstGeom prst="rect">
                <a:avLst/>
              </a:prstGeom>
            </p:spPr>
          </p:pic>
          <p:pic>
            <p:nvPicPr>
              <p:cNvPr id="17" name="Picture 16">
                <a:extLst>
                  <a:ext uri="{FF2B5EF4-FFF2-40B4-BE49-F238E27FC236}">
                    <a16:creationId xmlns:a16="http://schemas.microsoft.com/office/drawing/2014/main" id="{7FEB6A3D-530E-6982-F4AD-20DE99EC53B1}"/>
                  </a:ext>
                </a:extLst>
              </p:cNvPr>
              <p:cNvPicPr>
                <a:picLocks noChangeAspect="1"/>
              </p:cNvPicPr>
              <p:nvPr/>
            </p:nvPicPr>
            <p:blipFill>
              <a:blip r:embed="rId5"/>
              <a:stretch>
                <a:fillRect/>
              </a:stretch>
            </p:blipFill>
            <p:spPr>
              <a:xfrm>
                <a:off x="191567" y="4183714"/>
                <a:ext cx="182880" cy="182880"/>
              </a:xfrm>
              <a:prstGeom prst="rect">
                <a:avLst/>
              </a:prstGeom>
            </p:spPr>
          </p:pic>
          <p:pic>
            <p:nvPicPr>
              <p:cNvPr id="18" name="Picture 17">
                <a:extLst>
                  <a:ext uri="{FF2B5EF4-FFF2-40B4-BE49-F238E27FC236}">
                    <a16:creationId xmlns:a16="http://schemas.microsoft.com/office/drawing/2014/main" id="{774DE627-ACD0-6734-67BA-BC6DA0AA7D50}"/>
                  </a:ext>
                </a:extLst>
              </p:cNvPr>
              <p:cNvPicPr>
                <a:picLocks noChangeAspect="1"/>
              </p:cNvPicPr>
              <p:nvPr/>
            </p:nvPicPr>
            <p:blipFill>
              <a:blip r:embed="rId6"/>
              <a:stretch>
                <a:fillRect/>
              </a:stretch>
            </p:blipFill>
            <p:spPr>
              <a:xfrm>
                <a:off x="191567" y="4368099"/>
                <a:ext cx="182880" cy="182880"/>
              </a:xfrm>
              <a:prstGeom prst="rect">
                <a:avLst/>
              </a:prstGeom>
            </p:spPr>
          </p:pic>
        </p:grpSp>
      </p:grpSp>
      <p:grpSp>
        <p:nvGrpSpPr>
          <p:cNvPr id="8" name="Group 7">
            <a:extLst>
              <a:ext uri="{FF2B5EF4-FFF2-40B4-BE49-F238E27FC236}">
                <a16:creationId xmlns:a16="http://schemas.microsoft.com/office/drawing/2014/main" id="{FDEAD639-881E-1DF0-37F3-B2AB1257A995}"/>
              </a:ext>
            </a:extLst>
          </p:cNvPr>
          <p:cNvGrpSpPr/>
          <p:nvPr/>
        </p:nvGrpSpPr>
        <p:grpSpPr>
          <a:xfrm>
            <a:off x="3927956" y="4065911"/>
            <a:ext cx="2249526" cy="707886"/>
            <a:chOff x="3080735" y="4321373"/>
            <a:chExt cx="2249526" cy="707886"/>
          </a:xfrm>
        </p:grpSpPr>
        <p:sp>
          <p:nvSpPr>
            <p:cNvPr id="20" name="TextBox 19">
              <a:extLst>
                <a:ext uri="{FF2B5EF4-FFF2-40B4-BE49-F238E27FC236}">
                  <a16:creationId xmlns:a16="http://schemas.microsoft.com/office/drawing/2014/main" id="{8DA71285-016A-AF3B-90A6-E19DC7963D83}"/>
                </a:ext>
              </a:extLst>
            </p:cNvPr>
            <p:cNvSpPr txBox="1"/>
            <p:nvPr/>
          </p:nvSpPr>
          <p:spPr>
            <a:xfrm>
              <a:off x="3080735" y="4321373"/>
              <a:ext cx="1085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21" name="TextBox 20">
              <a:extLst>
                <a:ext uri="{FF2B5EF4-FFF2-40B4-BE49-F238E27FC236}">
                  <a16:creationId xmlns:a16="http://schemas.microsoft.com/office/drawing/2014/main" id="{B19127CC-2A89-703F-114C-283F6738346B}"/>
                </a:ext>
              </a:extLst>
            </p:cNvPr>
            <p:cNvSpPr txBox="1"/>
            <p:nvPr/>
          </p:nvSpPr>
          <p:spPr>
            <a:xfrm>
              <a:off x="4092004" y="4321373"/>
              <a:ext cx="12382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pic>
        <p:nvPicPr>
          <p:cNvPr id="22" name="Picture 21">
            <a:extLst>
              <a:ext uri="{FF2B5EF4-FFF2-40B4-BE49-F238E27FC236}">
                <a16:creationId xmlns:a16="http://schemas.microsoft.com/office/drawing/2014/main" id="{98EB2A5F-E5F2-BF95-DB9E-6C0FC4E88D60}"/>
              </a:ext>
            </a:extLst>
          </p:cNvPr>
          <p:cNvPicPr>
            <a:picLocks noChangeAspect="1"/>
          </p:cNvPicPr>
          <p:nvPr/>
        </p:nvPicPr>
        <p:blipFill>
          <a:blip r:embed="rId7"/>
          <a:srcRect/>
          <a:stretch/>
        </p:blipFill>
        <p:spPr>
          <a:xfrm>
            <a:off x="7042189" y="2524077"/>
            <a:ext cx="182880" cy="182880"/>
          </a:xfrm>
          <a:prstGeom prst="rect">
            <a:avLst/>
          </a:prstGeom>
        </p:spPr>
      </p:pic>
      <p:pic>
        <p:nvPicPr>
          <p:cNvPr id="23" name="Picture 22">
            <a:extLst>
              <a:ext uri="{FF2B5EF4-FFF2-40B4-BE49-F238E27FC236}">
                <a16:creationId xmlns:a16="http://schemas.microsoft.com/office/drawing/2014/main" id="{80EF044C-3607-21C8-F5B0-4C6778827F9A}"/>
              </a:ext>
            </a:extLst>
          </p:cNvPr>
          <p:cNvPicPr>
            <a:picLocks noChangeAspect="1"/>
          </p:cNvPicPr>
          <p:nvPr/>
        </p:nvPicPr>
        <p:blipFill>
          <a:blip r:embed="rId7"/>
          <a:srcRect/>
          <a:stretch/>
        </p:blipFill>
        <p:spPr>
          <a:xfrm>
            <a:off x="7042189" y="2839385"/>
            <a:ext cx="182880" cy="182880"/>
          </a:xfrm>
          <a:prstGeom prst="rect">
            <a:avLst/>
          </a:prstGeom>
        </p:spPr>
      </p:pic>
      <p:pic>
        <p:nvPicPr>
          <p:cNvPr id="24" name="Picture 23">
            <a:extLst>
              <a:ext uri="{FF2B5EF4-FFF2-40B4-BE49-F238E27FC236}">
                <a16:creationId xmlns:a16="http://schemas.microsoft.com/office/drawing/2014/main" id="{328FE9DC-E127-A32E-0668-57F68B5F1498}"/>
              </a:ext>
            </a:extLst>
          </p:cNvPr>
          <p:cNvPicPr>
            <a:picLocks noChangeAspect="1"/>
          </p:cNvPicPr>
          <p:nvPr/>
        </p:nvPicPr>
        <p:blipFill>
          <a:blip r:embed="rId7"/>
          <a:srcRect/>
          <a:stretch/>
        </p:blipFill>
        <p:spPr>
          <a:xfrm>
            <a:off x="7042189" y="3443728"/>
            <a:ext cx="182880" cy="182880"/>
          </a:xfrm>
          <a:prstGeom prst="rect">
            <a:avLst/>
          </a:prstGeom>
        </p:spPr>
      </p:pic>
      <p:pic>
        <p:nvPicPr>
          <p:cNvPr id="25" name="Picture 24">
            <a:extLst>
              <a:ext uri="{FF2B5EF4-FFF2-40B4-BE49-F238E27FC236}">
                <a16:creationId xmlns:a16="http://schemas.microsoft.com/office/drawing/2014/main" id="{DEF04A69-0F6F-5AB9-D988-A3299E91D1DF}"/>
              </a:ext>
            </a:extLst>
          </p:cNvPr>
          <p:cNvPicPr>
            <a:picLocks noChangeAspect="1"/>
          </p:cNvPicPr>
          <p:nvPr/>
        </p:nvPicPr>
        <p:blipFill>
          <a:blip r:embed="rId7"/>
          <a:srcRect/>
          <a:stretch/>
        </p:blipFill>
        <p:spPr>
          <a:xfrm>
            <a:off x="7042189" y="3764293"/>
            <a:ext cx="182880" cy="182880"/>
          </a:xfrm>
          <a:prstGeom prst="rect">
            <a:avLst/>
          </a:prstGeom>
        </p:spPr>
      </p:pic>
    </p:spTree>
    <p:extLst>
      <p:ext uri="{BB962C8B-B14F-4D97-AF65-F5344CB8AC3E}">
        <p14:creationId xmlns:p14="http://schemas.microsoft.com/office/powerpoint/2010/main" val="299470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E1C7-DA14-1A44-8A47-5CCE67E947D0}"/>
              </a:ext>
            </a:extLst>
          </p:cNvPr>
          <p:cNvSpPr>
            <a:spLocks noGrp="1"/>
          </p:cNvSpPr>
          <p:nvPr>
            <p:ph type="title"/>
          </p:nvPr>
        </p:nvSpPr>
        <p:spPr/>
        <p:txBody>
          <a:bodyPr/>
          <a:lstStyle/>
          <a:p>
            <a:r>
              <a:rPr lang="en-US" sz="1600" dirty="0"/>
              <a:t>Pillsbury’s softer and chewy texture is more appealing to consumers.</a:t>
            </a:r>
          </a:p>
        </p:txBody>
      </p:sp>
      <p:sp>
        <p:nvSpPr>
          <p:cNvPr id="3" name="Slide Number Placeholder 2">
            <a:extLst>
              <a:ext uri="{FF2B5EF4-FFF2-40B4-BE49-F238E27FC236}">
                <a16:creationId xmlns:a16="http://schemas.microsoft.com/office/drawing/2014/main" id="{1377EA52-1358-C444-8B1F-49687A79F635}"/>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AA369B46-21EE-844B-92C4-4571C88BE3C1}"/>
              </a:ext>
            </a:extLst>
          </p:cNvPr>
          <p:cNvSpPr>
            <a:spLocks noGrp="1"/>
          </p:cNvSpPr>
          <p:nvPr>
            <p:ph sz="quarter" idx="11"/>
          </p:nvPr>
        </p:nvSpPr>
        <p:spPr/>
        <p:txBody>
          <a:bodyPr/>
          <a:lstStyle/>
          <a:p>
            <a:r>
              <a:rPr lang="en-US" dirty="0"/>
              <a:t>Pillsbury’s soft and smooth texture, noted among those who prefer the brand, is considered superior to Nestle’s. Consumers find Nestle’s cookies to be slightly too crispy and too chewy, driving the underperformance in texture. Although both brands meet optimal JAR scores for chewiness, Nestle skews more toward </a:t>
            </a:r>
            <a:r>
              <a:rPr lang="en-US" i="1" dirty="0"/>
              <a:t>too much </a:t>
            </a:r>
            <a:r>
              <a:rPr lang="en-US" dirty="0"/>
              <a:t>compared to Pillsbury.</a:t>
            </a:r>
          </a:p>
        </p:txBody>
      </p:sp>
      <p:sp>
        <p:nvSpPr>
          <p:cNvPr id="5" name="Text Placeholder 4">
            <a:extLst>
              <a:ext uri="{FF2B5EF4-FFF2-40B4-BE49-F238E27FC236}">
                <a16:creationId xmlns:a16="http://schemas.microsoft.com/office/drawing/2014/main" id="{A2919E9A-AC6D-B44B-8E54-21A380C737AA}"/>
              </a:ext>
            </a:extLst>
          </p:cNvPr>
          <p:cNvSpPr>
            <a:spLocks noGrp="1"/>
          </p:cNvSpPr>
          <p:nvPr>
            <p:ph type="body" sz="quarter" idx="12"/>
          </p:nvPr>
        </p:nvSpPr>
        <p:spPr/>
        <p:txBody>
          <a:bodyPr/>
          <a:lstStyle/>
          <a:p>
            <a:r>
              <a:rPr lang="en-US" dirty="0"/>
              <a:t>TEXTURE</a:t>
            </a:r>
          </a:p>
        </p:txBody>
      </p:sp>
      <p:sp>
        <p:nvSpPr>
          <p:cNvPr id="6" name="Text Placeholder 5">
            <a:extLst>
              <a:ext uri="{FF2B5EF4-FFF2-40B4-BE49-F238E27FC236}">
                <a16:creationId xmlns:a16="http://schemas.microsoft.com/office/drawing/2014/main" id="{586E98AB-D50C-8D49-950E-D88A088F3A81}"/>
              </a:ext>
            </a:extLst>
          </p:cNvPr>
          <p:cNvSpPr>
            <a:spLocks noGrp="1"/>
          </p:cNvSpPr>
          <p:nvPr>
            <p:ph type="body" sz="quarter" idx="15"/>
          </p:nvPr>
        </p:nvSpPr>
        <p:spPr>
          <a:xfrm>
            <a:off x="135940" y="4802066"/>
            <a:ext cx="7522160" cy="341434"/>
          </a:xfrm>
        </p:spPr>
        <p:txBody>
          <a:bodyPr/>
          <a:lstStyle/>
          <a:p>
            <a:r>
              <a:rPr lang="en-US" sz="700" dirty="0"/>
              <a:t>Q: How much do you like or dislike the texture of this cookie? Q: The thickness of this cookie is…</a:t>
            </a:r>
          </a:p>
          <a:p>
            <a:r>
              <a:rPr lang="en-US" sz="700" dirty="0"/>
              <a:t>Q: How much do you like or dislike the crispiness of this cookie? Q: The crispiness of this cookie is…</a:t>
            </a:r>
          </a:p>
          <a:p>
            <a:r>
              <a:rPr lang="en-US" sz="700" dirty="0"/>
              <a:t>Q: How much do you like or dislike the chewiness of this cookie? Q: The chewiness of this cookie is…</a:t>
            </a:r>
          </a:p>
        </p:txBody>
      </p:sp>
      <p:graphicFrame>
        <p:nvGraphicFramePr>
          <p:cNvPr id="33" name="Chart 32">
            <a:extLst>
              <a:ext uri="{FF2B5EF4-FFF2-40B4-BE49-F238E27FC236}">
                <a16:creationId xmlns:a16="http://schemas.microsoft.com/office/drawing/2014/main" id="{26A8D387-3639-9D4E-87FE-EC50C176C2F3}"/>
              </a:ext>
            </a:extLst>
          </p:cNvPr>
          <p:cNvGraphicFramePr/>
          <p:nvPr/>
        </p:nvGraphicFramePr>
        <p:xfrm>
          <a:off x="1002459" y="1390680"/>
          <a:ext cx="4377751" cy="27483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Table 37">
            <a:extLst>
              <a:ext uri="{FF2B5EF4-FFF2-40B4-BE49-F238E27FC236}">
                <a16:creationId xmlns:a16="http://schemas.microsoft.com/office/drawing/2014/main" id="{55A6D519-6F30-6F49-B81C-800C5835C946}"/>
              </a:ext>
            </a:extLst>
          </p:cNvPr>
          <p:cNvGraphicFramePr>
            <a:graphicFrameLocks noGrp="1"/>
          </p:cNvGraphicFramePr>
          <p:nvPr/>
        </p:nvGraphicFramePr>
        <p:xfrm>
          <a:off x="4955165" y="1529956"/>
          <a:ext cx="813816" cy="248716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20040">
                <a:tc>
                  <a:txBody>
                    <a:bodyPr/>
                    <a:lstStyle/>
                    <a:p>
                      <a:pPr algn="ctr"/>
                      <a:r>
                        <a:rPr lang="en-US" sz="800" b="0" dirty="0">
                          <a:solidFill>
                            <a:schemeClr val="tx1"/>
                          </a:solidFill>
                          <a:latin typeface="+mn-lt"/>
                        </a:rPr>
                        <a:t>85%</a:t>
                      </a:r>
                      <a:endParaRPr lang="en-US" sz="8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80%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92608">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008536"/>
                  </a:ext>
                </a:extLst>
              </a:tr>
              <a:tr h="320040">
                <a:tc>
                  <a:txBody>
                    <a:bodyPr/>
                    <a:lstStyle/>
                    <a:p>
                      <a:pPr algn="ctr"/>
                      <a:r>
                        <a:rPr lang="en-US" sz="800" b="0" dirty="0">
                          <a:solidFill>
                            <a:schemeClr val="tx1"/>
                          </a:solidFill>
                          <a:latin typeface="+mn-lt"/>
                        </a:rPr>
                        <a:t>75% </a:t>
                      </a:r>
                      <a:r>
                        <a:rPr lang="en-US" sz="800" b="1" dirty="0">
                          <a:solidFill>
                            <a:srgbClr val="DF9709"/>
                          </a:solidFill>
                          <a:latin typeface="+mn-lt"/>
                        </a:rPr>
                        <a:t>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3251104"/>
                  </a:ext>
                </a:extLst>
              </a:tr>
              <a:tr h="320040">
                <a:tc>
                  <a:txBody>
                    <a:bodyPr/>
                    <a:lstStyle/>
                    <a:p>
                      <a:pPr algn="ctr"/>
                      <a:r>
                        <a:rPr lang="en-US" sz="800" b="0" dirty="0">
                          <a:solidFill>
                            <a:schemeClr val="tx1"/>
                          </a:solidFill>
                          <a:latin typeface="+mn-lt"/>
                        </a:rPr>
                        <a:t>64%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1005432"/>
                  </a:ext>
                </a:extLst>
              </a:tr>
              <a:tr h="274320">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4732928"/>
                  </a:ext>
                </a:extLst>
              </a:tr>
              <a:tr h="320040">
                <a:tc>
                  <a:txBody>
                    <a:bodyPr/>
                    <a:lstStyle/>
                    <a:p>
                      <a:pPr algn="ctr"/>
                      <a:r>
                        <a:rPr lang="en-US" sz="800" b="0" dirty="0">
                          <a:solidFill>
                            <a:schemeClr val="tx1"/>
                          </a:solidFill>
                          <a:latin typeface="+mn-lt"/>
                        </a:rPr>
                        <a:t>84%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6505604"/>
                  </a:ext>
                </a:extLst>
              </a:tr>
              <a:tr h="320040">
                <a:tc>
                  <a:txBody>
                    <a:bodyPr/>
                    <a:lstStyle/>
                    <a:p>
                      <a:pPr algn="ctr"/>
                      <a:r>
                        <a:rPr lang="en-US" sz="800" b="0" dirty="0">
                          <a:solidFill>
                            <a:schemeClr val="tx1"/>
                          </a:solidFill>
                          <a:latin typeface="+mn-lt"/>
                        </a:rPr>
                        <a:t>76%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8944884"/>
                  </a:ext>
                </a:extLst>
              </a:tr>
            </a:tbl>
          </a:graphicData>
        </a:graphic>
      </p:graphicFrame>
      <p:sp>
        <p:nvSpPr>
          <p:cNvPr id="39" name="TextBox 38">
            <a:extLst>
              <a:ext uri="{FF2B5EF4-FFF2-40B4-BE49-F238E27FC236}">
                <a16:creationId xmlns:a16="http://schemas.microsoft.com/office/drawing/2014/main" id="{0A4723BF-5BF9-F745-BBED-6072637CCA19}"/>
              </a:ext>
            </a:extLst>
          </p:cNvPr>
          <p:cNvSpPr txBox="1"/>
          <p:nvPr/>
        </p:nvSpPr>
        <p:spPr>
          <a:xfrm>
            <a:off x="907376" y="1330346"/>
            <a:ext cx="3377223"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OVERALL TEXTURE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sp>
        <p:nvSpPr>
          <p:cNvPr id="40" name="TextBox 39">
            <a:extLst>
              <a:ext uri="{FF2B5EF4-FFF2-40B4-BE49-F238E27FC236}">
                <a16:creationId xmlns:a16="http://schemas.microsoft.com/office/drawing/2014/main" id="{9E4DFA7A-CBB7-D04F-A2BC-B9556D35CBC3}"/>
              </a:ext>
            </a:extLst>
          </p:cNvPr>
          <p:cNvSpPr txBox="1"/>
          <p:nvPr/>
        </p:nvSpPr>
        <p:spPr>
          <a:xfrm>
            <a:off x="4214068" y="1287369"/>
            <a:ext cx="484428"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MEAN</a:t>
            </a:r>
          </a:p>
        </p:txBody>
      </p:sp>
      <p:sp>
        <p:nvSpPr>
          <p:cNvPr id="41" name="TextBox 40">
            <a:extLst>
              <a:ext uri="{FF2B5EF4-FFF2-40B4-BE49-F238E27FC236}">
                <a16:creationId xmlns:a16="http://schemas.microsoft.com/office/drawing/2014/main" id="{99FE5C47-2F97-D740-9ECF-DEF181ED08AD}"/>
              </a:ext>
            </a:extLst>
          </p:cNvPr>
          <p:cNvSpPr txBox="1"/>
          <p:nvPr/>
        </p:nvSpPr>
        <p:spPr>
          <a:xfrm>
            <a:off x="460824" y="1287369"/>
            <a:ext cx="35939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B3B</a:t>
            </a:r>
          </a:p>
        </p:txBody>
      </p:sp>
      <p:sp>
        <p:nvSpPr>
          <p:cNvPr id="42" name="TextBox 41">
            <a:extLst>
              <a:ext uri="{FF2B5EF4-FFF2-40B4-BE49-F238E27FC236}">
                <a16:creationId xmlns:a16="http://schemas.microsoft.com/office/drawing/2014/main" id="{08242C56-C371-A745-8B4B-DB82B177B92D}"/>
              </a:ext>
            </a:extLst>
          </p:cNvPr>
          <p:cNvSpPr txBox="1"/>
          <p:nvPr/>
        </p:nvSpPr>
        <p:spPr>
          <a:xfrm>
            <a:off x="5190392" y="1287369"/>
            <a:ext cx="34336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T3B</a:t>
            </a:r>
          </a:p>
        </p:txBody>
      </p:sp>
      <p:sp>
        <p:nvSpPr>
          <p:cNvPr id="43" name="TextBox 42">
            <a:extLst>
              <a:ext uri="{FF2B5EF4-FFF2-40B4-BE49-F238E27FC236}">
                <a16:creationId xmlns:a16="http://schemas.microsoft.com/office/drawing/2014/main" id="{5747D9D5-0D3F-C245-9BC6-2A15E94C9920}"/>
              </a:ext>
            </a:extLst>
          </p:cNvPr>
          <p:cNvSpPr txBox="1"/>
          <p:nvPr/>
        </p:nvSpPr>
        <p:spPr>
          <a:xfrm>
            <a:off x="1261582" y="2249688"/>
            <a:ext cx="2562962"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CRISPINESS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sp>
        <p:nvSpPr>
          <p:cNvPr id="44" name="TextBox 43">
            <a:extLst>
              <a:ext uri="{FF2B5EF4-FFF2-40B4-BE49-F238E27FC236}">
                <a16:creationId xmlns:a16="http://schemas.microsoft.com/office/drawing/2014/main" id="{6486DEE0-61FC-364C-AFAF-D21E39A0CE69}"/>
              </a:ext>
            </a:extLst>
          </p:cNvPr>
          <p:cNvSpPr txBox="1"/>
          <p:nvPr/>
        </p:nvSpPr>
        <p:spPr>
          <a:xfrm>
            <a:off x="1410321" y="3172885"/>
            <a:ext cx="2265484"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CHEWINESS LIKIN</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G</a:t>
            </a:r>
          </a:p>
        </p:txBody>
      </p:sp>
      <p:graphicFrame>
        <p:nvGraphicFramePr>
          <p:cNvPr id="45" name="Table 44">
            <a:extLst>
              <a:ext uri="{FF2B5EF4-FFF2-40B4-BE49-F238E27FC236}">
                <a16:creationId xmlns:a16="http://schemas.microsoft.com/office/drawing/2014/main" id="{8C93CF7B-3933-9841-BB0B-25E099FAB71F}"/>
              </a:ext>
            </a:extLst>
          </p:cNvPr>
          <p:cNvGraphicFramePr>
            <a:graphicFrameLocks noGrp="1"/>
          </p:cNvGraphicFramePr>
          <p:nvPr/>
        </p:nvGraphicFramePr>
        <p:xfrm>
          <a:off x="5992872" y="1087622"/>
          <a:ext cx="2834640" cy="2984540"/>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402349697"/>
                    </a:ext>
                  </a:extLst>
                </a:gridCol>
                <a:gridCol w="1188720">
                  <a:extLst>
                    <a:ext uri="{9D8B030D-6E8A-4147-A177-3AD203B41FA5}">
                      <a16:colId xmlns:a16="http://schemas.microsoft.com/office/drawing/2014/main" val="3878226259"/>
                    </a:ext>
                  </a:extLst>
                </a:gridCol>
                <a:gridCol w="822960">
                  <a:extLst>
                    <a:ext uri="{9D8B030D-6E8A-4147-A177-3AD203B41FA5}">
                      <a16:colId xmlns:a16="http://schemas.microsoft.com/office/drawing/2014/main" val="3050725692"/>
                    </a:ext>
                  </a:extLst>
                </a:gridCol>
              </a:tblGrid>
              <a:tr h="32226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0" dirty="0">
                          <a:solidFill>
                            <a:schemeClr val="tx1"/>
                          </a:solidFill>
                          <a:latin typeface="+mn-lt"/>
                        </a:rPr>
                        <a:t>Not enough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latin typeface="+mn-lt"/>
                          <a:ea typeface="+mn-ea"/>
                          <a:cs typeface="+mn-cs"/>
                        </a:rPr>
                        <a:t>    JUST ABOUT RIGHT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b="0" dirty="0">
                          <a:solidFill>
                            <a:schemeClr val="tx1"/>
                          </a:solidFill>
                          <a:latin typeface="+mn-lt"/>
                        </a:rPr>
                        <a:t>Too much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3631017"/>
                  </a:ext>
                </a:extLst>
              </a:tr>
              <a:tr h="359724">
                <a:tc>
                  <a:txBody>
                    <a:bodyPr/>
                    <a:lstStyle/>
                    <a:p>
                      <a:pPr algn="ctr"/>
                      <a:r>
                        <a:rPr lang="en-US" sz="800" b="0" dirty="0">
                          <a:solidFill>
                            <a:schemeClr val="tx1"/>
                          </a:solidFill>
                          <a:latin typeface="+mn-lt"/>
                        </a:rPr>
                        <a:t>22%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74%</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4%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811438"/>
                  </a:ext>
                </a:extLst>
              </a:tr>
              <a:tr h="359724">
                <a:tc>
                  <a:txBody>
                    <a:bodyPr/>
                    <a:lstStyle/>
                    <a:p>
                      <a:pPr algn="ctr"/>
                      <a:r>
                        <a:rPr lang="en-US" sz="800" b="0" dirty="0">
                          <a:solidFill>
                            <a:schemeClr val="tx1"/>
                          </a:solidFill>
                          <a:latin typeface="+mn-lt"/>
                        </a:rPr>
                        <a:t>25%</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70%</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5%</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8226116"/>
                  </a:ext>
                </a:extLst>
              </a:tr>
              <a:tr h="251966">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4697999"/>
                  </a:ext>
                </a:extLst>
              </a:tr>
              <a:tr h="359724">
                <a:tc>
                  <a:txBody>
                    <a:bodyPr/>
                    <a:lstStyle/>
                    <a:p>
                      <a:pPr algn="ctr"/>
                      <a:r>
                        <a:rPr lang="en-US" sz="800" b="0" dirty="0">
                          <a:solidFill>
                            <a:schemeClr val="tx1"/>
                          </a:solidFill>
                          <a:latin typeface="+mn-lt"/>
                        </a:rPr>
                        <a:t>11%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77%</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12%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59724">
                <a:tc>
                  <a:txBody>
                    <a:bodyPr/>
                    <a:lstStyle/>
                    <a:p>
                      <a:pPr algn="ctr"/>
                      <a:r>
                        <a:rPr lang="en-US" sz="800" b="0" dirty="0">
                          <a:solidFill>
                            <a:schemeClr val="tx1"/>
                          </a:solidFill>
                          <a:latin typeface="+mn-lt"/>
                        </a:rPr>
                        <a:t>8%</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68%</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24%</a:t>
                      </a:r>
                      <a:r>
                        <a:rPr kumimoji="0" lang="en-US" sz="800" b="1" i="0" u="none" strike="noStrike" kern="1200" cap="none" spc="0" normalizeH="0" baseline="0" noProof="0" dirty="0">
                          <a:ln>
                            <a:noFill/>
                          </a:ln>
                          <a:solidFill>
                            <a:srgbClr val="7AC3EB"/>
                          </a:solidFill>
                          <a:effectLst/>
                          <a:uLnTx/>
                          <a:uFillTx/>
                          <a:latin typeface="+mn-lt"/>
                          <a:ea typeface="+mn-ea"/>
                          <a:cs typeface="+mn-cs"/>
                        </a:rPr>
                        <a:t> A</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51966">
                <a:tc>
                  <a:txBody>
                    <a:bodyPr/>
                    <a:lstStyle/>
                    <a:p>
                      <a:pPr algn="ct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0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994919"/>
                  </a:ext>
                </a:extLst>
              </a:tr>
              <a:tr h="359724">
                <a:tc>
                  <a:txBody>
                    <a:bodyPr/>
                    <a:lstStyle/>
                    <a:p>
                      <a:pPr algn="ctr"/>
                      <a:r>
                        <a:rPr lang="en-US" sz="800" b="0" dirty="0">
                          <a:solidFill>
                            <a:schemeClr val="tx1"/>
                          </a:solidFill>
                          <a:latin typeface="+mn-lt"/>
                        </a:rPr>
                        <a:t>12%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7AC3EB"/>
                          </a:solidFill>
                          <a:effectLst/>
                          <a:uLnTx/>
                          <a:uFillTx/>
                          <a:latin typeface="+mn-lt"/>
                          <a:ea typeface="+mn-ea"/>
                          <a:cs typeface="+mn-cs"/>
                        </a:rPr>
                        <a:t>        80%</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8%</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495187"/>
                  </a:ext>
                </a:extLst>
              </a:tr>
              <a:tr h="359724">
                <a:tc>
                  <a:txBody>
                    <a:bodyPr/>
                    <a:lstStyle/>
                    <a:p>
                      <a:pPr algn="ctr"/>
                      <a:r>
                        <a:rPr lang="en-US" sz="800" b="0" dirty="0">
                          <a:solidFill>
                            <a:schemeClr val="tx1"/>
                          </a:solidFill>
                          <a:latin typeface="+mn-lt"/>
                        </a:rPr>
                        <a:t>7%</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73%</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20% </a:t>
                      </a:r>
                      <a:r>
                        <a:rPr kumimoji="0" lang="en-US" sz="800" b="1" i="0" u="none" strike="noStrike" kern="1200" cap="none" spc="0" normalizeH="0" baseline="0" noProof="0" dirty="0">
                          <a:ln>
                            <a:noFill/>
                          </a:ln>
                          <a:solidFill>
                            <a:srgbClr val="7AC3EB"/>
                          </a:solidFill>
                          <a:effectLst/>
                          <a:uLnTx/>
                          <a:uFillTx/>
                          <a:latin typeface="+mn-lt"/>
                          <a:ea typeface="+mn-ea"/>
                          <a:cs typeface="+mn-cs"/>
                        </a:rPr>
                        <a:t>A</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7745951"/>
                  </a:ext>
                </a:extLst>
              </a:tr>
            </a:tbl>
          </a:graphicData>
        </a:graphic>
      </p:graphicFrame>
      <p:sp>
        <p:nvSpPr>
          <p:cNvPr id="47" name="TextBox 46">
            <a:extLst>
              <a:ext uri="{FF2B5EF4-FFF2-40B4-BE49-F238E27FC236}">
                <a16:creationId xmlns:a16="http://schemas.microsoft.com/office/drawing/2014/main" id="{5DE95384-AF06-E743-80DE-FF2BB8DD2D41}"/>
              </a:ext>
            </a:extLst>
          </p:cNvPr>
          <p:cNvSpPr txBox="1"/>
          <p:nvPr/>
        </p:nvSpPr>
        <p:spPr>
          <a:xfrm>
            <a:off x="6049419" y="3193121"/>
            <a:ext cx="297378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CHEWINESS JA</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R</a:t>
            </a:r>
          </a:p>
        </p:txBody>
      </p:sp>
      <p:cxnSp>
        <p:nvCxnSpPr>
          <p:cNvPr id="48" name="Straight Connector 47">
            <a:extLst>
              <a:ext uri="{FF2B5EF4-FFF2-40B4-BE49-F238E27FC236}">
                <a16:creationId xmlns:a16="http://schemas.microsoft.com/office/drawing/2014/main" id="{9BA05C04-6674-4644-B4A2-D194E4C6FEBE}"/>
              </a:ext>
            </a:extLst>
          </p:cNvPr>
          <p:cNvCxnSpPr>
            <a:cxnSpLocks/>
          </p:cNvCxnSpPr>
          <p:nvPr/>
        </p:nvCxnSpPr>
        <p:spPr>
          <a:xfrm flipH="1">
            <a:off x="433152" y="2203728"/>
            <a:ext cx="8412480"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37A5B5-2781-0740-972C-E474466D2498}"/>
              </a:ext>
            </a:extLst>
          </p:cNvPr>
          <p:cNvCxnSpPr>
            <a:cxnSpLocks/>
          </p:cNvCxnSpPr>
          <p:nvPr/>
        </p:nvCxnSpPr>
        <p:spPr>
          <a:xfrm flipH="1">
            <a:off x="433152" y="3134034"/>
            <a:ext cx="8412480"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C1D4A1AA-0941-D089-B238-49BF50F1A8E2}"/>
              </a:ext>
            </a:extLst>
          </p:cNvPr>
          <p:cNvGraphicFramePr>
            <a:graphicFrameLocks noGrp="1"/>
          </p:cNvGraphicFramePr>
          <p:nvPr/>
        </p:nvGraphicFramePr>
        <p:xfrm>
          <a:off x="236810" y="1529956"/>
          <a:ext cx="813816" cy="248716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20040">
                <a:tc>
                  <a:txBody>
                    <a:bodyPr/>
                    <a:lstStyle/>
                    <a:p>
                      <a:pPr algn="ctr"/>
                      <a:r>
                        <a:rPr lang="en-US" sz="800" b="0" dirty="0">
                          <a:solidFill>
                            <a:schemeClr val="tx1"/>
                          </a:solidFill>
                          <a:latin typeface="+mn-lt"/>
                        </a:rPr>
                        <a:t>8%</a:t>
                      </a:r>
                      <a:endParaRPr lang="en-US" sz="8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92608">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3008536"/>
                  </a:ext>
                </a:extLst>
              </a:tr>
              <a:tr h="320040">
                <a:tc>
                  <a:txBody>
                    <a:bodyPr/>
                    <a:lstStyle/>
                    <a:p>
                      <a:pPr algn="ctr"/>
                      <a:r>
                        <a:rPr lang="en-US" sz="800" b="0" dirty="0">
                          <a:solidFill>
                            <a:schemeClr val="tx1"/>
                          </a:solidFill>
                          <a:latin typeface="+mn-lt"/>
                        </a:rPr>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23251104"/>
                  </a:ext>
                </a:extLst>
              </a:tr>
              <a:tr h="320040">
                <a:tc>
                  <a:txBody>
                    <a:bodyPr/>
                    <a:lstStyle/>
                    <a:p>
                      <a:pPr algn="ctr"/>
                      <a:r>
                        <a:rPr lang="en-US" sz="800" b="0" dirty="0">
                          <a:solidFill>
                            <a:schemeClr val="tx1"/>
                          </a:solidFill>
                          <a:latin typeface="+mn-lt"/>
                        </a:rPr>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1005432"/>
                  </a:ext>
                </a:extLst>
              </a:tr>
              <a:tr h="274320">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4732928"/>
                  </a:ext>
                </a:extLst>
              </a:tr>
              <a:tr h="320040">
                <a:tc>
                  <a:txBody>
                    <a:bodyPr/>
                    <a:lstStyle/>
                    <a:p>
                      <a:pPr algn="ctr"/>
                      <a:r>
                        <a:rPr lang="en-US" sz="800" b="0" dirty="0">
                          <a:solidFill>
                            <a:schemeClr val="tx1"/>
                          </a:solidFill>
                          <a:latin typeface="+mn-lt"/>
                        </a:rPr>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66505604"/>
                  </a:ext>
                </a:extLst>
              </a:tr>
              <a:tr h="320040">
                <a:tc>
                  <a:txBody>
                    <a:bodyPr/>
                    <a:lstStyle/>
                    <a:p>
                      <a:pPr algn="ctr"/>
                      <a:r>
                        <a:rPr lang="en-US" sz="800" b="0" dirty="0">
                          <a:solidFill>
                            <a:schemeClr val="tx1"/>
                          </a:solidFill>
                          <a:latin typeface="+mn-lt"/>
                        </a:rPr>
                        <a:t>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8944884"/>
                  </a:ext>
                </a:extLst>
              </a:tr>
            </a:tbl>
          </a:graphicData>
        </a:graphic>
      </p:graphicFrame>
      <p:grpSp>
        <p:nvGrpSpPr>
          <p:cNvPr id="9" name="Group 8">
            <a:extLst>
              <a:ext uri="{FF2B5EF4-FFF2-40B4-BE49-F238E27FC236}">
                <a16:creationId xmlns:a16="http://schemas.microsoft.com/office/drawing/2014/main" id="{9ADD49DB-DC47-F1AF-D331-2F9CFEA4CE97}"/>
              </a:ext>
            </a:extLst>
          </p:cNvPr>
          <p:cNvGrpSpPr/>
          <p:nvPr/>
        </p:nvGrpSpPr>
        <p:grpSpPr>
          <a:xfrm>
            <a:off x="436446" y="4091444"/>
            <a:ext cx="3094940" cy="595545"/>
            <a:chOff x="72145" y="4154011"/>
            <a:chExt cx="3094940" cy="595545"/>
          </a:xfrm>
        </p:grpSpPr>
        <p:sp>
          <p:nvSpPr>
            <p:cNvPr id="13" name="Rounded Rectangle 12">
              <a:extLst>
                <a:ext uri="{FF2B5EF4-FFF2-40B4-BE49-F238E27FC236}">
                  <a16:creationId xmlns:a16="http://schemas.microsoft.com/office/drawing/2014/main" id="{11DEF0E7-BE50-52DF-2FCD-7EB92B246010}"/>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303030"/>
                </a:solidFill>
                <a:effectLst/>
                <a:uLnTx/>
                <a:uFillTx/>
                <a:latin typeface="Avenir Next" panose="020B0503020202020204" pitchFamily="34" charset="0"/>
                <a:ea typeface="Helvetica Neue Light" charset="0"/>
                <a:cs typeface="+mn-cs"/>
              </a:endParaRPr>
            </a:p>
          </p:txBody>
        </p:sp>
        <p:grpSp>
          <p:nvGrpSpPr>
            <p:cNvPr id="14" name="Group 13">
              <a:extLst>
                <a:ext uri="{FF2B5EF4-FFF2-40B4-BE49-F238E27FC236}">
                  <a16:creationId xmlns:a16="http://schemas.microsoft.com/office/drawing/2014/main" id="{A5EBC886-F334-8858-0183-D503479A1E9D}"/>
                </a:ext>
              </a:extLst>
            </p:cNvPr>
            <p:cNvGrpSpPr/>
            <p:nvPr/>
          </p:nvGrpSpPr>
          <p:grpSpPr>
            <a:xfrm>
              <a:off x="146752" y="4167090"/>
              <a:ext cx="3020333" cy="569387"/>
              <a:chOff x="191567" y="4177462"/>
              <a:chExt cx="3020333" cy="569387"/>
            </a:xfrm>
          </p:grpSpPr>
          <p:sp>
            <p:nvSpPr>
              <p:cNvPr id="15" name="TextBox 14">
                <a:extLst>
                  <a:ext uri="{FF2B5EF4-FFF2-40B4-BE49-F238E27FC236}">
                    <a16:creationId xmlns:a16="http://schemas.microsoft.com/office/drawing/2014/main" id="{922379F4-DC8A-F0B6-F711-22EFFEAA9239}"/>
                  </a:ext>
                </a:extLst>
              </p:cNvPr>
              <p:cNvSpPr txBox="1"/>
              <p:nvPr/>
            </p:nvSpPr>
            <p:spPr>
              <a:xfrm>
                <a:off x="379794" y="4177462"/>
                <a:ext cx="2832106" cy="5693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Meets 70% JAR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but Net Direction for Change &lt;20%</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Does not meet 70% JAR and Net Direction for Change 20%+</a:t>
                </a:r>
              </a:p>
            </p:txBody>
          </p:sp>
          <p:pic>
            <p:nvPicPr>
              <p:cNvPr id="16" name="Picture 15">
                <a:extLst>
                  <a:ext uri="{FF2B5EF4-FFF2-40B4-BE49-F238E27FC236}">
                    <a16:creationId xmlns:a16="http://schemas.microsoft.com/office/drawing/2014/main" id="{E59B8320-8E4B-37CC-A5EF-48BECF5725A6}"/>
                  </a:ext>
                </a:extLst>
              </p:cNvPr>
              <p:cNvPicPr>
                <a:picLocks noChangeAspect="1"/>
              </p:cNvPicPr>
              <p:nvPr/>
            </p:nvPicPr>
            <p:blipFill>
              <a:blip r:embed="rId4"/>
              <a:stretch>
                <a:fillRect/>
              </a:stretch>
            </p:blipFill>
            <p:spPr>
              <a:xfrm>
                <a:off x="191567" y="4552484"/>
                <a:ext cx="182880" cy="182880"/>
              </a:xfrm>
              <a:prstGeom prst="rect">
                <a:avLst/>
              </a:prstGeom>
            </p:spPr>
          </p:pic>
          <p:pic>
            <p:nvPicPr>
              <p:cNvPr id="17" name="Picture 16">
                <a:extLst>
                  <a:ext uri="{FF2B5EF4-FFF2-40B4-BE49-F238E27FC236}">
                    <a16:creationId xmlns:a16="http://schemas.microsoft.com/office/drawing/2014/main" id="{7FEB6A3D-530E-6982-F4AD-20DE99EC53B1}"/>
                  </a:ext>
                </a:extLst>
              </p:cNvPr>
              <p:cNvPicPr>
                <a:picLocks noChangeAspect="1"/>
              </p:cNvPicPr>
              <p:nvPr/>
            </p:nvPicPr>
            <p:blipFill>
              <a:blip r:embed="rId5"/>
              <a:stretch>
                <a:fillRect/>
              </a:stretch>
            </p:blipFill>
            <p:spPr>
              <a:xfrm>
                <a:off x="191567" y="4183714"/>
                <a:ext cx="182880" cy="182880"/>
              </a:xfrm>
              <a:prstGeom prst="rect">
                <a:avLst/>
              </a:prstGeom>
            </p:spPr>
          </p:pic>
          <p:pic>
            <p:nvPicPr>
              <p:cNvPr id="18" name="Picture 17">
                <a:extLst>
                  <a:ext uri="{FF2B5EF4-FFF2-40B4-BE49-F238E27FC236}">
                    <a16:creationId xmlns:a16="http://schemas.microsoft.com/office/drawing/2014/main" id="{774DE627-ACD0-6734-67BA-BC6DA0AA7D50}"/>
                  </a:ext>
                </a:extLst>
              </p:cNvPr>
              <p:cNvPicPr>
                <a:picLocks noChangeAspect="1"/>
              </p:cNvPicPr>
              <p:nvPr/>
            </p:nvPicPr>
            <p:blipFill>
              <a:blip r:embed="rId6"/>
              <a:stretch>
                <a:fillRect/>
              </a:stretch>
            </p:blipFill>
            <p:spPr>
              <a:xfrm>
                <a:off x="191567" y="4368099"/>
                <a:ext cx="182880" cy="182880"/>
              </a:xfrm>
              <a:prstGeom prst="rect">
                <a:avLst/>
              </a:prstGeom>
            </p:spPr>
          </p:pic>
        </p:grpSp>
      </p:grpSp>
      <p:grpSp>
        <p:nvGrpSpPr>
          <p:cNvPr id="8" name="Group 7">
            <a:extLst>
              <a:ext uri="{FF2B5EF4-FFF2-40B4-BE49-F238E27FC236}">
                <a16:creationId xmlns:a16="http://schemas.microsoft.com/office/drawing/2014/main" id="{116DC0AA-6605-C1B6-6FE2-EC0849F7A18C}"/>
              </a:ext>
            </a:extLst>
          </p:cNvPr>
          <p:cNvGrpSpPr/>
          <p:nvPr/>
        </p:nvGrpSpPr>
        <p:grpSpPr>
          <a:xfrm>
            <a:off x="3663596" y="4064904"/>
            <a:ext cx="2249526" cy="707886"/>
            <a:chOff x="3080735" y="4321373"/>
            <a:chExt cx="2249526" cy="707886"/>
          </a:xfrm>
        </p:grpSpPr>
        <p:sp>
          <p:nvSpPr>
            <p:cNvPr id="19" name="TextBox 18">
              <a:extLst>
                <a:ext uri="{FF2B5EF4-FFF2-40B4-BE49-F238E27FC236}">
                  <a16:creationId xmlns:a16="http://schemas.microsoft.com/office/drawing/2014/main" id="{038F7483-DE1E-C396-451E-916098D18DAD}"/>
                </a:ext>
              </a:extLst>
            </p:cNvPr>
            <p:cNvSpPr txBox="1"/>
            <p:nvPr/>
          </p:nvSpPr>
          <p:spPr>
            <a:xfrm>
              <a:off x="3080735" y="4321373"/>
              <a:ext cx="1085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20" name="TextBox 19">
              <a:extLst>
                <a:ext uri="{FF2B5EF4-FFF2-40B4-BE49-F238E27FC236}">
                  <a16:creationId xmlns:a16="http://schemas.microsoft.com/office/drawing/2014/main" id="{7F7A6B28-C338-E95F-B9E1-177CCEC3FAEC}"/>
                </a:ext>
              </a:extLst>
            </p:cNvPr>
            <p:cNvSpPr txBox="1"/>
            <p:nvPr/>
          </p:nvSpPr>
          <p:spPr>
            <a:xfrm>
              <a:off x="4092004" y="4321373"/>
              <a:ext cx="12382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pic>
        <p:nvPicPr>
          <p:cNvPr id="21" name="Picture 20">
            <a:extLst>
              <a:ext uri="{FF2B5EF4-FFF2-40B4-BE49-F238E27FC236}">
                <a16:creationId xmlns:a16="http://schemas.microsoft.com/office/drawing/2014/main" id="{B28FE988-9E71-8A1C-43CC-371115A1BADC}"/>
              </a:ext>
            </a:extLst>
          </p:cNvPr>
          <p:cNvPicPr>
            <a:picLocks noChangeAspect="1"/>
          </p:cNvPicPr>
          <p:nvPr/>
        </p:nvPicPr>
        <p:blipFill>
          <a:blip r:embed="rId7"/>
          <a:srcRect/>
          <a:stretch/>
        </p:blipFill>
        <p:spPr>
          <a:xfrm>
            <a:off x="7094071" y="2844680"/>
            <a:ext cx="182880" cy="182880"/>
          </a:xfrm>
          <a:prstGeom prst="rect">
            <a:avLst/>
          </a:prstGeom>
        </p:spPr>
      </p:pic>
      <p:pic>
        <p:nvPicPr>
          <p:cNvPr id="22" name="Picture 21">
            <a:extLst>
              <a:ext uri="{FF2B5EF4-FFF2-40B4-BE49-F238E27FC236}">
                <a16:creationId xmlns:a16="http://schemas.microsoft.com/office/drawing/2014/main" id="{6E179823-3D73-D421-015E-35AF91E83B46}"/>
              </a:ext>
            </a:extLst>
          </p:cNvPr>
          <p:cNvPicPr>
            <a:picLocks noChangeAspect="1"/>
          </p:cNvPicPr>
          <p:nvPr/>
        </p:nvPicPr>
        <p:blipFill>
          <a:blip r:embed="rId8"/>
          <a:srcRect/>
          <a:stretch/>
        </p:blipFill>
        <p:spPr>
          <a:xfrm>
            <a:off x="7094071" y="2522474"/>
            <a:ext cx="182880" cy="182880"/>
          </a:xfrm>
          <a:prstGeom prst="rect">
            <a:avLst/>
          </a:prstGeom>
        </p:spPr>
      </p:pic>
      <p:pic>
        <p:nvPicPr>
          <p:cNvPr id="23" name="Picture 22">
            <a:extLst>
              <a:ext uri="{FF2B5EF4-FFF2-40B4-BE49-F238E27FC236}">
                <a16:creationId xmlns:a16="http://schemas.microsoft.com/office/drawing/2014/main" id="{CAA1F028-67BB-EB6D-29F8-2B02E37AE9DC}"/>
              </a:ext>
            </a:extLst>
          </p:cNvPr>
          <p:cNvPicPr>
            <a:picLocks noChangeAspect="1"/>
          </p:cNvPicPr>
          <p:nvPr/>
        </p:nvPicPr>
        <p:blipFill>
          <a:blip r:embed="rId8"/>
          <a:srcRect/>
          <a:stretch/>
        </p:blipFill>
        <p:spPr>
          <a:xfrm>
            <a:off x="7100127" y="3449759"/>
            <a:ext cx="182880" cy="182880"/>
          </a:xfrm>
          <a:prstGeom prst="rect">
            <a:avLst/>
          </a:prstGeom>
        </p:spPr>
      </p:pic>
      <p:pic>
        <p:nvPicPr>
          <p:cNvPr id="24" name="Picture 23">
            <a:extLst>
              <a:ext uri="{FF2B5EF4-FFF2-40B4-BE49-F238E27FC236}">
                <a16:creationId xmlns:a16="http://schemas.microsoft.com/office/drawing/2014/main" id="{0D5CA014-F0CF-8E12-7B8D-DBF14CE5DF68}"/>
              </a:ext>
            </a:extLst>
          </p:cNvPr>
          <p:cNvPicPr>
            <a:picLocks noChangeAspect="1"/>
          </p:cNvPicPr>
          <p:nvPr/>
        </p:nvPicPr>
        <p:blipFill>
          <a:blip r:embed="rId8"/>
          <a:srcRect/>
          <a:stretch/>
        </p:blipFill>
        <p:spPr>
          <a:xfrm>
            <a:off x="7100127" y="3770323"/>
            <a:ext cx="182880" cy="182880"/>
          </a:xfrm>
          <a:prstGeom prst="rect">
            <a:avLst/>
          </a:prstGeom>
        </p:spPr>
      </p:pic>
      <p:sp>
        <p:nvSpPr>
          <p:cNvPr id="46" name="TextBox 45">
            <a:extLst>
              <a:ext uri="{FF2B5EF4-FFF2-40B4-BE49-F238E27FC236}">
                <a16:creationId xmlns:a16="http://schemas.microsoft.com/office/drawing/2014/main" id="{780D13EA-A78E-764B-8A4F-757B3DD59894}"/>
              </a:ext>
            </a:extLst>
          </p:cNvPr>
          <p:cNvSpPr txBox="1"/>
          <p:nvPr/>
        </p:nvSpPr>
        <p:spPr>
          <a:xfrm>
            <a:off x="6049419" y="1307795"/>
            <a:ext cx="297378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THICKNESS JA</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R</a:t>
            </a:r>
          </a:p>
        </p:txBody>
      </p:sp>
      <p:sp>
        <p:nvSpPr>
          <p:cNvPr id="10" name="TextBox 9">
            <a:extLst>
              <a:ext uri="{FF2B5EF4-FFF2-40B4-BE49-F238E27FC236}">
                <a16:creationId xmlns:a16="http://schemas.microsoft.com/office/drawing/2014/main" id="{BEF5324D-C605-74C4-A309-16AC32F1FE78}"/>
              </a:ext>
            </a:extLst>
          </p:cNvPr>
          <p:cNvSpPr txBox="1"/>
          <p:nvPr/>
        </p:nvSpPr>
        <p:spPr>
          <a:xfrm>
            <a:off x="6049419" y="2238761"/>
            <a:ext cx="2973788"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CRISPINESS JA</a:t>
            </a:r>
            <a:r>
              <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rPr>
              <a:t>R</a:t>
            </a:r>
          </a:p>
        </p:txBody>
      </p:sp>
      <p:pic>
        <p:nvPicPr>
          <p:cNvPr id="11" name="Picture 10">
            <a:extLst>
              <a:ext uri="{FF2B5EF4-FFF2-40B4-BE49-F238E27FC236}">
                <a16:creationId xmlns:a16="http://schemas.microsoft.com/office/drawing/2014/main" id="{0C07D97A-6A21-7392-631A-75583AA407F9}"/>
              </a:ext>
            </a:extLst>
          </p:cNvPr>
          <p:cNvPicPr>
            <a:picLocks noChangeAspect="1"/>
          </p:cNvPicPr>
          <p:nvPr/>
        </p:nvPicPr>
        <p:blipFill>
          <a:blip r:embed="rId8"/>
          <a:srcRect/>
          <a:stretch/>
        </p:blipFill>
        <p:spPr>
          <a:xfrm>
            <a:off x="7119301" y="1537186"/>
            <a:ext cx="182880" cy="182880"/>
          </a:xfrm>
          <a:prstGeom prst="rect">
            <a:avLst/>
          </a:prstGeom>
        </p:spPr>
      </p:pic>
      <p:pic>
        <p:nvPicPr>
          <p:cNvPr id="12" name="Picture 11">
            <a:extLst>
              <a:ext uri="{FF2B5EF4-FFF2-40B4-BE49-F238E27FC236}">
                <a16:creationId xmlns:a16="http://schemas.microsoft.com/office/drawing/2014/main" id="{46567E78-8426-B4A0-AD18-832967D2394D}"/>
              </a:ext>
            </a:extLst>
          </p:cNvPr>
          <p:cNvPicPr>
            <a:picLocks noChangeAspect="1"/>
          </p:cNvPicPr>
          <p:nvPr/>
        </p:nvPicPr>
        <p:blipFill>
          <a:blip r:embed="rId8"/>
          <a:srcRect/>
          <a:stretch/>
        </p:blipFill>
        <p:spPr>
          <a:xfrm>
            <a:off x="7119301" y="1857750"/>
            <a:ext cx="182880" cy="182880"/>
          </a:xfrm>
          <a:prstGeom prst="rect">
            <a:avLst/>
          </a:prstGeom>
        </p:spPr>
      </p:pic>
    </p:spTree>
    <p:extLst>
      <p:ext uri="{BB962C8B-B14F-4D97-AF65-F5344CB8AC3E}">
        <p14:creationId xmlns:p14="http://schemas.microsoft.com/office/powerpoint/2010/main" val="803684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2A605-E12E-3A44-B6B3-2C23A780B28C}"/>
              </a:ext>
            </a:extLst>
          </p:cNvPr>
          <p:cNvSpPr>
            <a:spLocks noGrp="1"/>
          </p:cNvSpPr>
          <p:nvPr>
            <p:ph type="sldNum" sz="quarter" idx="10"/>
          </p:nvPr>
        </p:nvSpPr>
        <p:spPr/>
        <p:txBody>
          <a:bodyPr/>
          <a:lstStyle/>
          <a:p>
            <a:fld id="{A82C3BC0-3EBF-3C4C-A3D8-795624EBC6AA}" type="slidenum">
              <a:rPr lang="en-US" smtClean="0"/>
              <a:pPr/>
              <a:t>26</a:t>
            </a:fld>
            <a:endParaRPr lang="en-US"/>
          </a:p>
        </p:txBody>
      </p:sp>
      <p:sp>
        <p:nvSpPr>
          <p:cNvPr id="4" name="Title 3">
            <a:extLst>
              <a:ext uri="{FF2B5EF4-FFF2-40B4-BE49-F238E27FC236}">
                <a16:creationId xmlns:a16="http://schemas.microsoft.com/office/drawing/2014/main" id="{9D7ADAFF-B7E8-D14F-A74B-31C56EB0A0B2}"/>
              </a:ext>
            </a:extLst>
          </p:cNvPr>
          <p:cNvSpPr>
            <a:spLocks noGrp="1"/>
          </p:cNvSpPr>
          <p:nvPr>
            <p:ph type="title"/>
          </p:nvPr>
        </p:nvSpPr>
        <p:spPr>
          <a:xfrm>
            <a:off x="647500" y="1824132"/>
            <a:ext cx="7904413" cy="1071468"/>
          </a:xfrm>
        </p:spPr>
        <p:txBody>
          <a:bodyPr anchor="ctr"/>
          <a:lstStyle/>
          <a:p>
            <a:pPr>
              <a:spcBef>
                <a:spcPts val="600"/>
              </a:spcBef>
              <a:spcAft>
                <a:spcPts val="600"/>
              </a:spcAft>
            </a:pPr>
            <a:br>
              <a:rPr lang="en-US" dirty="0"/>
            </a:br>
            <a:r>
              <a:rPr lang="en-US" sz="2800" dirty="0"/>
              <a:t>Sensory Assessment</a:t>
            </a:r>
            <a:br>
              <a:rPr lang="en-US" sz="2800" dirty="0"/>
            </a:br>
            <a:r>
              <a:rPr lang="en-US" sz="2800" b="0" dirty="0"/>
              <a:t>Pillsbury dough evaluation</a:t>
            </a:r>
            <a:br>
              <a:rPr lang="en-US" dirty="0"/>
            </a:br>
            <a:br>
              <a:rPr lang="en-US" dirty="0"/>
            </a:br>
            <a:endParaRPr lang="en-US" dirty="0"/>
          </a:p>
        </p:txBody>
      </p:sp>
      <p:sp>
        <p:nvSpPr>
          <p:cNvPr id="3" name="TextBox 2">
            <a:extLst>
              <a:ext uri="{FF2B5EF4-FFF2-40B4-BE49-F238E27FC236}">
                <a16:creationId xmlns:a16="http://schemas.microsoft.com/office/drawing/2014/main" id="{632CB55B-45A7-B470-6F6E-A3FFC09F0FAF}"/>
              </a:ext>
            </a:extLst>
          </p:cNvPr>
          <p:cNvSpPr txBox="1"/>
          <p:nvPr/>
        </p:nvSpPr>
        <p:spPr>
          <a:xfrm>
            <a:off x="2433098" y="1075701"/>
            <a:ext cx="4261899"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Detailed Results</a:t>
            </a:r>
          </a:p>
        </p:txBody>
      </p:sp>
    </p:spTree>
    <p:extLst>
      <p:ext uri="{BB962C8B-B14F-4D97-AF65-F5344CB8AC3E}">
        <p14:creationId xmlns:p14="http://schemas.microsoft.com/office/powerpoint/2010/main" val="525706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BF17A-BC31-4640-B649-9A4124D3F1C7}"/>
              </a:ext>
            </a:extLst>
          </p:cNvPr>
          <p:cNvSpPr>
            <a:spLocks noGrp="1"/>
          </p:cNvSpPr>
          <p:nvPr>
            <p:ph type="title"/>
          </p:nvPr>
        </p:nvSpPr>
        <p:spPr>
          <a:xfrm>
            <a:off x="349249" y="285750"/>
            <a:ext cx="8489952" cy="442140"/>
          </a:xfrm>
        </p:spPr>
        <p:txBody>
          <a:bodyPr/>
          <a:lstStyle/>
          <a:p>
            <a:r>
              <a:rPr lang="en-US" sz="1600" dirty="0"/>
              <a:t>Those who eat Pillsbury’s raw cookie dough are highly satisfied with the taste.</a:t>
            </a:r>
          </a:p>
        </p:txBody>
      </p:sp>
      <p:sp>
        <p:nvSpPr>
          <p:cNvPr id="3" name="Slide Number Placeholder 2">
            <a:extLst>
              <a:ext uri="{FF2B5EF4-FFF2-40B4-BE49-F238E27FC236}">
                <a16:creationId xmlns:a16="http://schemas.microsoft.com/office/drawing/2014/main" id="{BBFC439E-350C-0145-B6AF-8672C10204A5}"/>
              </a:ext>
            </a:extLst>
          </p:cNvPr>
          <p:cNvSpPr>
            <a:spLocks noGrp="1"/>
          </p:cNvSpPr>
          <p:nvPr>
            <p:ph type="sldNum" sz="quarter" idx="10"/>
          </p:nvPr>
        </p:nvSpPr>
        <p:spPr/>
        <p:txBody>
          <a:bodyPr/>
          <a:lstStyle/>
          <a:p>
            <a:fld id="{A82C3BC0-3EBF-3C4C-A3D8-795624EBC6AA}" type="slidenum">
              <a:rPr lang="en-US" smtClean="0"/>
              <a:pPr/>
              <a:t>27</a:t>
            </a:fld>
            <a:endParaRPr lang="en-US"/>
          </a:p>
        </p:txBody>
      </p:sp>
      <p:sp>
        <p:nvSpPr>
          <p:cNvPr id="5" name="Text Placeholder 4">
            <a:extLst>
              <a:ext uri="{FF2B5EF4-FFF2-40B4-BE49-F238E27FC236}">
                <a16:creationId xmlns:a16="http://schemas.microsoft.com/office/drawing/2014/main" id="{FE9F7FE4-8CF4-BD4C-ACBE-307C5BD9C748}"/>
              </a:ext>
            </a:extLst>
          </p:cNvPr>
          <p:cNvSpPr>
            <a:spLocks noGrp="1"/>
          </p:cNvSpPr>
          <p:nvPr>
            <p:ph type="body" sz="quarter" idx="12"/>
          </p:nvPr>
        </p:nvSpPr>
        <p:spPr/>
        <p:txBody>
          <a:bodyPr/>
          <a:lstStyle/>
          <a:p>
            <a:r>
              <a:rPr lang="en-US" dirty="0"/>
              <a:t>PILLSBURY RAW COOKIE DOUGH LIKING</a:t>
            </a:r>
          </a:p>
        </p:txBody>
      </p:sp>
      <p:sp>
        <p:nvSpPr>
          <p:cNvPr id="6" name="Text Placeholder 5">
            <a:extLst>
              <a:ext uri="{FF2B5EF4-FFF2-40B4-BE49-F238E27FC236}">
                <a16:creationId xmlns:a16="http://schemas.microsoft.com/office/drawing/2014/main" id="{212927D1-7C76-D443-84F4-EDF081171046}"/>
              </a:ext>
            </a:extLst>
          </p:cNvPr>
          <p:cNvSpPr>
            <a:spLocks noGrp="1"/>
          </p:cNvSpPr>
          <p:nvPr>
            <p:ph type="body" sz="quarter" idx="15"/>
          </p:nvPr>
        </p:nvSpPr>
        <p:spPr/>
        <p:txBody>
          <a:bodyPr/>
          <a:lstStyle/>
          <a:p>
            <a:r>
              <a:rPr lang="en-US" dirty="0"/>
              <a:t>Q: Did you, or anyone in your household consume the Pillsbury cookie dough prior to baking?</a:t>
            </a:r>
          </a:p>
          <a:p>
            <a:r>
              <a:rPr lang="en-US" dirty="0"/>
              <a:t>Q: How much do you, or others in your household, like or dislike the raw Pillsbury cookie dough?</a:t>
            </a:r>
          </a:p>
        </p:txBody>
      </p:sp>
      <p:sp>
        <p:nvSpPr>
          <p:cNvPr id="11" name="Content Placeholder 10">
            <a:extLst>
              <a:ext uri="{FF2B5EF4-FFF2-40B4-BE49-F238E27FC236}">
                <a16:creationId xmlns:a16="http://schemas.microsoft.com/office/drawing/2014/main" id="{CA25CC06-8F39-AC41-AAA5-C6B0248A17D1}"/>
              </a:ext>
            </a:extLst>
          </p:cNvPr>
          <p:cNvSpPr>
            <a:spLocks noGrp="1"/>
          </p:cNvSpPr>
          <p:nvPr>
            <p:ph sz="quarter" idx="11"/>
          </p:nvPr>
        </p:nvSpPr>
        <p:spPr/>
        <p:txBody>
          <a:bodyPr/>
          <a:lstStyle/>
          <a:p>
            <a:r>
              <a:rPr lang="en-US" sz="1000" dirty="0"/>
              <a:t>Less than half of consumers ate Pillsbury’s raw cookie dough, but all of those who tried it enjoyed the taste. Continue driving ”safe to eat” messaging to communicate Pillsbury’s key differentiator within the category.</a:t>
            </a:r>
          </a:p>
        </p:txBody>
      </p:sp>
      <p:graphicFrame>
        <p:nvGraphicFramePr>
          <p:cNvPr id="12" name="Content Placeholder 8">
            <a:extLst>
              <a:ext uri="{FF2B5EF4-FFF2-40B4-BE49-F238E27FC236}">
                <a16:creationId xmlns:a16="http://schemas.microsoft.com/office/drawing/2014/main" id="{1BD4A963-2B4F-C74C-B881-73ADF0235249}"/>
              </a:ext>
            </a:extLst>
          </p:cNvPr>
          <p:cNvGraphicFramePr>
            <a:graphicFrameLocks/>
          </p:cNvGraphicFramePr>
          <p:nvPr>
            <p:extLst>
              <p:ext uri="{D42A27DB-BD31-4B8C-83A1-F6EECF244321}">
                <p14:modId xmlns:p14="http://schemas.microsoft.com/office/powerpoint/2010/main" val="2523296341"/>
              </p:ext>
            </p:extLst>
          </p:nvPr>
        </p:nvGraphicFramePr>
        <p:xfrm>
          <a:off x="2202102" y="1496416"/>
          <a:ext cx="4666593" cy="124601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FEF77F47-4C13-52DC-A9E2-04656CE920EA}"/>
              </a:ext>
            </a:extLst>
          </p:cNvPr>
          <p:cNvSpPr txBox="1"/>
          <p:nvPr/>
        </p:nvSpPr>
        <p:spPr>
          <a:xfrm>
            <a:off x="4157335" y="4085994"/>
            <a:ext cx="1085603"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endParaRPr lang="en-US" sz="800" b="1" dirty="0">
              <a:latin typeface="Century Gothic" panose="020B0502020202020204" pitchFamily="34" charset="0"/>
              <a:ea typeface="Helvetica Neue Light" charset="0"/>
              <a:cs typeface="Helvetica Neue Light" charset="0"/>
            </a:endParaRP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p:txBody>
      </p:sp>
      <p:graphicFrame>
        <p:nvGraphicFramePr>
          <p:cNvPr id="9" name="Chart 8">
            <a:extLst>
              <a:ext uri="{FF2B5EF4-FFF2-40B4-BE49-F238E27FC236}">
                <a16:creationId xmlns:a16="http://schemas.microsoft.com/office/drawing/2014/main" id="{E73BE132-633E-B766-B8A8-CA5CD730F0BD}"/>
              </a:ext>
            </a:extLst>
          </p:cNvPr>
          <p:cNvGraphicFramePr/>
          <p:nvPr>
            <p:extLst>
              <p:ext uri="{D42A27DB-BD31-4B8C-83A1-F6EECF244321}">
                <p14:modId xmlns:p14="http://schemas.microsoft.com/office/powerpoint/2010/main" val="2757304063"/>
              </p:ext>
            </p:extLst>
          </p:nvPr>
        </p:nvGraphicFramePr>
        <p:xfrm>
          <a:off x="2786939" y="3337133"/>
          <a:ext cx="4719904" cy="928924"/>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9500836F-D8E5-BC11-E097-2CE5F5DE0B97}"/>
              </a:ext>
            </a:extLst>
          </p:cNvPr>
          <p:cNvSpPr txBox="1"/>
          <p:nvPr/>
        </p:nvSpPr>
        <p:spPr>
          <a:xfrm>
            <a:off x="2245510" y="3272189"/>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B3B</a:t>
            </a:r>
          </a:p>
        </p:txBody>
      </p:sp>
      <p:graphicFrame>
        <p:nvGraphicFramePr>
          <p:cNvPr id="13" name="Table 12">
            <a:extLst>
              <a:ext uri="{FF2B5EF4-FFF2-40B4-BE49-F238E27FC236}">
                <a16:creationId xmlns:a16="http://schemas.microsoft.com/office/drawing/2014/main" id="{FCD939E6-61BC-2C9D-F0FB-BA49BCEE7D3D}"/>
              </a:ext>
            </a:extLst>
          </p:cNvPr>
          <p:cNvGraphicFramePr>
            <a:graphicFrameLocks noGrp="1"/>
          </p:cNvGraphicFramePr>
          <p:nvPr>
            <p:extLst>
              <p:ext uri="{D42A27DB-BD31-4B8C-83A1-F6EECF244321}">
                <p14:modId xmlns:p14="http://schemas.microsoft.com/office/powerpoint/2010/main" val="2018062022"/>
              </p:ext>
            </p:extLst>
          </p:nvPr>
        </p:nvGraphicFramePr>
        <p:xfrm>
          <a:off x="2022405" y="3647084"/>
          <a:ext cx="813816" cy="335192"/>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0%</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bl>
          </a:graphicData>
        </a:graphic>
      </p:graphicFrame>
      <p:sp>
        <p:nvSpPr>
          <p:cNvPr id="14" name="TextBox 13">
            <a:extLst>
              <a:ext uri="{FF2B5EF4-FFF2-40B4-BE49-F238E27FC236}">
                <a16:creationId xmlns:a16="http://schemas.microsoft.com/office/drawing/2014/main" id="{04A5DD52-ABDC-7802-0BFD-DD6EEAEAAEE8}"/>
              </a:ext>
            </a:extLst>
          </p:cNvPr>
          <p:cNvSpPr txBox="1"/>
          <p:nvPr/>
        </p:nvSpPr>
        <p:spPr>
          <a:xfrm>
            <a:off x="3158409" y="3101358"/>
            <a:ext cx="295099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RAW COOKIE DOUGH LIKIN</a:t>
            </a:r>
            <a:r>
              <a:rPr lang="en-US" sz="900" dirty="0">
                <a:ea typeface="Helvetica Neue Light" charset="0"/>
                <a:cs typeface="Helvetica Neue Light" charset="0"/>
              </a:rPr>
              <a:t>G</a:t>
            </a:r>
          </a:p>
        </p:txBody>
      </p:sp>
      <p:sp>
        <p:nvSpPr>
          <p:cNvPr id="15" name="TextBox 14">
            <a:extLst>
              <a:ext uri="{FF2B5EF4-FFF2-40B4-BE49-F238E27FC236}">
                <a16:creationId xmlns:a16="http://schemas.microsoft.com/office/drawing/2014/main" id="{524F3B43-AB63-73D9-B3F6-301182B89DAF}"/>
              </a:ext>
            </a:extLst>
          </p:cNvPr>
          <p:cNvSpPr txBox="1"/>
          <p:nvPr/>
        </p:nvSpPr>
        <p:spPr>
          <a:xfrm>
            <a:off x="6384267" y="3162194"/>
            <a:ext cx="484428"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sp>
        <p:nvSpPr>
          <p:cNvPr id="26" name="TextBox 25">
            <a:extLst>
              <a:ext uri="{FF2B5EF4-FFF2-40B4-BE49-F238E27FC236}">
                <a16:creationId xmlns:a16="http://schemas.microsoft.com/office/drawing/2014/main" id="{1724CBCD-A595-7453-E16A-808DC27385D9}"/>
              </a:ext>
            </a:extLst>
          </p:cNvPr>
          <p:cNvSpPr txBox="1"/>
          <p:nvPr/>
        </p:nvSpPr>
        <p:spPr>
          <a:xfrm>
            <a:off x="7319605" y="3272189"/>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T3B</a:t>
            </a:r>
          </a:p>
        </p:txBody>
      </p:sp>
      <p:graphicFrame>
        <p:nvGraphicFramePr>
          <p:cNvPr id="33" name="Table 32">
            <a:extLst>
              <a:ext uri="{FF2B5EF4-FFF2-40B4-BE49-F238E27FC236}">
                <a16:creationId xmlns:a16="http://schemas.microsoft.com/office/drawing/2014/main" id="{C54BD0FD-2605-8613-F81A-D1705252BED2}"/>
              </a:ext>
            </a:extLst>
          </p:cNvPr>
          <p:cNvGraphicFramePr>
            <a:graphicFrameLocks noGrp="1"/>
          </p:cNvGraphicFramePr>
          <p:nvPr>
            <p:extLst>
              <p:ext uri="{D42A27DB-BD31-4B8C-83A1-F6EECF244321}">
                <p14:modId xmlns:p14="http://schemas.microsoft.com/office/powerpoint/2010/main" val="1555047503"/>
              </p:ext>
            </p:extLst>
          </p:nvPr>
        </p:nvGraphicFramePr>
        <p:xfrm>
          <a:off x="7099935" y="3647084"/>
          <a:ext cx="813816" cy="335192"/>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89%</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bl>
          </a:graphicData>
        </a:graphic>
      </p:graphicFrame>
      <p:sp>
        <p:nvSpPr>
          <p:cNvPr id="34" name="TextBox 33">
            <a:extLst>
              <a:ext uri="{FF2B5EF4-FFF2-40B4-BE49-F238E27FC236}">
                <a16:creationId xmlns:a16="http://schemas.microsoft.com/office/drawing/2014/main" id="{D3D0C9A2-F1A3-0E83-331A-2B64A6B6360C}"/>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cxnSp>
        <p:nvCxnSpPr>
          <p:cNvPr id="35" name="Straight Arrow Connector 34">
            <a:extLst>
              <a:ext uri="{FF2B5EF4-FFF2-40B4-BE49-F238E27FC236}">
                <a16:creationId xmlns:a16="http://schemas.microsoft.com/office/drawing/2014/main" id="{6F57D048-F9B0-8D93-EB70-1C204E04B15F}"/>
              </a:ext>
            </a:extLst>
          </p:cNvPr>
          <p:cNvCxnSpPr>
            <a:cxnSpLocks/>
            <a:stCxn id="39" idx="2"/>
          </p:cNvCxnSpPr>
          <p:nvPr/>
        </p:nvCxnSpPr>
        <p:spPr>
          <a:xfrm>
            <a:off x="3426894" y="2764718"/>
            <a:ext cx="2708" cy="334693"/>
          </a:xfrm>
          <a:prstGeom prst="straightConnector1">
            <a:avLst/>
          </a:prstGeom>
          <a:ln w="19050">
            <a:solidFill>
              <a:srgbClr val="7AC3EB"/>
            </a:solidFill>
            <a:headEnd type="oval" w="med" len="med"/>
            <a:tailEnd type="arrow" w="lg" len="med"/>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BF6973E8-99CD-A128-D664-9B27806C4332}"/>
              </a:ext>
            </a:extLst>
          </p:cNvPr>
          <p:cNvSpPr/>
          <p:nvPr/>
        </p:nvSpPr>
        <p:spPr>
          <a:xfrm>
            <a:off x="2943942" y="1622825"/>
            <a:ext cx="965903" cy="1141893"/>
          </a:xfrm>
          <a:prstGeom prst="roundRect">
            <a:avLst>
              <a:gd name="adj" fmla="val 12011"/>
            </a:avLst>
          </a:prstGeom>
          <a:noFill/>
          <a:ln w="19050">
            <a:solidFill>
              <a:srgbClr val="7AC3E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Century Gothic" panose="020B0502020202020204" pitchFamily="34" charset="0"/>
            </a:endParaRPr>
          </a:p>
        </p:txBody>
      </p:sp>
    </p:spTree>
    <p:extLst>
      <p:ext uri="{BB962C8B-B14F-4D97-AF65-F5344CB8AC3E}">
        <p14:creationId xmlns:p14="http://schemas.microsoft.com/office/powerpoint/2010/main" val="23558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7CD1-495C-6845-9B65-848771ACED83}"/>
              </a:ext>
            </a:extLst>
          </p:cNvPr>
          <p:cNvSpPr>
            <a:spLocks noGrp="1"/>
          </p:cNvSpPr>
          <p:nvPr>
            <p:ph type="title"/>
          </p:nvPr>
        </p:nvSpPr>
        <p:spPr/>
        <p:txBody>
          <a:bodyPr/>
          <a:lstStyle/>
          <a:p>
            <a:r>
              <a:rPr lang="en-US" sz="1600" dirty="0"/>
              <a:t>Continue highlighting Pillsbury’s “safe to eat” dough to build cookie preference.</a:t>
            </a:r>
          </a:p>
        </p:txBody>
      </p:sp>
      <p:sp>
        <p:nvSpPr>
          <p:cNvPr id="3" name="Slide Number Placeholder 2">
            <a:extLst>
              <a:ext uri="{FF2B5EF4-FFF2-40B4-BE49-F238E27FC236}">
                <a16:creationId xmlns:a16="http://schemas.microsoft.com/office/drawing/2014/main" id="{6732CDD5-1610-DE40-AC70-F1F5E35708FC}"/>
              </a:ext>
            </a:extLst>
          </p:cNvPr>
          <p:cNvSpPr>
            <a:spLocks noGrp="1"/>
          </p:cNvSpPr>
          <p:nvPr>
            <p:ph type="sldNum" sz="quarter" idx="10"/>
          </p:nvPr>
        </p:nvSpPr>
        <p:spPr/>
        <p:txBody>
          <a:bodyPr/>
          <a:lstStyle/>
          <a:p>
            <a:fld id="{A82C3BC0-3EBF-3C4C-A3D8-795624EBC6AA}" type="slidenum">
              <a:rPr lang="en-US" smtClean="0"/>
              <a:pPr/>
              <a:t>28</a:t>
            </a:fld>
            <a:endParaRPr lang="en-US"/>
          </a:p>
        </p:txBody>
      </p:sp>
      <p:sp>
        <p:nvSpPr>
          <p:cNvPr id="4" name="Content Placeholder 3">
            <a:extLst>
              <a:ext uri="{FF2B5EF4-FFF2-40B4-BE49-F238E27FC236}">
                <a16:creationId xmlns:a16="http://schemas.microsoft.com/office/drawing/2014/main" id="{988E6A8F-CCBC-394D-B84F-02E346C52A14}"/>
              </a:ext>
            </a:extLst>
          </p:cNvPr>
          <p:cNvSpPr>
            <a:spLocks noGrp="1"/>
          </p:cNvSpPr>
          <p:nvPr>
            <p:ph sz="quarter" idx="11"/>
          </p:nvPr>
        </p:nvSpPr>
        <p:spPr>
          <a:xfrm>
            <a:off x="342899" y="821758"/>
            <a:ext cx="8550579" cy="442141"/>
          </a:xfrm>
        </p:spPr>
        <p:txBody>
          <a:bodyPr/>
          <a:lstStyle/>
          <a:p>
            <a:r>
              <a:rPr lang="en-US" sz="1000" dirty="0"/>
              <a:t>Pillsbury’s raw cookie dough claims positively influenced consumers opinion of the product. Many note that they feel safe feeding the raw dough to the whole family, while others simply enjoy the taste, regardless if it was safe to eat or not. Few consumers are negatively affected by the raw dough.</a:t>
            </a:r>
          </a:p>
        </p:txBody>
      </p:sp>
      <p:sp>
        <p:nvSpPr>
          <p:cNvPr id="5" name="Text Placeholder 4">
            <a:extLst>
              <a:ext uri="{FF2B5EF4-FFF2-40B4-BE49-F238E27FC236}">
                <a16:creationId xmlns:a16="http://schemas.microsoft.com/office/drawing/2014/main" id="{9972A98A-ABEF-C34F-BA3D-33E786A3D92B}"/>
              </a:ext>
            </a:extLst>
          </p:cNvPr>
          <p:cNvSpPr>
            <a:spLocks noGrp="1"/>
          </p:cNvSpPr>
          <p:nvPr>
            <p:ph type="body" sz="quarter" idx="12"/>
          </p:nvPr>
        </p:nvSpPr>
        <p:spPr/>
        <p:txBody>
          <a:bodyPr/>
          <a:lstStyle/>
          <a:p>
            <a:r>
              <a:rPr lang="en-US" dirty="0"/>
              <a:t>PILLSBURY RAW COOKIE DOUGH INFLUENCE</a:t>
            </a:r>
          </a:p>
        </p:txBody>
      </p:sp>
      <p:sp>
        <p:nvSpPr>
          <p:cNvPr id="6" name="Text Placeholder 5">
            <a:extLst>
              <a:ext uri="{FF2B5EF4-FFF2-40B4-BE49-F238E27FC236}">
                <a16:creationId xmlns:a16="http://schemas.microsoft.com/office/drawing/2014/main" id="{862998D5-0A95-3840-BAD8-7D2FE6650082}"/>
              </a:ext>
            </a:extLst>
          </p:cNvPr>
          <p:cNvSpPr>
            <a:spLocks noGrp="1"/>
          </p:cNvSpPr>
          <p:nvPr>
            <p:ph type="body" sz="quarter" idx="15"/>
          </p:nvPr>
        </p:nvSpPr>
        <p:spPr>
          <a:xfrm>
            <a:off x="342899" y="4802066"/>
            <a:ext cx="5673434" cy="341434"/>
          </a:xfrm>
        </p:spPr>
        <p:txBody>
          <a:bodyPr/>
          <a:lstStyle/>
          <a:p>
            <a:pPr lvl="0"/>
            <a:r>
              <a:rPr lang="en-US" sz="700" dirty="0"/>
              <a:t>Q: How much did the raw cookie dough influence your preference between Pillsbury and Nestle Tollhouse?</a:t>
            </a:r>
          </a:p>
          <a:p>
            <a:r>
              <a:rPr lang="en-US" sz="700" dirty="0"/>
              <a:t>Q: Please explain why this cookie [positively // negatively] influenced your opinion of Pillsbury cookie dough. </a:t>
            </a:r>
            <a:r>
              <a:rPr lang="en-US" sz="700" i="1" dirty="0"/>
              <a:t>Open-ended response</a:t>
            </a:r>
            <a:endParaRPr lang="en-US" sz="700" dirty="0"/>
          </a:p>
        </p:txBody>
      </p:sp>
      <p:graphicFrame>
        <p:nvGraphicFramePr>
          <p:cNvPr id="18" name="Chart 17">
            <a:extLst>
              <a:ext uri="{FF2B5EF4-FFF2-40B4-BE49-F238E27FC236}">
                <a16:creationId xmlns:a16="http://schemas.microsoft.com/office/drawing/2014/main" id="{1728BDDF-D1CD-C741-8BE9-F8BA8E359B99}"/>
              </a:ext>
            </a:extLst>
          </p:cNvPr>
          <p:cNvGraphicFramePr/>
          <p:nvPr>
            <p:extLst>
              <p:ext uri="{D42A27DB-BD31-4B8C-83A1-F6EECF244321}">
                <p14:modId xmlns:p14="http://schemas.microsoft.com/office/powerpoint/2010/main" val="409813590"/>
              </p:ext>
            </p:extLst>
          </p:nvPr>
        </p:nvGraphicFramePr>
        <p:xfrm>
          <a:off x="185300" y="1548905"/>
          <a:ext cx="5416418" cy="249166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Table 28">
            <a:extLst>
              <a:ext uri="{FF2B5EF4-FFF2-40B4-BE49-F238E27FC236}">
                <a16:creationId xmlns:a16="http://schemas.microsoft.com/office/drawing/2014/main" id="{9571AA19-D075-EB49-B27F-AD91E54720CE}"/>
              </a:ext>
            </a:extLst>
          </p:cNvPr>
          <p:cNvGraphicFramePr>
            <a:graphicFrameLocks noGrp="1"/>
          </p:cNvGraphicFramePr>
          <p:nvPr>
            <p:extLst>
              <p:ext uri="{D42A27DB-BD31-4B8C-83A1-F6EECF244321}">
                <p14:modId xmlns:p14="http://schemas.microsoft.com/office/powerpoint/2010/main" val="514203644"/>
              </p:ext>
            </p:extLst>
          </p:nvPr>
        </p:nvGraphicFramePr>
        <p:xfrm>
          <a:off x="5408156" y="1511715"/>
          <a:ext cx="2968989" cy="609600"/>
        </p:xfrm>
        <a:graphic>
          <a:graphicData uri="http://schemas.openxmlformats.org/drawingml/2006/table">
            <a:tbl>
              <a:tblPr firstRow="1" bandRow="1">
                <a:tableStyleId>{5C22544A-7EE6-4342-B048-85BDC9FD1C3A}</a:tableStyleId>
              </a:tblPr>
              <a:tblGrid>
                <a:gridCol w="2968989">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like that you can eat their dough raw</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This is a very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big selling point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for raw cookie dough.”</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“To know that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it’s safe for my family to eat it baked or raw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is top notch in this mom’s book.”</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894673"/>
                  </a:ext>
                </a:extLst>
              </a:tr>
            </a:tbl>
          </a:graphicData>
        </a:graphic>
      </p:graphicFrame>
      <p:grpSp>
        <p:nvGrpSpPr>
          <p:cNvPr id="7" name="Group 6">
            <a:extLst>
              <a:ext uri="{FF2B5EF4-FFF2-40B4-BE49-F238E27FC236}">
                <a16:creationId xmlns:a16="http://schemas.microsoft.com/office/drawing/2014/main" id="{E11C4055-AA08-E3EE-7B1A-DBD3559E20CF}"/>
              </a:ext>
            </a:extLst>
          </p:cNvPr>
          <p:cNvGrpSpPr/>
          <p:nvPr/>
        </p:nvGrpSpPr>
        <p:grpSpPr>
          <a:xfrm>
            <a:off x="3661239" y="1637835"/>
            <a:ext cx="1367893" cy="465120"/>
            <a:chOff x="303006" y="2762521"/>
            <a:chExt cx="1367893" cy="465120"/>
          </a:xfrm>
        </p:grpSpPr>
        <p:sp>
          <p:nvSpPr>
            <p:cNvPr id="8" name="Rounded Rectangle 7">
              <a:extLst>
                <a:ext uri="{FF2B5EF4-FFF2-40B4-BE49-F238E27FC236}">
                  <a16:creationId xmlns:a16="http://schemas.microsoft.com/office/drawing/2014/main" id="{A8829F52-81E9-4E2B-2DE1-C882911AE27F}"/>
                </a:ext>
              </a:extLst>
            </p:cNvPr>
            <p:cNvSpPr/>
            <p:nvPr/>
          </p:nvSpPr>
          <p:spPr>
            <a:xfrm>
              <a:off x="409028" y="2762521"/>
              <a:ext cx="1261871"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ea typeface="+mn-ea"/>
                  <a:cs typeface="+mn-cs"/>
                </a:rPr>
                <a:t>Safe to 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accent3"/>
                  </a:solidFill>
                  <a:ea typeface="Helvetica Neue Light" charset="0"/>
                  <a:cs typeface="Helvetica Neue Light" charset="0"/>
                </a:rPr>
                <a:t>48</a:t>
              </a:r>
              <a:r>
                <a:rPr kumimoji="0" lang="en-US" sz="800" b="1" i="0" u="none" strike="noStrike" kern="1200" cap="none" spc="0" normalizeH="0" baseline="0" noProof="0" dirty="0">
                  <a:ln>
                    <a:noFill/>
                  </a:ln>
                  <a:solidFill>
                    <a:schemeClr val="accent3"/>
                  </a:solidFill>
                  <a:effectLst/>
                  <a:uLnTx/>
                  <a:uFillTx/>
                  <a:ea typeface="Helvetica Neue Light" charset="0"/>
                  <a:cs typeface="Helvetica Neue Light" charset="0"/>
                </a:rPr>
                <a:t>%</a:t>
              </a:r>
            </a:p>
          </p:txBody>
        </p:sp>
        <p:sp>
          <p:nvSpPr>
            <p:cNvPr id="9" name="Oval 8">
              <a:extLst>
                <a:ext uri="{FF2B5EF4-FFF2-40B4-BE49-F238E27FC236}">
                  <a16:creationId xmlns:a16="http://schemas.microsoft.com/office/drawing/2014/main" id="{446F9DCD-51B3-58B8-1FE7-4FA1084C2960}"/>
                </a:ext>
              </a:extLst>
            </p:cNvPr>
            <p:cNvSpPr/>
            <p:nvPr/>
          </p:nvSpPr>
          <p:spPr>
            <a:xfrm>
              <a:off x="303006" y="2889060"/>
              <a:ext cx="212042" cy="2120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10" name="Group 9">
            <a:extLst>
              <a:ext uri="{FF2B5EF4-FFF2-40B4-BE49-F238E27FC236}">
                <a16:creationId xmlns:a16="http://schemas.microsoft.com/office/drawing/2014/main" id="{CFC61798-8D08-C0B6-4892-24B063E65D7B}"/>
              </a:ext>
            </a:extLst>
          </p:cNvPr>
          <p:cNvGrpSpPr/>
          <p:nvPr/>
        </p:nvGrpSpPr>
        <p:grpSpPr>
          <a:xfrm>
            <a:off x="3661239" y="2190691"/>
            <a:ext cx="1367893" cy="465120"/>
            <a:chOff x="303006" y="3387291"/>
            <a:chExt cx="1367893" cy="465120"/>
          </a:xfrm>
        </p:grpSpPr>
        <p:sp>
          <p:nvSpPr>
            <p:cNvPr id="11" name="Rounded Rectangle 10">
              <a:extLst>
                <a:ext uri="{FF2B5EF4-FFF2-40B4-BE49-F238E27FC236}">
                  <a16:creationId xmlns:a16="http://schemas.microsoft.com/office/drawing/2014/main" id="{F3395B30-2132-570D-1E22-51182824F8E5}"/>
                </a:ext>
              </a:extLst>
            </p:cNvPr>
            <p:cNvSpPr/>
            <p:nvPr/>
          </p:nvSpPr>
          <p:spPr>
            <a:xfrm>
              <a:off x="409028" y="3387291"/>
              <a:ext cx="1261871" cy="46512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lvl="0" defTabSz="914400">
                <a:defRPr/>
              </a:pPr>
              <a:r>
                <a:rPr lang="en-US" sz="800" b="1" dirty="0">
                  <a:solidFill>
                    <a:srgbClr val="303030"/>
                  </a:solidFill>
                  <a:ea typeface="Helvetica Neue Light" charset="0"/>
                  <a:cs typeface="Helvetica Neue Light" charset="0"/>
                </a:rPr>
                <a:t>Cookie Dough Taste</a:t>
              </a:r>
            </a:p>
            <a:p>
              <a:pPr lvl="0" defTabSz="914400">
                <a:defRPr/>
              </a:pPr>
              <a:r>
                <a:rPr lang="en-US" sz="800" b="1" dirty="0">
                  <a:solidFill>
                    <a:schemeClr val="accent2"/>
                  </a:solidFill>
                  <a:ea typeface="Helvetica Neue Light" charset="0"/>
                  <a:cs typeface="Helvetica Neue Light" charset="0"/>
                </a:rPr>
                <a:t>42%</a:t>
              </a:r>
            </a:p>
          </p:txBody>
        </p:sp>
        <p:sp>
          <p:nvSpPr>
            <p:cNvPr id="12" name="Oval 11">
              <a:extLst>
                <a:ext uri="{FF2B5EF4-FFF2-40B4-BE49-F238E27FC236}">
                  <a16:creationId xmlns:a16="http://schemas.microsoft.com/office/drawing/2014/main" id="{5F7CCAA2-36EA-F445-1618-337648CE58FF}"/>
                </a:ext>
              </a:extLst>
            </p:cNvPr>
            <p:cNvSpPr/>
            <p:nvPr/>
          </p:nvSpPr>
          <p:spPr>
            <a:xfrm>
              <a:off x="303006" y="3513830"/>
              <a:ext cx="212042" cy="2120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13" name="Group 12">
            <a:extLst>
              <a:ext uri="{FF2B5EF4-FFF2-40B4-BE49-F238E27FC236}">
                <a16:creationId xmlns:a16="http://schemas.microsoft.com/office/drawing/2014/main" id="{1C01A446-1E57-EE7C-1DAF-82435AF8503B}"/>
              </a:ext>
            </a:extLst>
          </p:cNvPr>
          <p:cNvGrpSpPr/>
          <p:nvPr/>
        </p:nvGrpSpPr>
        <p:grpSpPr>
          <a:xfrm>
            <a:off x="3591813" y="3681975"/>
            <a:ext cx="1367893" cy="465730"/>
            <a:chOff x="-1764483" y="1919636"/>
            <a:chExt cx="1367893" cy="465730"/>
          </a:xfrm>
        </p:grpSpPr>
        <p:sp>
          <p:nvSpPr>
            <p:cNvPr id="14" name="Rounded Rectangle 13">
              <a:extLst>
                <a:ext uri="{FF2B5EF4-FFF2-40B4-BE49-F238E27FC236}">
                  <a16:creationId xmlns:a16="http://schemas.microsoft.com/office/drawing/2014/main" id="{6C2F2491-6C5B-E1E2-FB63-4ACAB12F5B4B}"/>
                </a:ext>
              </a:extLst>
            </p:cNvPr>
            <p:cNvSpPr/>
            <p:nvPr/>
          </p:nvSpPr>
          <p:spPr>
            <a:xfrm>
              <a:off x="-1658462" y="1919636"/>
              <a:ext cx="1261872" cy="465730"/>
            </a:xfrm>
            <a:prstGeom prst="roundRect">
              <a:avLst/>
            </a:prstGeom>
            <a:solidFill>
              <a:schemeClr val="bg1"/>
            </a:solidFill>
            <a:ln>
              <a:solidFill>
                <a:schemeClr val="tx1">
                  <a:lumMod val="10000"/>
                  <a:lumOff val="90000"/>
                </a:schemeClr>
              </a:solidFill>
            </a:ln>
            <a:effectLst>
              <a:outerShdw blurRad="152400" sx="105000" sy="105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303030"/>
                  </a:solidFill>
                  <a:ea typeface="Helvetica Neue Light" charset="0"/>
                  <a:cs typeface="Helvetica Neue Light" charset="0"/>
                </a:rPr>
                <a:t>Tastes Worse than Normal Cookie Dough</a:t>
              </a:r>
              <a:endParaRPr kumimoji="0" lang="en-US" sz="800" b="1" i="0" u="none" strike="noStrike" kern="1200" cap="none" spc="0" normalizeH="0" baseline="0" noProof="0" dirty="0">
                <a:ln>
                  <a:noFill/>
                </a:ln>
                <a:solidFill>
                  <a:srgbClr val="303030"/>
                </a:solidFill>
                <a:effectLst/>
                <a:uLnTx/>
                <a:uFillTx/>
                <a:ea typeface="Helvetica Neue Light" charset="0"/>
                <a:cs typeface="Helvetica Neue Light" charset="0"/>
              </a:endParaRPr>
            </a:p>
          </p:txBody>
        </p:sp>
        <p:sp>
          <p:nvSpPr>
            <p:cNvPr id="15" name="Oval 14">
              <a:extLst>
                <a:ext uri="{FF2B5EF4-FFF2-40B4-BE49-F238E27FC236}">
                  <a16:creationId xmlns:a16="http://schemas.microsoft.com/office/drawing/2014/main" id="{00F9F228-30DE-FB8E-2909-F68A547766E5}"/>
                </a:ext>
              </a:extLst>
            </p:cNvPr>
            <p:cNvSpPr/>
            <p:nvPr/>
          </p:nvSpPr>
          <p:spPr>
            <a:xfrm>
              <a:off x="-1764483" y="2046480"/>
              <a:ext cx="212042" cy="2120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FFFFFF"/>
                  </a:solidFill>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aphicFrame>
        <p:nvGraphicFramePr>
          <p:cNvPr id="17" name="Table 16">
            <a:extLst>
              <a:ext uri="{FF2B5EF4-FFF2-40B4-BE49-F238E27FC236}">
                <a16:creationId xmlns:a16="http://schemas.microsoft.com/office/drawing/2014/main" id="{C869C0E9-1601-207D-86B8-A32E76F244EE}"/>
              </a:ext>
            </a:extLst>
          </p:cNvPr>
          <p:cNvGraphicFramePr>
            <a:graphicFrameLocks noGrp="1"/>
          </p:cNvGraphicFramePr>
          <p:nvPr>
            <p:extLst>
              <p:ext uri="{D42A27DB-BD31-4B8C-83A1-F6EECF244321}">
                <p14:modId xmlns:p14="http://schemas.microsoft.com/office/powerpoint/2010/main" val="2430431708"/>
              </p:ext>
            </p:extLst>
          </p:nvPr>
        </p:nvGraphicFramePr>
        <p:xfrm>
          <a:off x="5408156" y="2213962"/>
          <a:ext cx="2968989" cy="502920"/>
        </p:xfrm>
        <a:graphic>
          <a:graphicData uri="http://schemas.openxmlformats.org/drawingml/2006/table">
            <a:tbl>
              <a:tblPr firstRow="1" bandRow="1">
                <a:tableStyleId>{5C22544A-7EE6-4342-B048-85BDC9FD1C3A}</a:tableStyleId>
              </a:tblPr>
              <a:tblGrid>
                <a:gridCol w="2968989">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“Cookie dough is amazing;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it has a perfect taste</a:t>
                      </a:r>
                      <a:r>
                        <a:rPr kumimoji="0" lang="en-US" sz="700" b="0"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Not too doughy.”</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“We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prefer to eat Pillsbury cookie dough raw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instead of baking!”</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894673"/>
                  </a:ext>
                </a:extLst>
              </a:tr>
            </a:tbl>
          </a:graphicData>
        </a:graphic>
      </p:graphicFrame>
      <p:graphicFrame>
        <p:nvGraphicFramePr>
          <p:cNvPr id="19" name="Table 18">
            <a:extLst>
              <a:ext uri="{FF2B5EF4-FFF2-40B4-BE49-F238E27FC236}">
                <a16:creationId xmlns:a16="http://schemas.microsoft.com/office/drawing/2014/main" id="{8E58B3B5-53FE-E511-45BE-EE9D177635EE}"/>
              </a:ext>
            </a:extLst>
          </p:cNvPr>
          <p:cNvGraphicFramePr>
            <a:graphicFrameLocks noGrp="1"/>
          </p:cNvGraphicFramePr>
          <p:nvPr>
            <p:extLst>
              <p:ext uri="{D42A27DB-BD31-4B8C-83A1-F6EECF244321}">
                <p14:modId xmlns:p14="http://schemas.microsoft.com/office/powerpoint/2010/main" val="1315258609"/>
              </p:ext>
            </p:extLst>
          </p:nvPr>
        </p:nvGraphicFramePr>
        <p:xfrm>
          <a:off x="5408156" y="3772957"/>
          <a:ext cx="2968989" cy="304800"/>
        </p:xfrm>
        <a:graphic>
          <a:graphicData uri="http://schemas.openxmlformats.org/drawingml/2006/table">
            <a:tbl>
              <a:tblPr firstRow="1" bandRow="1">
                <a:tableStyleId>{5C22544A-7EE6-4342-B048-85BDC9FD1C3A}</a:tableStyleId>
              </a:tblPr>
              <a:tblGrid>
                <a:gridCol w="2968989">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 think the </a:t>
                      </a:r>
                      <a:r>
                        <a:rPr kumimoji="0" lang="en-US" sz="700" b="1" i="0" u="none" strike="noStrike" kern="1200" cap="none" spc="0" normalizeH="0" baseline="0" noProof="0" dirty="0">
                          <a:ln>
                            <a:noFill/>
                          </a:ln>
                          <a:solidFill>
                            <a:schemeClr val="accent1"/>
                          </a:solidFill>
                          <a:effectLst/>
                          <a:uLnTx/>
                          <a:uFillTx/>
                          <a:latin typeface="Century Gothic" panose="020B0502020202020204" pitchFamily="34" charset="0"/>
                          <a:ea typeface="+mn-ea"/>
                          <a:cs typeface="+mn-cs"/>
                        </a:rPr>
                        <a:t>cookie dough tastes worse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than the kind that is not safe to eat raw.”</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bl>
          </a:graphicData>
        </a:graphic>
      </p:graphicFrame>
    </p:spTree>
    <p:extLst>
      <p:ext uri="{BB962C8B-B14F-4D97-AF65-F5344CB8AC3E}">
        <p14:creationId xmlns:p14="http://schemas.microsoft.com/office/powerpoint/2010/main" val="239868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52A605-E12E-3A44-B6B3-2C23A780B28C}"/>
              </a:ext>
            </a:extLst>
          </p:cNvPr>
          <p:cNvSpPr>
            <a:spLocks noGrp="1"/>
          </p:cNvSpPr>
          <p:nvPr>
            <p:ph type="sldNum" sz="quarter" idx="10"/>
          </p:nvPr>
        </p:nvSpPr>
        <p:spPr/>
        <p:txBody>
          <a:bodyPr/>
          <a:lstStyle/>
          <a:p>
            <a:fld id="{A82C3BC0-3EBF-3C4C-A3D8-795624EBC6AA}" type="slidenum">
              <a:rPr lang="en-US" smtClean="0"/>
              <a:pPr/>
              <a:t>29</a:t>
            </a:fld>
            <a:endParaRPr lang="en-US"/>
          </a:p>
        </p:txBody>
      </p:sp>
      <p:sp>
        <p:nvSpPr>
          <p:cNvPr id="4" name="Title 3">
            <a:extLst>
              <a:ext uri="{FF2B5EF4-FFF2-40B4-BE49-F238E27FC236}">
                <a16:creationId xmlns:a16="http://schemas.microsoft.com/office/drawing/2014/main" id="{9D7ADAFF-B7E8-D14F-A74B-31C56EB0A0B2}"/>
              </a:ext>
            </a:extLst>
          </p:cNvPr>
          <p:cNvSpPr>
            <a:spLocks noGrp="1"/>
          </p:cNvSpPr>
          <p:nvPr>
            <p:ph type="title"/>
          </p:nvPr>
        </p:nvSpPr>
        <p:spPr>
          <a:xfrm>
            <a:off x="349250" y="1952469"/>
            <a:ext cx="8464549" cy="655095"/>
          </a:xfrm>
        </p:spPr>
        <p:txBody>
          <a:bodyPr anchor="ctr"/>
          <a:lstStyle/>
          <a:p>
            <a:br>
              <a:rPr lang="en-US" dirty="0"/>
            </a:br>
            <a:r>
              <a:rPr lang="en-US" dirty="0"/>
              <a:t>Sensory Assessment - Kids</a:t>
            </a:r>
            <a:br>
              <a:rPr lang="en-US" dirty="0"/>
            </a:br>
            <a:br>
              <a:rPr lang="en-US" dirty="0"/>
            </a:br>
            <a:r>
              <a:rPr lang="en-US" sz="1400" dirty="0"/>
              <a:t>Hedonics + JAR Ratings</a:t>
            </a:r>
            <a:endParaRPr lang="en-US" dirty="0"/>
          </a:p>
        </p:txBody>
      </p:sp>
      <p:sp>
        <p:nvSpPr>
          <p:cNvPr id="3" name="TextBox 2">
            <a:extLst>
              <a:ext uri="{FF2B5EF4-FFF2-40B4-BE49-F238E27FC236}">
                <a16:creationId xmlns:a16="http://schemas.microsoft.com/office/drawing/2014/main" id="{A8C9F799-620D-00E6-4D8B-4A89247F06CB}"/>
              </a:ext>
            </a:extLst>
          </p:cNvPr>
          <p:cNvSpPr txBox="1"/>
          <p:nvPr/>
        </p:nvSpPr>
        <p:spPr>
          <a:xfrm>
            <a:off x="2433098" y="1075701"/>
            <a:ext cx="4261899" cy="646331"/>
          </a:xfrm>
          <a:prstGeom prst="rect">
            <a:avLst/>
          </a:prstGeom>
          <a:noFill/>
        </p:spPr>
        <p:txBody>
          <a:bodyPr wrap="square" rtlCol="0">
            <a:spAutoFit/>
          </a:bodyPr>
          <a:lstStyle/>
          <a:p>
            <a:pPr algn="ctr"/>
            <a:r>
              <a:rPr lang="en-US" sz="3600" b="1" dirty="0">
                <a:solidFill>
                  <a:schemeClr val="bg1"/>
                </a:solidFill>
                <a:latin typeface="Century Gothic" panose="020B0502020202020204" pitchFamily="34" charset="0"/>
              </a:rPr>
              <a:t>Detailed Results</a:t>
            </a:r>
          </a:p>
        </p:txBody>
      </p:sp>
    </p:spTree>
    <p:extLst>
      <p:ext uri="{BB962C8B-B14F-4D97-AF65-F5344CB8AC3E}">
        <p14:creationId xmlns:p14="http://schemas.microsoft.com/office/powerpoint/2010/main" val="3343760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D4CA-3CFF-6C2B-8C18-AF6C54D9D58E}"/>
              </a:ext>
            </a:extLst>
          </p:cNvPr>
          <p:cNvSpPr>
            <a:spLocks noGrp="1"/>
          </p:cNvSpPr>
          <p:nvPr>
            <p:ph type="title"/>
          </p:nvPr>
        </p:nvSpPr>
        <p:spPr>
          <a:xfrm>
            <a:off x="395933" y="233386"/>
            <a:ext cx="7886700" cy="803108"/>
          </a:xfrm>
        </p:spPr>
        <p:txBody>
          <a:bodyPr>
            <a:normAutofit/>
          </a:bodyPr>
          <a:lstStyle/>
          <a:p>
            <a:r>
              <a:rPr lang="en-US" sz="3200" dirty="0"/>
              <a:t>Agenda</a:t>
            </a:r>
            <a:r>
              <a:rPr lang="en-US" sz="3600" dirty="0"/>
              <a:t> </a:t>
            </a:r>
          </a:p>
        </p:txBody>
      </p:sp>
      <p:sp>
        <p:nvSpPr>
          <p:cNvPr id="4" name="Content Placeholder 2">
            <a:extLst>
              <a:ext uri="{FF2B5EF4-FFF2-40B4-BE49-F238E27FC236}">
                <a16:creationId xmlns:a16="http://schemas.microsoft.com/office/drawing/2014/main" id="{4EACC6BD-668F-A113-49D5-062846C715D2}"/>
              </a:ext>
            </a:extLst>
          </p:cNvPr>
          <p:cNvSpPr>
            <a:spLocks noGrp="1"/>
          </p:cNvSpPr>
          <p:nvPr>
            <p:ph idx="1"/>
          </p:nvPr>
        </p:nvSpPr>
        <p:spPr>
          <a:xfrm>
            <a:off x="425223" y="1017192"/>
            <a:ext cx="8322844" cy="3711116"/>
          </a:xfrm>
        </p:spPr>
        <p:txBody>
          <a:bodyPr/>
          <a:lstStyle/>
          <a:p>
            <a:pPr marL="457200" indent="-457200">
              <a:spcBef>
                <a:spcPts val="600"/>
              </a:spcBef>
              <a:spcAft>
                <a:spcPts val="600"/>
              </a:spcAft>
              <a:buFont typeface="+mj-lt"/>
              <a:buAutoNum type="arabicPeriod"/>
            </a:pPr>
            <a:r>
              <a:rPr lang="en-US" dirty="0"/>
              <a:t>Review Superior Offering Ambition</a:t>
            </a:r>
          </a:p>
          <a:p>
            <a:pPr marL="457200" indent="-457200">
              <a:spcBef>
                <a:spcPts val="600"/>
              </a:spcBef>
              <a:spcAft>
                <a:spcPts val="600"/>
              </a:spcAft>
              <a:buFont typeface="+mj-lt"/>
              <a:buAutoNum type="arabicPeriod"/>
            </a:pPr>
            <a:r>
              <a:rPr lang="en-US" dirty="0"/>
              <a:t>Background on Superior Offering Test Methods</a:t>
            </a:r>
          </a:p>
          <a:p>
            <a:pPr marL="457200" indent="-457200">
              <a:spcBef>
                <a:spcPts val="600"/>
              </a:spcBef>
              <a:spcAft>
                <a:spcPts val="600"/>
              </a:spcAft>
              <a:buFont typeface="+mj-lt"/>
              <a:buAutoNum type="arabicPeriod"/>
            </a:pPr>
            <a:r>
              <a:rPr lang="en-US" dirty="0"/>
              <a:t>Key Results</a:t>
            </a:r>
          </a:p>
          <a:p>
            <a:pPr marL="457200" indent="-457200">
              <a:spcBef>
                <a:spcPts val="600"/>
              </a:spcBef>
              <a:spcAft>
                <a:spcPts val="600"/>
              </a:spcAft>
              <a:buFont typeface="+mj-lt"/>
              <a:buAutoNum type="arabicPeriod"/>
            </a:pPr>
            <a:r>
              <a:rPr lang="en-US" dirty="0"/>
              <a:t>Key Insights </a:t>
            </a:r>
          </a:p>
          <a:p>
            <a:pPr marL="457200" indent="-457200">
              <a:spcBef>
                <a:spcPts val="600"/>
              </a:spcBef>
              <a:spcAft>
                <a:spcPts val="600"/>
              </a:spcAft>
              <a:buFont typeface="+mj-lt"/>
              <a:buAutoNum type="arabicPeriod"/>
            </a:pPr>
            <a:r>
              <a:rPr lang="en-US" dirty="0"/>
              <a:t>Detailed Results </a:t>
            </a:r>
          </a:p>
          <a:p>
            <a:pPr lvl="1">
              <a:spcBef>
                <a:spcPts val="600"/>
              </a:spcBef>
              <a:spcAft>
                <a:spcPts val="600"/>
              </a:spcAft>
            </a:pPr>
            <a:r>
              <a:rPr lang="en-US" i="1" dirty="0"/>
              <a:t>FMOT + Package Functionality</a:t>
            </a:r>
          </a:p>
          <a:p>
            <a:pPr lvl="1">
              <a:spcBef>
                <a:spcPts val="600"/>
              </a:spcBef>
              <a:spcAft>
                <a:spcPts val="600"/>
              </a:spcAft>
            </a:pPr>
            <a:r>
              <a:rPr lang="en-US" i="1" dirty="0"/>
              <a:t>SMOT </a:t>
            </a:r>
          </a:p>
        </p:txBody>
      </p:sp>
    </p:spTree>
    <p:extLst>
      <p:ext uri="{BB962C8B-B14F-4D97-AF65-F5344CB8AC3E}">
        <p14:creationId xmlns:p14="http://schemas.microsoft.com/office/powerpoint/2010/main" val="336222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3152-6848-4842-931E-DF4F3500F5BB}"/>
              </a:ext>
            </a:extLst>
          </p:cNvPr>
          <p:cNvSpPr>
            <a:spLocks noGrp="1"/>
          </p:cNvSpPr>
          <p:nvPr>
            <p:ph type="title"/>
          </p:nvPr>
        </p:nvSpPr>
        <p:spPr>
          <a:xfrm>
            <a:off x="349248" y="406400"/>
            <a:ext cx="8723415" cy="321490"/>
          </a:xfrm>
        </p:spPr>
        <p:txBody>
          <a:bodyPr/>
          <a:lstStyle/>
          <a:p>
            <a:r>
              <a:rPr lang="en-US" dirty="0"/>
              <a:t>Although kids are split on preference...</a:t>
            </a:r>
          </a:p>
        </p:txBody>
      </p:sp>
      <p:sp>
        <p:nvSpPr>
          <p:cNvPr id="3" name="Slide Number Placeholder 2">
            <a:extLst>
              <a:ext uri="{FF2B5EF4-FFF2-40B4-BE49-F238E27FC236}">
                <a16:creationId xmlns:a16="http://schemas.microsoft.com/office/drawing/2014/main" id="{810A4164-00AE-7649-9569-3BE7E92DEB56}"/>
              </a:ext>
            </a:extLst>
          </p:cNvPr>
          <p:cNvSpPr>
            <a:spLocks noGrp="1"/>
          </p:cNvSpPr>
          <p:nvPr>
            <p:ph type="sldNum" sz="quarter" idx="10"/>
          </p:nvPr>
        </p:nvSpPr>
        <p:spPr/>
        <p:txBody>
          <a:bodyPr/>
          <a:lstStyle/>
          <a:p>
            <a:fld id="{A82C3BC0-3EBF-3C4C-A3D8-795624EBC6AA}" type="slidenum">
              <a:rPr lang="en-US" smtClean="0"/>
              <a:pPr/>
              <a:t>30</a:t>
            </a:fld>
            <a:endParaRPr lang="en-US" dirty="0"/>
          </a:p>
        </p:txBody>
      </p:sp>
      <p:sp>
        <p:nvSpPr>
          <p:cNvPr id="4" name="Content Placeholder 3">
            <a:extLst>
              <a:ext uri="{FF2B5EF4-FFF2-40B4-BE49-F238E27FC236}">
                <a16:creationId xmlns:a16="http://schemas.microsoft.com/office/drawing/2014/main" id="{BC4C6BF5-1008-4144-84C3-5F1B154A328E}"/>
              </a:ext>
            </a:extLst>
          </p:cNvPr>
          <p:cNvSpPr>
            <a:spLocks noGrp="1"/>
          </p:cNvSpPr>
          <p:nvPr>
            <p:ph sz="quarter" idx="11"/>
          </p:nvPr>
        </p:nvSpPr>
        <p:spPr/>
        <p:txBody>
          <a:bodyPr/>
          <a:lstStyle/>
          <a:p>
            <a:r>
              <a:rPr lang="en-US" dirty="0"/>
              <a:t>Pillsbury has a significantly higher Overall Liking score among kids, suggesting Pillsbury slightly edges out Nestle even though preference is on-par between the two brands. </a:t>
            </a:r>
          </a:p>
        </p:txBody>
      </p:sp>
      <p:sp>
        <p:nvSpPr>
          <p:cNvPr id="5" name="Text Placeholder 4">
            <a:extLst>
              <a:ext uri="{FF2B5EF4-FFF2-40B4-BE49-F238E27FC236}">
                <a16:creationId xmlns:a16="http://schemas.microsoft.com/office/drawing/2014/main" id="{5E8610CB-0F91-114E-A6D4-E2227E606EA0}"/>
              </a:ext>
            </a:extLst>
          </p:cNvPr>
          <p:cNvSpPr>
            <a:spLocks noGrp="1"/>
          </p:cNvSpPr>
          <p:nvPr>
            <p:ph type="body" sz="quarter" idx="12"/>
          </p:nvPr>
        </p:nvSpPr>
        <p:spPr/>
        <p:txBody>
          <a:bodyPr/>
          <a:lstStyle/>
          <a:p>
            <a:r>
              <a:rPr lang="en-US" dirty="0"/>
              <a:t>OVERALL PRODUCT LIKING | PREFERENCE</a:t>
            </a:r>
          </a:p>
        </p:txBody>
      </p:sp>
      <p:sp>
        <p:nvSpPr>
          <p:cNvPr id="6" name="Text Placeholder 5">
            <a:extLst>
              <a:ext uri="{FF2B5EF4-FFF2-40B4-BE49-F238E27FC236}">
                <a16:creationId xmlns:a16="http://schemas.microsoft.com/office/drawing/2014/main" id="{E35C7B6B-B875-AF43-8060-ED0230EA6F55}"/>
              </a:ext>
            </a:extLst>
          </p:cNvPr>
          <p:cNvSpPr>
            <a:spLocks noGrp="1"/>
          </p:cNvSpPr>
          <p:nvPr>
            <p:ph type="body" sz="quarter" idx="15"/>
          </p:nvPr>
        </p:nvSpPr>
        <p:spPr/>
        <p:txBody>
          <a:bodyPr/>
          <a:lstStyle/>
          <a:p>
            <a:pPr lvl="0"/>
            <a:r>
              <a:rPr lang="en-US" sz="700" dirty="0"/>
              <a:t>Q: Overall, how much do you like or dislike this cookie?</a:t>
            </a:r>
          </a:p>
          <a:p>
            <a:pPr lvl="0"/>
            <a:r>
              <a:rPr lang="en-US" sz="700" dirty="0"/>
              <a:t>Q: Now that you’ve tried both, which cookie do you like better?</a:t>
            </a:r>
          </a:p>
        </p:txBody>
      </p:sp>
      <p:sp>
        <p:nvSpPr>
          <p:cNvPr id="22" name="TextBox 21">
            <a:extLst>
              <a:ext uri="{FF2B5EF4-FFF2-40B4-BE49-F238E27FC236}">
                <a16:creationId xmlns:a16="http://schemas.microsoft.com/office/drawing/2014/main" id="{8118FE9B-E0CA-1444-A098-D73332821439}"/>
              </a:ext>
            </a:extLst>
          </p:cNvPr>
          <p:cNvSpPr txBox="1"/>
          <p:nvPr/>
        </p:nvSpPr>
        <p:spPr>
          <a:xfrm>
            <a:off x="0" y="2514265"/>
            <a:ext cx="9144000"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FORCED PREFERENCE</a:t>
            </a:r>
            <a:endParaRPr lang="en-US" sz="900" dirty="0">
              <a:ea typeface="Helvetica Neue Light" charset="0"/>
              <a:cs typeface="Helvetica Neue Light" charset="0"/>
            </a:endParaRPr>
          </a:p>
        </p:txBody>
      </p:sp>
      <p:graphicFrame>
        <p:nvGraphicFramePr>
          <p:cNvPr id="23" name="Chart 22">
            <a:extLst>
              <a:ext uri="{FF2B5EF4-FFF2-40B4-BE49-F238E27FC236}">
                <a16:creationId xmlns:a16="http://schemas.microsoft.com/office/drawing/2014/main" id="{B368B7CE-D2A3-0642-BDE1-DA7F8ED0DF6B}"/>
              </a:ext>
            </a:extLst>
          </p:cNvPr>
          <p:cNvGraphicFramePr/>
          <p:nvPr>
            <p:extLst>
              <p:ext uri="{D42A27DB-BD31-4B8C-83A1-F6EECF244321}">
                <p14:modId xmlns:p14="http://schemas.microsoft.com/office/powerpoint/2010/main" val="3672336726"/>
              </p:ext>
            </p:extLst>
          </p:nvPr>
        </p:nvGraphicFramePr>
        <p:xfrm>
          <a:off x="3663902" y="2765653"/>
          <a:ext cx="1816197" cy="1392894"/>
        </p:xfrm>
        <a:graphic>
          <a:graphicData uri="http://schemas.openxmlformats.org/drawingml/2006/chart">
            <c:chart xmlns:c="http://schemas.openxmlformats.org/drawingml/2006/chart" xmlns:r="http://schemas.openxmlformats.org/officeDocument/2006/relationships" r:id="rId3"/>
          </a:graphicData>
        </a:graphic>
      </p:graphicFrame>
      <p:grpSp>
        <p:nvGrpSpPr>
          <p:cNvPr id="27" name="Group 26">
            <a:extLst>
              <a:ext uri="{FF2B5EF4-FFF2-40B4-BE49-F238E27FC236}">
                <a16:creationId xmlns:a16="http://schemas.microsoft.com/office/drawing/2014/main" id="{93E95517-797F-E64C-BCD2-21119CB068AE}"/>
              </a:ext>
            </a:extLst>
          </p:cNvPr>
          <p:cNvGrpSpPr/>
          <p:nvPr/>
        </p:nvGrpSpPr>
        <p:grpSpPr>
          <a:xfrm>
            <a:off x="8685500" y="68457"/>
            <a:ext cx="458500" cy="304800"/>
            <a:chOff x="-1380067" y="1646266"/>
            <a:chExt cx="458500" cy="304800"/>
          </a:xfrm>
        </p:grpSpPr>
        <p:pic>
          <p:nvPicPr>
            <p:cNvPr id="28" name="Picture 27">
              <a:extLst>
                <a:ext uri="{FF2B5EF4-FFF2-40B4-BE49-F238E27FC236}">
                  <a16:creationId xmlns:a16="http://schemas.microsoft.com/office/drawing/2014/main" id="{B0BFF8BF-D62B-0540-BBB5-FE11D6513362}"/>
                </a:ext>
              </a:extLst>
            </p:cNvPr>
            <p:cNvPicPr>
              <a:picLocks noChangeAspect="1"/>
            </p:cNvPicPr>
            <p:nvPr/>
          </p:nvPicPr>
          <p:blipFill>
            <a:blip r:embed="rId4"/>
            <a:stretch>
              <a:fillRect/>
            </a:stretch>
          </p:blipFill>
          <p:spPr>
            <a:xfrm>
              <a:off x="-1380067" y="1646266"/>
              <a:ext cx="304800" cy="304800"/>
            </a:xfrm>
            <a:prstGeom prst="rect">
              <a:avLst/>
            </a:prstGeom>
          </p:spPr>
        </p:pic>
        <p:pic>
          <p:nvPicPr>
            <p:cNvPr id="29" name="Picture 28">
              <a:extLst>
                <a:ext uri="{FF2B5EF4-FFF2-40B4-BE49-F238E27FC236}">
                  <a16:creationId xmlns:a16="http://schemas.microsoft.com/office/drawing/2014/main" id="{42C43621-4884-754B-95BF-E10159FF88A1}"/>
                </a:ext>
              </a:extLst>
            </p:cNvPr>
            <p:cNvPicPr>
              <a:picLocks noChangeAspect="1"/>
            </p:cNvPicPr>
            <p:nvPr/>
          </p:nvPicPr>
          <p:blipFill>
            <a:blip r:embed="rId5"/>
            <a:stretch>
              <a:fillRect/>
            </a:stretch>
          </p:blipFill>
          <p:spPr>
            <a:xfrm>
              <a:off x="-1226367" y="1646266"/>
              <a:ext cx="304800" cy="304800"/>
            </a:xfrm>
            <a:prstGeom prst="rect">
              <a:avLst/>
            </a:prstGeom>
          </p:spPr>
        </p:pic>
      </p:grpSp>
      <p:sp>
        <p:nvSpPr>
          <p:cNvPr id="30" name="TextBox 29">
            <a:extLst>
              <a:ext uri="{FF2B5EF4-FFF2-40B4-BE49-F238E27FC236}">
                <a16:creationId xmlns:a16="http://schemas.microsoft.com/office/drawing/2014/main" id="{ABBA24CB-411B-9348-AD39-4ED6B30D782C}"/>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graphicFrame>
        <p:nvGraphicFramePr>
          <p:cNvPr id="7" name="Chart 6">
            <a:extLst>
              <a:ext uri="{FF2B5EF4-FFF2-40B4-BE49-F238E27FC236}">
                <a16:creationId xmlns:a16="http://schemas.microsoft.com/office/drawing/2014/main" id="{A72BB4D4-96C4-9A66-CFA8-3FE1FD437A54}"/>
              </a:ext>
            </a:extLst>
          </p:cNvPr>
          <p:cNvGraphicFramePr/>
          <p:nvPr>
            <p:extLst>
              <p:ext uri="{D42A27DB-BD31-4B8C-83A1-F6EECF244321}">
                <p14:modId xmlns:p14="http://schemas.microsoft.com/office/powerpoint/2010/main" val="2373056017"/>
              </p:ext>
            </p:extLst>
          </p:nvPr>
        </p:nvGraphicFramePr>
        <p:xfrm>
          <a:off x="3378419" y="1534752"/>
          <a:ext cx="4719904" cy="9289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9" name="Table 8">
            <a:extLst>
              <a:ext uri="{FF2B5EF4-FFF2-40B4-BE49-F238E27FC236}">
                <a16:creationId xmlns:a16="http://schemas.microsoft.com/office/drawing/2014/main" id="{2B8C5AB5-5337-C030-89B8-E51120ED2AAE}"/>
              </a:ext>
            </a:extLst>
          </p:cNvPr>
          <p:cNvGraphicFramePr>
            <a:graphicFrameLocks noGrp="1"/>
          </p:cNvGraphicFramePr>
          <p:nvPr>
            <p:extLst>
              <p:ext uri="{D42A27DB-BD31-4B8C-83A1-F6EECF244321}">
                <p14:modId xmlns:p14="http://schemas.microsoft.com/office/powerpoint/2010/main" val="2552953486"/>
              </p:ext>
            </p:extLst>
          </p:nvPr>
        </p:nvGraphicFramePr>
        <p:xfrm>
          <a:off x="2793582" y="1677400"/>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3%</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4% </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sp>
        <p:nvSpPr>
          <p:cNvPr id="10" name="TextBox 9">
            <a:extLst>
              <a:ext uri="{FF2B5EF4-FFF2-40B4-BE49-F238E27FC236}">
                <a16:creationId xmlns:a16="http://schemas.microsoft.com/office/drawing/2014/main" id="{A17A7D1B-90F8-772E-E9C7-732B4C00C687}"/>
              </a:ext>
            </a:extLst>
          </p:cNvPr>
          <p:cNvSpPr txBox="1"/>
          <p:nvPr/>
        </p:nvSpPr>
        <p:spPr>
          <a:xfrm>
            <a:off x="3162603" y="1303920"/>
            <a:ext cx="295099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OVERALL LIKIN</a:t>
            </a:r>
            <a:r>
              <a:rPr lang="en-US" sz="900" dirty="0">
                <a:ea typeface="Helvetica Neue Light" charset="0"/>
                <a:cs typeface="Helvetica Neue Light" charset="0"/>
              </a:rPr>
              <a:t>G</a:t>
            </a:r>
          </a:p>
        </p:txBody>
      </p:sp>
      <p:sp>
        <p:nvSpPr>
          <p:cNvPr id="11" name="TextBox 10">
            <a:extLst>
              <a:ext uri="{FF2B5EF4-FFF2-40B4-BE49-F238E27FC236}">
                <a16:creationId xmlns:a16="http://schemas.microsoft.com/office/drawing/2014/main" id="{EA9C7DDA-3C6A-F5A7-DE33-AD20077D0E07}"/>
              </a:ext>
            </a:extLst>
          </p:cNvPr>
          <p:cNvSpPr txBox="1"/>
          <p:nvPr/>
        </p:nvSpPr>
        <p:spPr>
          <a:xfrm>
            <a:off x="5961384" y="1320596"/>
            <a:ext cx="484428"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sp>
        <p:nvSpPr>
          <p:cNvPr id="12" name="TextBox 11">
            <a:extLst>
              <a:ext uri="{FF2B5EF4-FFF2-40B4-BE49-F238E27FC236}">
                <a16:creationId xmlns:a16="http://schemas.microsoft.com/office/drawing/2014/main" id="{2B07FB9B-0407-52BF-6498-D3218DA54032}"/>
              </a:ext>
            </a:extLst>
          </p:cNvPr>
          <p:cNvSpPr txBox="1"/>
          <p:nvPr/>
        </p:nvSpPr>
        <p:spPr>
          <a:xfrm>
            <a:off x="6711885" y="1311614"/>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T2B</a:t>
            </a:r>
          </a:p>
        </p:txBody>
      </p:sp>
      <p:graphicFrame>
        <p:nvGraphicFramePr>
          <p:cNvPr id="13" name="Table 12">
            <a:extLst>
              <a:ext uri="{FF2B5EF4-FFF2-40B4-BE49-F238E27FC236}">
                <a16:creationId xmlns:a16="http://schemas.microsoft.com/office/drawing/2014/main" id="{5BA464B9-2B2D-88FE-9837-18531F94756A}"/>
              </a:ext>
            </a:extLst>
          </p:cNvPr>
          <p:cNvGraphicFramePr>
            <a:graphicFrameLocks noGrp="1"/>
          </p:cNvGraphicFramePr>
          <p:nvPr>
            <p:extLst>
              <p:ext uri="{D42A27DB-BD31-4B8C-83A1-F6EECF244321}">
                <p14:modId xmlns:p14="http://schemas.microsoft.com/office/powerpoint/2010/main" val="105115313"/>
              </p:ext>
            </p:extLst>
          </p:nvPr>
        </p:nvGraphicFramePr>
        <p:xfrm>
          <a:off x="6476658" y="1655244"/>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80%</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72%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pSp>
        <p:nvGrpSpPr>
          <p:cNvPr id="14" name="Group 13">
            <a:extLst>
              <a:ext uri="{FF2B5EF4-FFF2-40B4-BE49-F238E27FC236}">
                <a16:creationId xmlns:a16="http://schemas.microsoft.com/office/drawing/2014/main" id="{75C99E2B-6457-3A3E-3ADF-B667D5FDAEFA}"/>
              </a:ext>
            </a:extLst>
          </p:cNvPr>
          <p:cNvGrpSpPr/>
          <p:nvPr/>
        </p:nvGrpSpPr>
        <p:grpSpPr>
          <a:xfrm>
            <a:off x="3466287" y="4126364"/>
            <a:ext cx="2249526" cy="707886"/>
            <a:chOff x="3080735" y="4321373"/>
            <a:chExt cx="2249526" cy="707886"/>
          </a:xfrm>
        </p:grpSpPr>
        <p:sp>
          <p:nvSpPr>
            <p:cNvPr id="15" name="TextBox 14">
              <a:extLst>
                <a:ext uri="{FF2B5EF4-FFF2-40B4-BE49-F238E27FC236}">
                  <a16:creationId xmlns:a16="http://schemas.microsoft.com/office/drawing/2014/main" id="{967F1518-1EA2-9C44-C03B-0E8EACC1D295}"/>
                </a:ext>
              </a:extLst>
            </p:cNvPr>
            <p:cNvSpPr txBox="1"/>
            <p:nvPr/>
          </p:nvSpPr>
          <p:spPr>
            <a:xfrm>
              <a:off x="3080735" y="4321373"/>
              <a:ext cx="1085603"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a:p>
              <a:pPr marR="0" algn="ctr" defTabSz="914400" eaLnBrk="1" fontAlgn="auto" latinLnBrk="0" hangingPunct="1">
                <a:lnSpc>
                  <a:spcPct val="100000"/>
                </a:lnSpc>
                <a:spcBef>
                  <a:spcPts val="0"/>
                </a:spcBef>
                <a:spcAft>
                  <a:spcPts val="0"/>
                </a:spcAft>
                <a:buClrTx/>
                <a:buSzTx/>
              </a:pPr>
              <a:r>
                <a:rPr lang="en-US" sz="800" dirty="0">
                  <a:latin typeface="Century Gothic" panose="020B0502020202020204" pitchFamily="34" charset="0"/>
                  <a:ea typeface="Helvetica Neue Light" charset="0"/>
                  <a:cs typeface="Helvetica Neue Light" charset="0"/>
                </a:rPr>
                <a:t>n = 114</a:t>
              </a:r>
            </a:p>
          </p:txBody>
        </p:sp>
        <p:sp>
          <p:nvSpPr>
            <p:cNvPr id="16" name="TextBox 15">
              <a:extLst>
                <a:ext uri="{FF2B5EF4-FFF2-40B4-BE49-F238E27FC236}">
                  <a16:creationId xmlns:a16="http://schemas.microsoft.com/office/drawing/2014/main" id="{2EBA8711-6AF5-636F-C466-81148C2A775B}"/>
                </a:ext>
              </a:extLst>
            </p:cNvPr>
            <p:cNvSpPr txBox="1"/>
            <p:nvPr/>
          </p:nvSpPr>
          <p:spPr>
            <a:xfrm>
              <a:off x="4092004" y="4321373"/>
              <a:ext cx="1238257"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a:p>
              <a:pPr algn="ctr" defTabSz="914400"/>
              <a:r>
                <a:rPr lang="en-US" sz="800" dirty="0">
                  <a:latin typeface="Century Gothic" panose="020B0502020202020204" pitchFamily="34" charset="0"/>
                  <a:ea typeface="Helvetica Neue Light" charset="0"/>
                  <a:cs typeface="Helvetica Neue Light" charset="0"/>
                </a:rPr>
                <a:t>n = 113</a:t>
              </a:r>
            </a:p>
          </p:txBody>
        </p:sp>
      </p:grpSp>
      <p:sp>
        <p:nvSpPr>
          <p:cNvPr id="8" name="TextBox 7">
            <a:extLst>
              <a:ext uri="{FF2B5EF4-FFF2-40B4-BE49-F238E27FC236}">
                <a16:creationId xmlns:a16="http://schemas.microsoft.com/office/drawing/2014/main" id="{648B2FA2-1242-11CD-DFB7-F9E5C22249A3}"/>
              </a:ext>
            </a:extLst>
          </p:cNvPr>
          <p:cNvSpPr txBox="1"/>
          <p:nvPr/>
        </p:nvSpPr>
        <p:spPr>
          <a:xfrm>
            <a:off x="3020793" y="1333770"/>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B2B</a:t>
            </a:r>
          </a:p>
        </p:txBody>
      </p:sp>
    </p:spTree>
    <p:extLst>
      <p:ext uri="{BB962C8B-B14F-4D97-AF65-F5344CB8AC3E}">
        <p14:creationId xmlns:p14="http://schemas.microsoft.com/office/powerpoint/2010/main" val="1528559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572A5B5C-81E3-68BD-B314-59F6FE130657}"/>
              </a:ext>
            </a:extLst>
          </p:cNvPr>
          <p:cNvSpPr txBox="1"/>
          <p:nvPr/>
        </p:nvSpPr>
        <p:spPr>
          <a:xfrm>
            <a:off x="842311" y="1593276"/>
            <a:ext cx="295099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OVERALL FLAVOR</a:t>
            </a:r>
            <a:endParaRPr lang="en-US" sz="900" dirty="0">
              <a:ea typeface="Helvetica Neue Light" charset="0"/>
              <a:cs typeface="Helvetica Neue Light" charset="0"/>
            </a:endParaRPr>
          </a:p>
        </p:txBody>
      </p:sp>
      <p:sp>
        <p:nvSpPr>
          <p:cNvPr id="2" name="Title 1">
            <a:extLst>
              <a:ext uri="{FF2B5EF4-FFF2-40B4-BE49-F238E27FC236}">
                <a16:creationId xmlns:a16="http://schemas.microsoft.com/office/drawing/2014/main" id="{92EBE1C7-DA14-1A44-8A47-5CCE67E947D0}"/>
              </a:ext>
            </a:extLst>
          </p:cNvPr>
          <p:cNvSpPr>
            <a:spLocks noGrp="1"/>
          </p:cNvSpPr>
          <p:nvPr>
            <p:ph type="title"/>
          </p:nvPr>
        </p:nvSpPr>
        <p:spPr/>
        <p:txBody>
          <a:bodyPr/>
          <a:lstStyle/>
          <a:p>
            <a:r>
              <a:rPr lang="en-US" dirty="0"/>
              <a:t>…They significantly prefer Pillsbury’s baked cookie flavor.</a:t>
            </a:r>
          </a:p>
        </p:txBody>
      </p:sp>
      <p:sp>
        <p:nvSpPr>
          <p:cNvPr id="3" name="Slide Number Placeholder 2">
            <a:extLst>
              <a:ext uri="{FF2B5EF4-FFF2-40B4-BE49-F238E27FC236}">
                <a16:creationId xmlns:a16="http://schemas.microsoft.com/office/drawing/2014/main" id="{1377EA52-1358-C444-8B1F-49687A79F635}"/>
              </a:ext>
            </a:extLst>
          </p:cNvPr>
          <p:cNvSpPr>
            <a:spLocks noGrp="1"/>
          </p:cNvSpPr>
          <p:nvPr>
            <p:ph type="sldNum" sz="quarter" idx="10"/>
          </p:nvPr>
        </p:nvSpPr>
        <p:spPr/>
        <p:txBody>
          <a:bodyPr/>
          <a:lstStyle/>
          <a:p>
            <a:fld id="{A82C3BC0-3EBF-3C4C-A3D8-795624EBC6AA}" type="slidenum">
              <a:rPr lang="en-US" smtClean="0"/>
              <a:pPr/>
              <a:t>31</a:t>
            </a:fld>
            <a:endParaRPr lang="en-US"/>
          </a:p>
        </p:txBody>
      </p:sp>
      <p:sp>
        <p:nvSpPr>
          <p:cNvPr id="4" name="Content Placeholder 3">
            <a:extLst>
              <a:ext uri="{FF2B5EF4-FFF2-40B4-BE49-F238E27FC236}">
                <a16:creationId xmlns:a16="http://schemas.microsoft.com/office/drawing/2014/main" id="{AA369B46-21EE-844B-92C4-4571C88BE3C1}"/>
              </a:ext>
            </a:extLst>
          </p:cNvPr>
          <p:cNvSpPr>
            <a:spLocks noGrp="1"/>
          </p:cNvSpPr>
          <p:nvPr>
            <p:ph sz="quarter" idx="11"/>
          </p:nvPr>
        </p:nvSpPr>
        <p:spPr/>
        <p:txBody>
          <a:bodyPr/>
          <a:lstStyle/>
          <a:p>
            <a:r>
              <a:rPr lang="en-US" dirty="0"/>
              <a:t>Pillsbury beats Nestle in flavor liking among kids, likely because it has a slightly sweeter taste compared to Nestle. However, kids desire more chocolate chips in both products.</a:t>
            </a:r>
          </a:p>
        </p:txBody>
      </p:sp>
      <p:sp>
        <p:nvSpPr>
          <p:cNvPr id="5" name="Text Placeholder 4">
            <a:extLst>
              <a:ext uri="{FF2B5EF4-FFF2-40B4-BE49-F238E27FC236}">
                <a16:creationId xmlns:a16="http://schemas.microsoft.com/office/drawing/2014/main" id="{A2919E9A-AC6D-B44B-8E54-21A380C737AA}"/>
              </a:ext>
            </a:extLst>
          </p:cNvPr>
          <p:cNvSpPr>
            <a:spLocks noGrp="1"/>
          </p:cNvSpPr>
          <p:nvPr>
            <p:ph type="body" sz="quarter" idx="12"/>
          </p:nvPr>
        </p:nvSpPr>
        <p:spPr/>
        <p:txBody>
          <a:bodyPr/>
          <a:lstStyle/>
          <a:p>
            <a:r>
              <a:rPr lang="en-US" dirty="0"/>
              <a:t>TASTE/FLAVOR</a:t>
            </a:r>
          </a:p>
        </p:txBody>
      </p:sp>
      <p:sp>
        <p:nvSpPr>
          <p:cNvPr id="6" name="Text Placeholder 5">
            <a:extLst>
              <a:ext uri="{FF2B5EF4-FFF2-40B4-BE49-F238E27FC236}">
                <a16:creationId xmlns:a16="http://schemas.microsoft.com/office/drawing/2014/main" id="{586E98AB-D50C-8D49-950E-D88A088F3A81}"/>
              </a:ext>
            </a:extLst>
          </p:cNvPr>
          <p:cNvSpPr>
            <a:spLocks noGrp="1"/>
          </p:cNvSpPr>
          <p:nvPr>
            <p:ph type="body" sz="quarter" idx="15"/>
          </p:nvPr>
        </p:nvSpPr>
        <p:spPr>
          <a:xfrm>
            <a:off x="135940" y="4802066"/>
            <a:ext cx="7522160" cy="341434"/>
          </a:xfrm>
        </p:spPr>
        <p:txBody>
          <a:bodyPr/>
          <a:lstStyle/>
          <a:p>
            <a:r>
              <a:rPr lang="en-US" sz="700" dirty="0"/>
              <a:t>Q: How much do you like or dislike the overall flavor of this cookie? </a:t>
            </a:r>
          </a:p>
          <a:p>
            <a:r>
              <a:rPr lang="en-US" sz="700" dirty="0"/>
              <a:t>Q: The amount of chocolate chips in this cookie is…</a:t>
            </a:r>
          </a:p>
          <a:p>
            <a:r>
              <a:rPr lang="en-US" sz="700" dirty="0"/>
              <a:t>Q: The sweetness of this cookie is…</a:t>
            </a:r>
          </a:p>
        </p:txBody>
      </p:sp>
      <p:graphicFrame>
        <p:nvGraphicFramePr>
          <p:cNvPr id="45" name="Table 44">
            <a:extLst>
              <a:ext uri="{FF2B5EF4-FFF2-40B4-BE49-F238E27FC236}">
                <a16:creationId xmlns:a16="http://schemas.microsoft.com/office/drawing/2014/main" id="{8C93CF7B-3933-9841-BB0B-25E099FAB71F}"/>
              </a:ext>
            </a:extLst>
          </p:cNvPr>
          <p:cNvGraphicFramePr>
            <a:graphicFrameLocks noGrp="1"/>
          </p:cNvGraphicFramePr>
          <p:nvPr>
            <p:extLst>
              <p:ext uri="{D42A27DB-BD31-4B8C-83A1-F6EECF244321}">
                <p14:modId xmlns:p14="http://schemas.microsoft.com/office/powerpoint/2010/main" val="115845903"/>
              </p:ext>
            </p:extLst>
          </p:nvPr>
        </p:nvGraphicFramePr>
        <p:xfrm>
          <a:off x="5992872" y="964726"/>
          <a:ext cx="2834640" cy="2853759"/>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402349697"/>
                    </a:ext>
                  </a:extLst>
                </a:gridCol>
                <a:gridCol w="1188720">
                  <a:extLst>
                    <a:ext uri="{9D8B030D-6E8A-4147-A177-3AD203B41FA5}">
                      <a16:colId xmlns:a16="http://schemas.microsoft.com/office/drawing/2014/main" val="3878226259"/>
                    </a:ext>
                  </a:extLst>
                </a:gridCol>
                <a:gridCol w="822960">
                  <a:extLst>
                    <a:ext uri="{9D8B030D-6E8A-4147-A177-3AD203B41FA5}">
                      <a16:colId xmlns:a16="http://schemas.microsoft.com/office/drawing/2014/main" val="3050725692"/>
                    </a:ext>
                  </a:extLst>
                </a:gridCol>
              </a:tblGrid>
              <a:tr h="282482">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1" kern="1200" dirty="0">
                        <a:solidFill>
                          <a:schemeClr val="tx1"/>
                        </a:solidFill>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3631017"/>
                  </a:ext>
                </a:extLst>
              </a:tr>
              <a:tr h="1005840">
                <a:tc>
                  <a:txBody>
                    <a:bodyPr/>
                    <a:lstStyle/>
                    <a:p>
                      <a:pPr algn="ctr"/>
                      <a:r>
                        <a:rPr lang="en-US" sz="800" b="0" dirty="0">
                          <a:solidFill>
                            <a:schemeClr val="tx1"/>
                          </a:solidFill>
                          <a:latin typeface="+mn-lt"/>
                        </a:rPr>
                        <a:t>Not enough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1" kern="1200" dirty="0">
                          <a:solidFill>
                            <a:schemeClr val="tx1"/>
                          </a:solidFill>
                          <a:latin typeface="+mn-lt"/>
                          <a:ea typeface="+mn-ea"/>
                          <a:cs typeface="+mn-cs"/>
                        </a:rPr>
                        <a:t>JUST ABOUT RIGHT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0" dirty="0">
                          <a:solidFill>
                            <a:schemeClr val="tx1"/>
                          </a:solidFill>
                          <a:latin typeface="+mn-lt"/>
                        </a:rPr>
                        <a:t>Too much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811438"/>
                  </a:ext>
                </a:extLst>
              </a:tr>
              <a:tr h="322836">
                <a:tc>
                  <a:txBody>
                    <a:bodyPr/>
                    <a:lstStyle/>
                    <a:p>
                      <a:pPr algn="ctr"/>
                      <a:r>
                        <a:rPr lang="en-US" sz="800" b="0" dirty="0">
                          <a:solidFill>
                            <a:schemeClr val="tx1"/>
                          </a:solidFill>
                          <a:latin typeface="+mn-lt"/>
                        </a:rPr>
                        <a:t>28%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67%</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5%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2836">
                <a:tc>
                  <a:txBody>
                    <a:bodyPr/>
                    <a:lstStyle/>
                    <a:p>
                      <a:pPr algn="ctr"/>
                      <a:r>
                        <a:rPr lang="en-US" sz="800" b="0" dirty="0">
                          <a:solidFill>
                            <a:schemeClr val="tx1"/>
                          </a:solidFill>
                          <a:latin typeface="+mn-lt"/>
                        </a:rPr>
                        <a:t>29%</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64%</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7%</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r h="274093">
                <a:tc>
                  <a:txBody>
                    <a:bodyPr/>
                    <a:lstStyle/>
                    <a:p>
                      <a:pPr algn="ct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0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994919"/>
                  </a:ext>
                </a:extLst>
              </a:tr>
              <a:tr h="322836">
                <a:tc>
                  <a:txBody>
                    <a:bodyPr/>
                    <a:lstStyle/>
                    <a:p>
                      <a:pPr algn="ctr"/>
                      <a:r>
                        <a:rPr lang="en-US" sz="800" b="0" dirty="0">
                          <a:solidFill>
                            <a:schemeClr val="tx1"/>
                          </a:solidFill>
                          <a:latin typeface="+mn-lt"/>
                        </a:rPr>
                        <a:t>16%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81%</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4%</a:t>
                      </a:r>
                      <a:r>
                        <a:rPr kumimoji="0" lang="en-US" sz="800" b="1" i="0" u="none" strike="noStrike" kern="1200" cap="none" spc="0" normalizeH="0" baseline="0" noProof="0" dirty="0">
                          <a:ln>
                            <a:noFill/>
                          </a:ln>
                          <a:solidFill>
                            <a:srgbClr val="DF9709"/>
                          </a:solidFill>
                          <a:effectLst/>
                          <a:uLnTx/>
                          <a:uFillTx/>
                          <a:latin typeface="+mn-lt"/>
                          <a:ea typeface="+mn-ea"/>
                          <a:cs typeface="+mn-cs"/>
                        </a:rPr>
                        <a:t>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495187"/>
                  </a:ext>
                </a:extLst>
              </a:tr>
              <a:tr h="322836">
                <a:tc>
                  <a:txBody>
                    <a:bodyPr/>
                    <a:lstStyle/>
                    <a:p>
                      <a:pPr algn="ctr"/>
                      <a:r>
                        <a:rPr lang="en-US" sz="800" b="0" dirty="0">
                          <a:solidFill>
                            <a:schemeClr val="tx1"/>
                          </a:solidFill>
                          <a:latin typeface="+mn-lt"/>
                        </a:rPr>
                        <a:t>19%</a:t>
                      </a: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76%</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5%</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7745951"/>
                  </a:ext>
                </a:extLst>
              </a:tr>
            </a:tbl>
          </a:graphicData>
        </a:graphic>
      </p:graphicFrame>
      <p:sp>
        <p:nvSpPr>
          <p:cNvPr id="46" name="TextBox 45">
            <a:extLst>
              <a:ext uri="{FF2B5EF4-FFF2-40B4-BE49-F238E27FC236}">
                <a16:creationId xmlns:a16="http://schemas.microsoft.com/office/drawing/2014/main" id="{780D13EA-A78E-764B-8A4F-757B3DD59894}"/>
              </a:ext>
            </a:extLst>
          </p:cNvPr>
          <p:cNvSpPr txBox="1"/>
          <p:nvPr/>
        </p:nvSpPr>
        <p:spPr>
          <a:xfrm>
            <a:off x="5923298" y="2036693"/>
            <a:ext cx="297378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CHOCOLATE CHIP AMOUNT JA</a:t>
            </a:r>
            <a:r>
              <a:rPr lang="en-US" sz="900" dirty="0">
                <a:ea typeface="Helvetica Neue Light" charset="0"/>
                <a:cs typeface="Helvetica Neue Light" charset="0"/>
              </a:rPr>
              <a:t>R</a:t>
            </a:r>
          </a:p>
        </p:txBody>
      </p:sp>
      <p:sp>
        <p:nvSpPr>
          <p:cNvPr id="47" name="TextBox 46">
            <a:extLst>
              <a:ext uri="{FF2B5EF4-FFF2-40B4-BE49-F238E27FC236}">
                <a16:creationId xmlns:a16="http://schemas.microsoft.com/office/drawing/2014/main" id="{5DE95384-AF06-E743-80DE-FF2BB8DD2D41}"/>
              </a:ext>
            </a:extLst>
          </p:cNvPr>
          <p:cNvSpPr txBox="1"/>
          <p:nvPr/>
        </p:nvSpPr>
        <p:spPr>
          <a:xfrm>
            <a:off x="5923298" y="2965853"/>
            <a:ext cx="297378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SWEETNESS JA</a:t>
            </a:r>
            <a:r>
              <a:rPr lang="en-US" sz="900" dirty="0">
                <a:ea typeface="Helvetica Neue Light" charset="0"/>
                <a:cs typeface="Helvetica Neue Light" charset="0"/>
              </a:rPr>
              <a:t>R</a:t>
            </a:r>
          </a:p>
        </p:txBody>
      </p:sp>
      <p:cxnSp>
        <p:nvCxnSpPr>
          <p:cNvPr id="49" name="Straight Connector 48">
            <a:extLst>
              <a:ext uri="{FF2B5EF4-FFF2-40B4-BE49-F238E27FC236}">
                <a16:creationId xmlns:a16="http://schemas.microsoft.com/office/drawing/2014/main" id="{FF37A5B5-2781-0740-972C-E474466D2498}"/>
              </a:ext>
            </a:extLst>
          </p:cNvPr>
          <p:cNvCxnSpPr>
            <a:cxnSpLocks/>
          </p:cNvCxnSpPr>
          <p:nvPr/>
        </p:nvCxnSpPr>
        <p:spPr>
          <a:xfrm flipH="1">
            <a:off x="4956477" y="2918372"/>
            <a:ext cx="3906407"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ADD49DB-DC47-F1AF-D331-2F9CFEA4CE97}"/>
              </a:ext>
            </a:extLst>
          </p:cNvPr>
          <p:cNvGrpSpPr/>
          <p:nvPr/>
        </p:nvGrpSpPr>
        <p:grpSpPr>
          <a:xfrm>
            <a:off x="436446" y="4091444"/>
            <a:ext cx="3094940" cy="595545"/>
            <a:chOff x="72145" y="4154011"/>
            <a:chExt cx="3094940" cy="595545"/>
          </a:xfrm>
        </p:grpSpPr>
        <p:sp>
          <p:nvSpPr>
            <p:cNvPr id="13" name="Rounded Rectangle 12">
              <a:extLst>
                <a:ext uri="{FF2B5EF4-FFF2-40B4-BE49-F238E27FC236}">
                  <a16:creationId xmlns:a16="http://schemas.microsoft.com/office/drawing/2014/main" id="{11DEF0E7-BE50-52DF-2FCD-7EB92B246010}"/>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dirty="0">
                <a:solidFill>
                  <a:schemeClr val="tx1"/>
                </a:solidFill>
                <a:latin typeface="Avenir Next" panose="020B0503020202020204" pitchFamily="34" charset="0"/>
                <a:ea typeface="Helvetica Neue Light" charset="0"/>
              </a:endParaRPr>
            </a:p>
          </p:txBody>
        </p:sp>
        <p:grpSp>
          <p:nvGrpSpPr>
            <p:cNvPr id="14" name="Group 13">
              <a:extLst>
                <a:ext uri="{FF2B5EF4-FFF2-40B4-BE49-F238E27FC236}">
                  <a16:creationId xmlns:a16="http://schemas.microsoft.com/office/drawing/2014/main" id="{A5EBC886-F334-8858-0183-D503479A1E9D}"/>
                </a:ext>
              </a:extLst>
            </p:cNvPr>
            <p:cNvGrpSpPr/>
            <p:nvPr/>
          </p:nvGrpSpPr>
          <p:grpSpPr>
            <a:xfrm>
              <a:off x="146752" y="4167090"/>
              <a:ext cx="3020333" cy="569387"/>
              <a:chOff x="191567" y="4177462"/>
              <a:chExt cx="3020333" cy="569387"/>
            </a:xfrm>
          </p:grpSpPr>
          <p:sp>
            <p:nvSpPr>
              <p:cNvPr id="15" name="TextBox 14">
                <a:extLst>
                  <a:ext uri="{FF2B5EF4-FFF2-40B4-BE49-F238E27FC236}">
                    <a16:creationId xmlns:a16="http://schemas.microsoft.com/office/drawing/2014/main" id="{922379F4-DC8A-F0B6-F711-22EFFEAA9239}"/>
                  </a:ext>
                </a:extLst>
              </p:cNvPr>
              <p:cNvSpPr txBox="1"/>
              <p:nvPr/>
            </p:nvSpPr>
            <p:spPr>
              <a:xfrm>
                <a:off x="379794" y="4177462"/>
                <a:ext cx="2832106" cy="569387"/>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Meets 70% JAR</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but Net Direction for Change &lt;20%</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and Net Direction for Change 20%+</a:t>
                </a:r>
              </a:p>
            </p:txBody>
          </p:sp>
          <p:pic>
            <p:nvPicPr>
              <p:cNvPr id="16" name="Picture 15">
                <a:extLst>
                  <a:ext uri="{FF2B5EF4-FFF2-40B4-BE49-F238E27FC236}">
                    <a16:creationId xmlns:a16="http://schemas.microsoft.com/office/drawing/2014/main" id="{E59B8320-8E4B-37CC-A5EF-48BECF5725A6}"/>
                  </a:ext>
                </a:extLst>
              </p:cNvPr>
              <p:cNvPicPr>
                <a:picLocks noChangeAspect="1"/>
              </p:cNvPicPr>
              <p:nvPr/>
            </p:nvPicPr>
            <p:blipFill>
              <a:blip r:embed="rId3"/>
              <a:stretch>
                <a:fillRect/>
              </a:stretch>
            </p:blipFill>
            <p:spPr>
              <a:xfrm>
                <a:off x="191567" y="4552484"/>
                <a:ext cx="182880" cy="182880"/>
              </a:xfrm>
              <a:prstGeom prst="rect">
                <a:avLst/>
              </a:prstGeom>
            </p:spPr>
          </p:pic>
          <p:pic>
            <p:nvPicPr>
              <p:cNvPr id="17" name="Picture 16">
                <a:extLst>
                  <a:ext uri="{FF2B5EF4-FFF2-40B4-BE49-F238E27FC236}">
                    <a16:creationId xmlns:a16="http://schemas.microsoft.com/office/drawing/2014/main" id="{7FEB6A3D-530E-6982-F4AD-20DE99EC53B1}"/>
                  </a:ext>
                </a:extLst>
              </p:cNvPr>
              <p:cNvPicPr>
                <a:picLocks noChangeAspect="1"/>
              </p:cNvPicPr>
              <p:nvPr/>
            </p:nvPicPr>
            <p:blipFill>
              <a:blip r:embed="rId4"/>
              <a:stretch>
                <a:fillRect/>
              </a:stretch>
            </p:blipFill>
            <p:spPr>
              <a:xfrm>
                <a:off x="191567" y="4183714"/>
                <a:ext cx="182880" cy="182880"/>
              </a:xfrm>
              <a:prstGeom prst="rect">
                <a:avLst/>
              </a:prstGeom>
            </p:spPr>
          </p:pic>
          <p:pic>
            <p:nvPicPr>
              <p:cNvPr id="18" name="Picture 17">
                <a:extLst>
                  <a:ext uri="{FF2B5EF4-FFF2-40B4-BE49-F238E27FC236}">
                    <a16:creationId xmlns:a16="http://schemas.microsoft.com/office/drawing/2014/main" id="{774DE627-ACD0-6734-67BA-BC6DA0AA7D50}"/>
                  </a:ext>
                </a:extLst>
              </p:cNvPr>
              <p:cNvPicPr>
                <a:picLocks noChangeAspect="1"/>
              </p:cNvPicPr>
              <p:nvPr/>
            </p:nvPicPr>
            <p:blipFill>
              <a:blip r:embed="rId5"/>
              <a:stretch>
                <a:fillRect/>
              </a:stretch>
            </p:blipFill>
            <p:spPr>
              <a:xfrm>
                <a:off x="191567" y="4368099"/>
                <a:ext cx="182880" cy="182880"/>
              </a:xfrm>
              <a:prstGeom prst="rect">
                <a:avLst/>
              </a:prstGeom>
            </p:spPr>
          </p:pic>
        </p:grpSp>
      </p:grpSp>
      <p:grpSp>
        <p:nvGrpSpPr>
          <p:cNvPr id="8" name="Group 7">
            <a:extLst>
              <a:ext uri="{FF2B5EF4-FFF2-40B4-BE49-F238E27FC236}">
                <a16:creationId xmlns:a16="http://schemas.microsoft.com/office/drawing/2014/main" id="{FDEAD639-881E-1DF0-37F3-B2AB1257A995}"/>
              </a:ext>
            </a:extLst>
          </p:cNvPr>
          <p:cNvGrpSpPr/>
          <p:nvPr/>
        </p:nvGrpSpPr>
        <p:grpSpPr>
          <a:xfrm>
            <a:off x="3927956" y="4065911"/>
            <a:ext cx="2249526" cy="707886"/>
            <a:chOff x="3080735" y="4321373"/>
            <a:chExt cx="2249526" cy="707886"/>
          </a:xfrm>
        </p:grpSpPr>
        <p:sp>
          <p:nvSpPr>
            <p:cNvPr id="20" name="TextBox 19">
              <a:extLst>
                <a:ext uri="{FF2B5EF4-FFF2-40B4-BE49-F238E27FC236}">
                  <a16:creationId xmlns:a16="http://schemas.microsoft.com/office/drawing/2014/main" id="{8DA71285-016A-AF3B-90A6-E19DC7963D83}"/>
                </a:ext>
              </a:extLst>
            </p:cNvPr>
            <p:cNvSpPr txBox="1"/>
            <p:nvPr/>
          </p:nvSpPr>
          <p:spPr>
            <a:xfrm>
              <a:off x="3080735" y="4321373"/>
              <a:ext cx="1085603"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a:p>
              <a:pPr marR="0" algn="ctr" defTabSz="914400" eaLnBrk="1" fontAlgn="auto" latinLnBrk="0" hangingPunct="1">
                <a:lnSpc>
                  <a:spcPct val="100000"/>
                </a:lnSpc>
                <a:spcBef>
                  <a:spcPts val="0"/>
                </a:spcBef>
                <a:spcAft>
                  <a:spcPts val="0"/>
                </a:spcAft>
                <a:buClrTx/>
                <a:buSzTx/>
              </a:pPr>
              <a:r>
                <a:rPr lang="en-US" sz="800" dirty="0">
                  <a:latin typeface="Century Gothic" panose="020B0502020202020204" pitchFamily="34" charset="0"/>
                  <a:ea typeface="Helvetica Neue Light" charset="0"/>
                  <a:cs typeface="Helvetica Neue Light" charset="0"/>
                </a:rPr>
                <a:t>n = 114</a:t>
              </a:r>
            </a:p>
          </p:txBody>
        </p:sp>
        <p:sp>
          <p:nvSpPr>
            <p:cNvPr id="21" name="TextBox 20">
              <a:extLst>
                <a:ext uri="{FF2B5EF4-FFF2-40B4-BE49-F238E27FC236}">
                  <a16:creationId xmlns:a16="http://schemas.microsoft.com/office/drawing/2014/main" id="{B19127CC-2A89-703F-114C-283F6738346B}"/>
                </a:ext>
              </a:extLst>
            </p:cNvPr>
            <p:cNvSpPr txBox="1"/>
            <p:nvPr/>
          </p:nvSpPr>
          <p:spPr>
            <a:xfrm>
              <a:off x="4092004" y="4321373"/>
              <a:ext cx="1238257"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a:p>
              <a:pPr algn="ctr" defTabSz="914400"/>
              <a:r>
                <a:rPr lang="en-US" sz="800" dirty="0">
                  <a:latin typeface="Century Gothic" panose="020B0502020202020204" pitchFamily="34" charset="0"/>
                  <a:ea typeface="Helvetica Neue Light" charset="0"/>
                  <a:cs typeface="Helvetica Neue Light" charset="0"/>
                </a:rPr>
                <a:t>n = 113</a:t>
              </a:r>
            </a:p>
          </p:txBody>
        </p:sp>
      </p:grpSp>
      <p:pic>
        <p:nvPicPr>
          <p:cNvPr id="24" name="Picture 23">
            <a:extLst>
              <a:ext uri="{FF2B5EF4-FFF2-40B4-BE49-F238E27FC236}">
                <a16:creationId xmlns:a16="http://schemas.microsoft.com/office/drawing/2014/main" id="{328FE9DC-E127-A32E-0668-57F68B5F1498}"/>
              </a:ext>
            </a:extLst>
          </p:cNvPr>
          <p:cNvPicPr>
            <a:picLocks noChangeAspect="1"/>
          </p:cNvPicPr>
          <p:nvPr/>
        </p:nvPicPr>
        <p:blipFill>
          <a:blip r:embed="rId6"/>
          <a:srcRect/>
          <a:stretch/>
        </p:blipFill>
        <p:spPr>
          <a:xfrm>
            <a:off x="7042189" y="3236696"/>
            <a:ext cx="182880" cy="182880"/>
          </a:xfrm>
          <a:prstGeom prst="rect">
            <a:avLst/>
          </a:prstGeom>
        </p:spPr>
      </p:pic>
      <p:pic>
        <p:nvPicPr>
          <p:cNvPr id="25" name="Picture 24">
            <a:extLst>
              <a:ext uri="{FF2B5EF4-FFF2-40B4-BE49-F238E27FC236}">
                <a16:creationId xmlns:a16="http://schemas.microsoft.com/office/drawing/2014/main" id="{DEF04A69-0F6F-5AB9-D988-A3299E91D1DF}"/>
              </a:ext>
            </a:extLst>
          </p:cNvPr>
          <p:cNvPicPr>
            <a:picLocks noChangeAspect="1"/>
          </p:cNvPicPr>
          <p:nvPr/>
        </p:nvPicPr>
        <p:blipFill>
          <a:blip r:embed="rId6"/>
          <a:srcRect/>
          <a:stretch/>
        </p:blipFill>
        <p:spPr>
          <a:xfrm>
            <a:off x="7042189" y="3557261"/>
            <a:ext cx="182880" cy="182880"/>
          </a:xfrm>
          <a:prstGeom prst="rect">
            <a:avLst/>
          </a:prstGeom>
        </p:spPr>
      </p:pic>
      <p:graphicFrame>
        <p:nvGraphicFramePr>
          <p:cNvPr id="19" name="Chart 18">
            <a:extLst>
              <a:ext uri="{FF2B5EF4-FFF2-40B4-BE49-F238E27FC236}">
                <a16:creationId xmlns:a16="http://schemas.microsoft.com/office/drawing/2014/main" id="{D7D66F6E-45A3-0249-AE08-8970ACE5B004}"/>
              </a:ext>
            </a:extLst>
          </p:cNvPr>
          <p:cNvGraphicFramePr/>
          <p:nvPr>
            <p:extLst>
              <p:ext uri="{D42A27DB-BD31-4B8C-83A1-F6EECF244321}">
                <p14:modId xmlns:p14="http://schemas.microsoft.com/office/powerpoint/2010/main" val="4279655262"/>
              </p:ext>
            </p:extLst>
          </p:nvPr>
        </p:nvGraphicFramePr>
        <p:xfrm>
          <a:off x="1030779" y="1880697"/>
          <a:ext cx="4719904" cy="928924"/>
        </p:xfrm>
        <a:graphic>
          <a:graphicData uri="http://schemas.openxmlformats.org/drawingml/2006/chart">
            <c:chart xmlns:c="http://schemas.openxmlformats.org/drawingml/2006/chart" xmlns:r="http://schemas.openxmlformats.org/officeDocument/2006/relationships" r:id="rId7"/>
          </a:graphicData>
        </a:graphic>
      </p:graphicFrame>
      <p:sp>
        <p:nvSpPr>
          <p:cNvPr id="26" name="TextBox 25">
            <a:extLst>
              <a:ext uri="{FF2B5EF4-FFF2-40B4-BE49-F238E27FC236}">
                <a16:creationId xmlns:a16="http://schemas.microsoft.com/office/drawing/2014/main" id="{9BAEB02A-A461-1076-786D-5689130DBA84}"/>
              </a:ext>
            </a:extLst>
          </p:cNvPr>
          <p:cNvSpPr txBox="1"/>
          <p:nvPr/>
        </p:nvSpPr>
        <p:spPr>
          <a:xfrm>
            <a:off x="673153" y="1679715"/>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B2B</a:t>
            </a:r>
          </a:p>
        </p:txBody>
      </p:sp>
      <p:graphicFrame>
        <p:nvGraphicFramePr>
          <p:cNvPr id="27" name="Table 26">
            <a:extLst>
              <a:ext uri="{FF2B5EF4-FFF2-40B4-BE49-F238E27FC236}">
                <a16:creationId xmlns:a16="http://schemas.microsoft.com/office/drawing/2014/main" id="{BA5B4B39-F8FA-913C-7ECA-F0E6CE36B1E1}"/>
              </a:ext>
            </a:extLst>
          </p:cNvPr>
          <p:cNvGraphicFramePr>
            <a:graphicFrameLocks noGrp="1"/>
          </p:cNvGraphicFramePr>
          <p:nvPr>
            <p:extLst>
              <p:ext uri="{D42A27DB-BD31-4B8C-83A1-F6EECF244321}">
                <p14:modId xmlns:p14="http://schemas.microsoft.com/office/powerpoint/2010/main" val="1120442627"/>
              </p:ext>
            </p:extLst>
          </p:nvPr>
        </p:nvGraphicFramePr>
        <p:xfrm>
          <a:off x="445942" y="2023345"/>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4%</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3% </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sp>
        <p:nvSpPr>
          <p:cNvPr id="29" name="TextBox 28">
            <a:extLst>
              <a:ext uri="{FF2B5EF4-FFF2-40B4-BE49-F238E27FC236}">
                <a16:creationId xmlns:a16="http://schemas.microsoft.com/office/drawing/2014/main" id="{2156312C-008A-B297-CA73-DF477853F60C}"/>
              </a:ext>
            </a:extLst>
          </p:cNvPr>
          <p:cNvSpPr txBox="1"/>
          <p:nvPr/>
        </p:nvSpPr>
        <p:spPr>
          <a:xfrm>
            <a:off x="3613744" y="1666541"/>
            <a:ext cx="484428"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sp>
        <p:nvSpPr>
          <p:cNvPr id="30" name="TextBox 29">
            <a:extLst>
              <a:ext uri="{FF2B5EF4-FFF2-40B4-BE49-F238E27FC236}">
                <a16:creationId xmlns:a16="http://schemas.microsoft.com/office/drawing/2014/main" id="{09483955-DC96-154C-BFF6-940091C1D55A}"/>
              </a:ext>
            </a:extLst>
          </p:cNvPr>
          <p:cNvSpPr txBox="1"/>
          <p:nvPr/>
        </p:nvSpPr>
        <p:spPr>
          <a:xfrm>
            <a:off x="4364245" y="1657559"/>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T2B</a:t>
            </a:r>
          </a:p>
        </p:txBody>
      </p:sp>
      <p:graphicFrame>
        <p:nvGraphicFramePr>
          <p:cNvPr id="50" name="Table 49">
            <a:extLst>
              <a:ext uri="{FF2B5EF4-FFF2-40B4-BE49-F238E27FC236}">
                <a16:creationId xmlns:a16="http://schemas.microsoft.com/office/drawing/2014/main" id="{8E36F5C5-5574-2094-1B1E-EA34842ED961}"/>
              </a:ext>
            </a:extLst>
          </p:cNvPr>
          <p:cNvGraphicFramePr>
            <a:graphicFrameLocks noGrp="1"/>
          </p:cNvGraphicFramePr>
          <p:nvPr>
            <p:extLst>
              <p:ext uri="{D42A27DB-BD31-4B8C-83A1-F6EECF244321}">
                <p14:modId xmlns:p14="http://schemas.microsoft.com/office/powerpoint/2010/main" val="3388135633"/>
              </p:ext>
            </p:extLst>
          </p:nvPr>
        </p:nvGraphicFramePr>
        <p:xfrm>
          <a:off x="4063849" y="1998233"/>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82% </a:t>
                      </a:r>
                      <a:r>
                        <a:rPr lang="en-US" sz="800" b="1" dirty="0">
                          <a:solidFill>
                            <a:srgbClr val="DF9709"/>
                          </a:solidFill>
                          <a:latin typeface="+mn-lt"/>
                        </a:rPr>
                        <a:t>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65%  </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pic>
        <p:nvPicPr>
          <p:cNvPr id="51" name="Picture 50">
            <a:extLst>
              <a:ext uri="{FF2B5EF4-FFF2-40B4-BE49-F238E27FC236}">
                <a16:creationId xmlns:a16="http://schemas.microsoft.com/office/drawing/2014/main" id="{74A9F818-7113-CCB5-03FC-86C61170F26D}"/>
              </a:ext>
            </a:extLst>
          </p:cNvPr>
          <p:cNvPicPr>
            <a:picLocks noChangeAspect="1"/>
          </p:cNvPicPr>
          <p:nvPr/>
        </p:nvPicPr>
        <p:blipFill>
          <a:blip r:embed="rId3"/>
          <a:stretch>
            <a:fillRect/>
          </a:stretch>
        </p:blipFill>
        <p:spPr>
          <a:xfrm>
            <a:off x="7068703" y="2636662"/>
            <a:ext cx="182880" cy="182880"/>
          </a:xfrm>
          <a:prstGeom prst="rect">
            <a:avLst/>
          </a:prstGeom>
        </p:spPr>
      </p:pic>
      <p:pic>
        <p:nvPicPr>
          <p:cNvPr id="52" name="Picture 51">
            <a:extLst>
              <a:ext uri="{FF2B5EF4-FFF2-40B4-BE49-F238E27FC236}">
                <a16:creationId xmlns:a16="http://schemas.microsoft.com/office/drawing/2014/main" id="{6566D2AB-F3B5-5AE2-AA9A-1F706BAA3887}"/>
              </a:ext>
            </a:extLst>
          </p:cNvPr>
          <p:cNvPicPr>
            <a:picLocks noChangeAspect="1"/>
          </p:cNvPicPr>
          <p:nvPr/>
        </p:nvPicPr>
        <p:blipFill>
          <a:blip r:embed="rId3"/>
          <a:stretch>
            <a:fillRect/>
          </a:stretch>
        </p:blipFill>
        <p:spPr>
          <a:xfrm>
            <a:off x="7074455" y="2323238"/>
            <a:ext cx="182880" cy="182880"/>
          </a:xfrm>
          <a:prstGeom prst="rect">
            <a:avLst/>
          </a:prstGeom>
        </p:spPr>
      </p:pic>
    </p:spTree>
    <p:extLst>
      <p:ext uri="{BB962C8B-B14F-4D97-AF65-F5344CB8AC3E}">
        <p14:creationId xmlns:p14="http://schemas.microsoft.com/office/powerpoint/2010/main" val="2776765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C2B6775-0355-BFBA-BE29-93EB4F89ADF8}"/>
              </a:ext>
            </a:extLst>
          </p:cNvPr>
          <p:cNvSpPr txBox="1"/>
          <p:nvPr/>
        </p:nvSpPr>
        <p:spPr>
          <a:xfrm>
            <a:off x="2813892" y="1993583"/>
            <a:ext cx="295099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APPEARANCE LIKIN</a:t>
            </a:r>
            <a:r>
              <a:rPr lang="en-US" sz="900" dirty="0">
                <a:ea typeface="Helvetica Neue Light" charset="0"/>
                <a:cs typeface="Helvetica Neue Light" charset="0"/>
              </a:rPr>
              <a:t>G</a:t>
            </a:r>
          </a:p>
        </p:txBody>
      </p:sp>
      <p:sp>
        <p:nvSpPr>
          <p:cNvPr id="2" name="Title 1">
            <a:extLst>
              <a:ext uri="{FF2B5EF4-FFF2-40B4-BE49-F238E27FC236}">
                <a16:creationId xmlns:a16="http://schemas.microsoft.com/office/drawing/2014/main" id="{37094C19-8554-0F42-9B20-9A97C51C0781}"/>
              </a:ext>
            </a:extLst>
          </p:cNvPr>
          <p:cNvSpPr>
            <a:spLocks noGrp="1"/>
          </p:cNvSpPr>
          <p:nvPr>
            <p:ph type="title"/>
          </p:nvPr>
        </p:nvSpPr>
        <p:spPr>
          <a:xfrm>
            <a:off x="349249" y="285750"/>
            <a:ext cx="8489951" cy="442140"/>
          </a:xfrm>
        </p:spPr>
        <p:txBody>
          <a:bodyPr/>
          <a:lstStyle/>
          <a:p>
            <a:r>
              <a:rPr lang="en-US" dirty="0"/>
              <a:t>Kids like the appearance of Pillsbury slightly more than Nestle.</a:t>
            </a:r>
          </a:p>
        </p:txBody>
      </p:sp>
      <p:sp>
        <p:nvSpPr>
          <p:cNvPr id="3" name="Slide Number Placeholder 2">
            <a:extLst>
              <a:ext uri="{FF2B5EF4-FFF2-40B4-BE49-F238E27FC236}">
                <a16:creationId xmlns:a16="http://schemas.microsoft.com/office/drawing/2014/main" id="{FA2FBFAB-8D70-504F-B693-3FBB6CFB2979}"/>
              </a:ext>
            </a:extLst>
          </p:cNvPr>
          <p:cNvSpPr>
            <a:spLocks noGrp="1"/>
          </p:cNvSpPr>
          <p:nvPr>
            <p:ph type="sldNum" sz="quarter" idx="10"/>
          </p:nvPr>
        </p:nvSpPr>
        <p:spPr/>
        <p:txBody>
          <a:bodyPr/>
          <a:lstStyle/>
          <a:p>
            <a:fld id="{A82C3BC0-3EBF-3C4C-A3D8-795624EBC6AA}" type="slidenum">
              <a:rPr lang="en-US" smtClean="0"/>
              <a:pPr/>
              <a:t>32</a:t>
            </a:fld>
            <a:endParaRPr lang="en-US"/>
          </a:p>
        </p:txBody>
      </p:sp>
      <p:sp>
        <p:nvSpPr>
          <p:cNvPr id="4" name="Content Placeholder 3">
            <a:extLst>
              <a:ext uri="{FF2B5EF4-FFF2-40B4-BE49-F238E27FC236}">
                <a16:creationId xmlns:a16="http://schemas.microsoft.com/office/drawing/2014/main" id="{DD1CBFA2-0AD4-0F43-9790-098F3701DE49}"/>
              </a:ext>
            </a:extLst>
          </p:cNvPr>
          <p:cNvSpPr>
            <a:spLocks noGrp="1"/>
          </p:cNvSpPr>
          <p:nvPr>
            <p:ph sz="quarter" idx="11"/>
          </p:nvPr>
        </p:nvSpPr>
        <p:spPr/>
        <p:txBody>
          <a:bodyPr/>
          <a:lstStyle/>
          <a:p>
            <a:r>
              <a:rPr lang="en-US" dirty="0"/>
              <a:t>Although the mean scores are similar between the two brands, kids like the look of Pillsbury cookies significantly more than Nestle.</a:t>
            </a:r>
          </a:p>
        </p:txBody>
      </p:sp>
      <p:sp>
        <p:nvSpPr>
          <p:cNvPr id="5" name="Text Placeholder 4">
            <a:extLst>
              <a:ext uri="{FF2B5EF4-FFF2-40B4-BE49-F238E27FC236}">
                <a16:creationId xmlns:a16="http://schemas.microsoft.com/office/drawing/2014/main" id="{9D7C9F20-9AE3-8F41-9CE6-CD4331656E54}"/>
              </a:ext>
            </a:extLst>
          </p:cNvPr>
          <p:cNvSpPr>
            <a:spLocks noGrp="1"/>
          </p:cNvSpPr>
          <p:nvPr>
            <p:ph type="body" sz="quarter" idx="12"/>
          </p:nvPr>
        </p:nvSpPr>
        <p:spPr/>
        <p:txBody>
          <a:bodyPr/>
          <a:lstStyle/>
          <a:p>
            <a:r>
              <a:rPr lang="en-US" dirty="0"/>
              <a:t>APPEARANCE</a:t>
            </a:r>
          </a:p>
        </p:txBody>
      </p:sp>
      <p:sp>
        <p:nvSpPr>
          <p:cNvPr id="6" name="Text Placeholder 5">
            <a:extLst>
              <a:ext uri="{FF2B5EF4-FFF2-40B4-BE49-F238E27FC236}">
                <a16:creationId xmlns:a16="http://schemas.microsoft.com/office/drawing/2014/main" id="{8DAB3AA1-65DF-864A-A217-1A92192DD586}"/>
              </a:ext>
            </a:extLst>
          </p:cNvPr>
          <p:cNvSpPr>
            <a:spLocks noGrp="1"/>
          </p:cNvSpPr>
          <p:nvPr>
            <p:ph type="body" sz="quarter" idx="15"/>
          </p:nvPr>
        </p:nvSpPr>
        <p:spPr>
          <a:xfrm>
            <a:off x="342899" y="4802066"/>
            <a:ext cx="6864145" cy="341434"/>
          </a:xfrm>
        </p:spPr>
        <p:txBody>
          <a:bodyPr/>
          <a:lstStyle/>
          <a:p>
            <a:pPr lvl="0"/>
            <a:r>
              <a:rPr lang="en-US" sz="700" dirty="0"/>
              <a:t>Q: How much do you like or dislike how this second cookie looks after baking it?</a:t>
            </a:r>
          </a:p>
        </p:txBody>
      </p:sp>
      <p:grpSp>
        <p:nvGrpSpPr>
          <p:cNvPr id="78" name="Group 77">
            <a:extLst>
              <a:ext uri="{FF2B5EF4-FFF2-40B4-BE49-F238E27FC236}">
                <a16:creationId xmlns:a16="http://schemas.microsoft.com/office/drawing/2014/main" id="{260BDDC2-AD76-BC4C-BF8F-090A1F16BFD3}"/>
              </a:ext>
            </a:extLst>
          </p:cNvPr>
          <p:cNvGrpSpPr/>
          <p:nvPr/>
        </p:nvGrpSpPr>
        <p:grpSpPr>
          <a:xfrm>
            <a:off x="135940" y="4076725"/>
            <a:ext cx="3094940" cy="595545"/>
            <a:chOff x="72145" y="4154011"/>
            <a:chExt cx="3094940" cy="595545"/>
          </a:xfrm>
        </p:grpSpPr>
        <p:sp>
          <p:nvSpPr>
            <p:cNvPr id="79" name="Rounded Rectangle 78">
              <a:extLst>
                <a:ext uri="{FF2B5EF4-FFF2-40B4-BE49-F238E27FC236}">
                  <a16:creationId xmlns:a16="http://schemas.microsoft.com/office/drawing/2014/main" id="{1B2CE150-C3C3-9647-A1DB-FB57EC83285B}"/>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dirty="0">
                <a:solidFill>
                  <a:schemeClr val="tx1"/>
                </a:solidFill>
                <a:latin typeface="Avenir Next" panose="020B0503020202020204" pitchFamily="34" charset="0"/>
                <a:ea typeface="Helvetica Neue Light" charset="0"/>
              </a:endParaRPr>
            </a:p>
          </p:txBody>
        </p:sp>
        <p:grpSp>
          <p:nvGrpSpPr>
            <p:cNvPr id="80" name="Group 79">
              <a:extLst>
                <a:ext uri="{FF2B5EF4-FFF2-40B4-BE49-F238E27FC236}">
                  <a16:creationId xmlns:a16="http://schemas.microsoft.com/office/drawing/2014/main" id="{4D2774D2-37C9-3949-B66B-5A9FD45BC047}"/>
                </a:ext>
              </a:extLst>
            </p:cNvPr>
            <p:cNvGrpSpPr/>
            <p:nvPr/>
          </p:nvGrpSpPr>
          <p:grpSpPr>
            <a:xfrm>
              <a:off x="146752" y="4167090"/>
              <a:ext cx="3020333" cy="569387"/>
              <a:chOff x="191567" y="4177462"/>
              <a:chExt cx="3020333" cy="569387"/>
            </a:xfrm>
          </p:grpSpPr>
          <p:sp>
            <p:nvSpPr>
              <p:cNvPr id="81" name="TextBox 80">
                <a:extLst>
                  <a:ext uri="{FF2B5EF4-FFF2-40B4-BE49-F238E27FC236}">
                    <a16:creationId xmlns:a16="http://schemas.microsoft.com/office/drawing/2014/main" id="{676F8A84-3A8C-F347-B217-BF0D247ED4EF}"/>
                  </a:ext>
                </a:extLst>
              </p:cNvPr>
              <p:cNvSpPr txBox="1"/>
              <p:nvPr/>
            </p:nvSpPr>
            <p:spPr>
              <a:xfrm>
                <a:off x="379794" y="4177462"/>
                <a:ext cx="2832106" cy="569387"/>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Meets 70% JAR</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but Net Direction for Change &lt;20%</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and Net Direction for Change 20%+</a:t>
                </a:r>
              </a:p>
            </p:txBody>
          </p:sp>
          <p:pic>
            <p:nvPicPr>
              <p:cNvPr id="82" name="Picture 81">
                <a:extLst>
                  <a:ext uri="{FF2B5EF4-FFF2-40B4-BE49-F238E27FC236}">
                    <a16:creationId xmlns:a16="http://schemas.microsoft.com/office/drawing/2014/main" id="{3D5451DC-8364-4C42-88D8-6C61C02D654E}"/>
                  </a:ext>
                </a:extLst>
              </p:cNvPr>
              <p:cNvPicPr>
                <a:picLocks noChangeAspect="1"/>
              </p:cNvPicPr>
              <p:nvPr/>
            </p:nvPicPr>
            <p:blipFill>
              <a:blip r:embed="rId3"/>
              <a:stretch>
                <a:fillRect/>
              </a:stretch>
            </p:blipFill>
            <p:spPr>
              <a:xfrm>
                <a:off x="191567" y="4552484"/>
                <a:ext cx="182880" cy="182880"/>
              </a:xfrm>
              <a:prstGeom prst="rect">
                <a:avLst/>
              </a:prstGeom>
            </p:spPr>
          </p:pic>
          <p:pic>
            <p:nvPicPr>
              <p:cNvPr id="83" name="Picture 82">
                <a:extLst>
                  <a:ext uri="{FF2B5EF4-FFF2-40B4-BE49-F238E27FC236}">
                    <a16:creationId xmlns:a16="http://schemas.microsoft.com/office/drawing/2014/main" id="{E8B8E896-260E-F745-863E-D0AF8AD12324}"/>
                  </a:ext>
                </a:extLst>
              </p:cNvPr>
              <p:cNvPicPr>
                <a:picLocks noChangeAspect="1"/>
              </p:cNvPicPr>
              <p:nvPr/>
            </p:nvPicPr>
            <p:blipFill>
              <a:blip r:embed="rId4"/>
              <a:stretch>
                <a:fillRect/>
              </a:stretch>
            </p:blipFill>
            <p:spPr>
              <a:xfrm>
                <a:off x="191567" y="4183714"/>
                <a:ext cx="182880" cy="182880"/>
              </a:xfrm>
              <a:prstGeom prst="rect">
                <a:avLst/>
              </a:prstGeom>
            </p:spPr>
          </p:pic>
          <p:pic>
            <p:nvPicPr>
              <p:cNvPr id="84" name="Picture 83">
                <a:extLst>
                  <a:ext uri="{FF2B5EF4-FFF2-40B4-BE49-F238E27FC236}">
                    <a16:creationId xmlns:a16="http://schemas.microsoft.com/office/drawing/2014/main" id="{812F35B7-5251-4D45-8BEE-2132E65834DB}"/>
                  </a:ext>
                </a:extLst>
              </p:cNvPr>
              <p:cNvPicPr>
                <a:picLocks noChangeAspect="1"/>
              </p:cNvPicPr>
              <p:nvPr/>
            </p:nvPicPr>
            <p:blipFill>
              <a:blip r:embed="rId5"/>
              <a:stretch>
                <a:fillRect/>
              </a:stretch>
            </p:blipFill>
            <p:spPr>
              <a:xfrm>
                <a:off x="191567" y="4368099"/>
                <a:ext cx="182880" cy="182880"/>
              </a:xfrm>
              <a:prstGeom prst="rect">
                <a:avLst/>
              </a:prstGeom>
            </p:spPr>
          </p:pic>
        </p:grpSp>
      </p:grpSp>
      <p:graphicFrame>
        <p:nvGraphicFramePr>
          <p:cNvPr id="7" name="Chart 6">
            <a:extLst>
              <a:ext uri="{FF2B5EF4-FFF2-40B4-BE49-F238E27FC236}">
                <a16:creationId xmlns:a16="http://schemas.microsoft.com/office/drawing/2014/main" id="{6067434C-CE9E-2805-BCC7-5E1BCA77256D}"/>
              </a:ext>
            </a:extLst>
          </p:cNvPr>
          <p:cNvGraphicFramePr/>
          <p:nvPr>
            <p:extLst>
              <p:ext uri="{D42A27DB-BD31-4B8C-83A1-F6EECF244321}">
                <p14:modId xmlns:p14="http://schemas.microsoft.com/office/powerpoint/2010/main" val="1318504980"/>
              </p:ext>
            </p:extLst>
          </p:nvPr>
        </p:nvGraphicFramePr>
        <p:xfrm>
          <a:off x="3053846" y="2278481"/>
          <a:ext cx="4719904" cy="928924"/>
        </p:xfrm>
        <a:graphic>
          <a:graphicData uri="http://schemas.openxmlformats.org/drawingml/2006/chart">
            <c:chart xmlns:c="http://schemas.openxmlformats.org/drawingml/2006/chart" xmlns:r="http://schemas.openxmlformats.org/officeDocument/2006/relationships" r:id="rId6"/>
          </a:graphicData>
        </a:graphic>
      </p:graphicFrame>
      <p:sp>
        <p:nvSpPr>
          <p:cNvPr id="8" name="TextBox 7">
            <a:extLst>
              <a:ext uri="{FF2B5EF4-FFF2-40B4-BE49-F238E27FC236}">
                <a16:creationId xmlns:a16="http://schemas.microsoft.com/office/drawing/2014/main" id="{98F824DD-CF19-3509-FAB3-47D0AD3EC6FA}"/>
              </a:ext>
            </a:extLst>
          </p:cNvPr>
          <p:cNvSpPr txBox="1"/>
          <p:nvPr/>
        </p:nvSpPr>
        <p:spPr>
          <a:xfrm>
            <a:off x="2696220" y="2077499"/>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B2B</a:t>
            </a:r>
          </a:p>
        </p:txBody>
      </p:sp>
      <p:graphicFrame>
        <p:nvGraphicFramePr>
          <p:cNvPr id="9" name="Table 8">
            <a:extLst>
              <a:ext uri="{FF2B5EF4-FFF2-40B4-BE49-F238E27FC236}">
                <a16:creationId xmlns:a16="http://schemas.microsoft.com/office/drawing/2014/main" id="{1686D3B9-03AD-EC94-E0C6-91027CFAB0C0}"/>
              </a:ext>
            </a:extLst>
          </p:cNvPr>
          <p:cNvGraphicFramePr>
            <a:graphicFrameLocks noGrp="1"/>
          </p:cNvGraphicFramePr>
          <p:nvPr>
            <p:extLst>
              <p:ext uri="{D42A27DB-BD31-4B8C-83A1-F6EECF244321}">
                <p14:modId xmlns:p14="http://schemas.microsoft.com/office/powerpoint/2010/main" val="4088820955"/>
              </p:ext>
            </p:extLst>
          </p:nvPr>
        </p:nvGraphicFramePr>
        <p:xfrm>
          <a:off x="2469009" y="2421129"/>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4%</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2%</a:t>
                      </a:r>
                      <a:endParaRPr lang="en-US" sz="8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sp>
        <p:nvSpPr>
          <p:cNvPr id="11" name="TextBox 10">
            <a:extLst>
              <a:ext uri="{FF2B5EF4-FFF2-40B4-BE49-F238E27FC236}">
                <a16:creationId xmlns:a16="http://schemas.microsoft.com/office/drawing/2014/main" id="{2FCA4BA3-545C-4298-823D-43D7011268B4}"/>
              </a:ext>
            </a:extLst>
          </p:cNvPr>
          <p:cNvSpPr txBox="1"/>
          <p:nvPr/>
        </p:nvSpPr>
        <p:spPr>
          <a:xfrm>
            <a:off x="5413798" y="2027217"/>
            <a:ext cx="484428"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sp>
        <p:nvSpPr>
          <p:cNvPr id="12" name="TextBox 11">
            <a:extLst>
              <a:ext uri="{FF2B5EF4-FFF2-40B4-BE49-F238E27FC236}">
                <a16:creationId xmlns:a16="http://schemas.microsoft.com/office/drawing/2014/main" id="{98E83255-B7F9-B5E5-2307-7589C47C863C}"/>
              </a:ext>
            </a:extLst>
          </p:cNvPr>
          <p:cNvSpPr txBox="1"/>
          <p:nvPr/>
        </p:nvSpPr>
        <p:spPr>
          <a:xfrm>
            <a:off x="6000116" y="2028944"/>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T2B</a:t>
            </a:r>
          </a:p>
        </p:txBody>
      </p:sp>
      <p:graphicFrame>
        <p:nvGraphicFramePr>
          <p:cNvPr id="13" name="Table 12">
            <a:extLst>
              <a:ext uri="{FF2B5EF4-FFF2-40B4-BE49-F238E27FC236}">
                <a16:creationId xmlns:a16="http://schemas.microsoft.com/office/drawing/2014/main" id="{E0DC1DA6-122F-ABD6-1D59-E1D6436D81FD}"/>
              </a:ext>
            </a:extLst>
          </p:cNvPr>
          <p:cNvGraphicFramePr>
            <a:graphicFrameLocks noGrp="1"/>
          </p:cNvGraphicFramePr>
          <p:nvPr>
            <p:extLst>
              <p:ext uri="{D42A27DB-BD31-4B8C-83A1-F6EECF244321}">
                <p14:modId xmlns:p14="http://schemas.microsoft.com/office/powerpoint/2010/main" val="2215071686"/>
              </p:ext>
            </p:extLst>
          </p:nvPr>
        </p:nvGraphicFramePr>
        <p:xfrm>
          <a:off x="5764890" y="2380133"/>
          <a:ext cx="813816" cy="670384"/>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335192">
                <a:tc>
                  <a:txBody>
                    <a:bodyPr/>
                    <a:lstStyle/>
                    <a:p>
                      <a:pPr algn="ctr"/>
                      <a:r>
                        <a:rPr lang="en-US" sz="800" b="0" dirty="0">
                          <a:solidFill>
                            <a:schemeClr val="tx1"/>
                          </a:solidFill>
                          <a:latin typeface="+mn-lt"/>
                        </a:rPr>
                        <a:t>76% </a:t>
                      </a:r>
                      <a:r>
                        <a:rPr lang="en-US" sz="800" b="1" dirty="0">
                          <a:solidFill>
                            <a:srgbClr val="DF9709"/>
                          </a:solidFill>
                          <a:latin typeface="+mn-lt"/>
                        </a:rPr>
                        <a:t>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35192">
                <a:tc>
                  <a:txBody>
                    <a:bodyPr/>
                    <a:lstStyle/>
                    <a:p>
                      <a:pPr algn="ctr"/>
                      <a:r>
                        <a:rPr lang="en-US" sz="800" b="0" dirty="0">
                          <a:solidFill>
                            <a:schemeClr val="tx1"/>
                          </a:solidFill>
                          <a:latin typeface="+mn-lt"/>
                        </a:rPr>
                        <a:t>67%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pSp>
        <p:nvGrpSpPr>
          <p:cNvPr id="15" name="Group 14">
            <a:extLst>
              <a:ext uri="{FF2B5EF4-FFF2-40B4-BE49-F238E27FC236}">
                <a16:creationId xmlns:a16="http://schemas.microsoft.com/office/drawing/2014/main" id="{72F10EB2-8C1E-3614-9D9E-8957C43C600B}"/>
              </a:ext>
            </a:extLst>
          </p:cNvPr>
          <p:cNvGrpSpPr/>
          <p:nvPr/>
        </p:nvGrpSpPr>
        <p:grpSpPr>
          <a:xfrm>
            <a:off x="3663596" y="4064904"/>
            <a:ext cx="2249526" cy="707886"/>
            <a:chOff x="3080735" y="4321373"/>
            <a:chExt cx="2249526" cy="707886"/>
          </a:xfrm>
        </p:grpSpPr>
        <p:sp>
          <p:nvSpPr>
            <p:cNvPr id="16" name="TextBox 15">
              <a:extLst>
                <a:ext uri="{FF2B5EF4-FFF2-40B4-BE49-F238E27FC236}">
                  <a16:creationId xmlns:a16="http://schemas.microsoft.com/office/drawing/2014/main" id="{383CB736-0B00-E576-F0EF-5490E8E89250}"/>
                </a:ext>
              </a:extLst>
            </p:cNvPr>
            <p:cNvSpPr txBox="1"/>
            <p:nvPr/>
          </p:nvSpPr>
          <p:spPr>
            <a:xfrm>
              <a:off x="3080735" y="4321373"/>
              <a:ext cx="1085603"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a:p>
              <a:pPr marR="0" algn="ctr" defTabSz="914400" eaLnBrk="1" fontAlgn="auto" latinLnBrk="0" hangingPunct="1">
                <a:lnSpc>
                  <a:spcPct val="100000"/>
                </a:lnSpc>
                <a:spcBef>
                  <a:spcPts val="0"/>
                </a:spcBef>
                <a:spcAft>
                  <a:spcPts val="0"/>
                </a:spcAft>
                <a:buClrTx/>
                <a:buSzTx/>
              </a:pPr>
              <a:r>
                <a:rPr lang="en-US" sz="800" dirty="0">
                  <a:latin typeface="Century Gothic" panose="020B0502020202020204" pitchFamily="34" charset="0"/>
                  <a:ea typeface="Helvetica Neue Light" charset="0"/>
                  <a:cs typeface="Helvetica Neue Light" charset="0"/>
                </a:rPr>
                <a:t>n = 114</a:t>
              </a:r>
            </a:p>
          </p:txBody>
        </p:sp>
        <p:sp>
          <p:nvSpPr>
            <p:cNvPr id="17" name="TextBox 16">
              <a:extLst>
                <a:ext uri="{FF2B5EF4-FFF2-40B4-BE49-F238E27FC236}">
                  <a16:creationId xmlns:a16="http://schemas.microsoft.com/office/drawing/2014/main" id="{9F721796-700A-37AE-4D98-FC2DA7AF7F5A}"/>
                </a:ext>
              </a:extLst>
            </p:cNvPr>
            <p:cNvSpPr txBox="1"/>
            <p:nvPr/>
          </p:nvSpPr>
          <p:spPr>
            <a:xfrm>
              <a:off x="4092004" y="4321373"/>
              <a:ext cx="1238257"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a:p>
              <a:pPr algn="ctr" defTabSz="914400"/>
              <a:r>
                <a:rPr lang="en-US" sz="800" dirty="0">
                  <a:latin typeface="Century Gothic" panose="020B0502020202020204" pitchFamily="34" charset="0"/>
                  <a:ea typeface="Helvetica Neue Light" charset="0"/>
                  <a:cs typeface="Helvetica Neue Light" charset="0"/>
                </a:rPr>
                <a:t>n = 113</a:t>
              </a:r>
            </a:p>
          </p:txBody>
        </p:sp>
      </p:grpSp>
    </p:spTree>
    <p:extLst>
      <p:ext uri="{BB962C8B-B14F-4D97-AF65-F5344CB8AC3E}">
        <p14:creationId xmlns:p14="http://schemas.microsoft.com/office/powerpoint/2010/main" val="1059943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E1C7-DA14-1A44-8A47-5CCE67E947D0}"/>
              </a:ext>
            </a:extLst>
          </p:cNvPr>
          <p:cNvSpPr>
            <a:spLocks noGrp="1"/>
          </p:cNvSpPr>
          <p:nvPr>
            <p:ph type="title"/>
          </p:nvPr>
        </p:nvSpPr>
        <p:spPr/>
        <p:txBody>
          <a:bodyPr/>
          <a:lstStyle/>
          <a:p>
            <a:r>
              <a:rPr lang="en-US" dirty="0"/>
              <a:t>Pillsbury’s soft texture is also preferred among kids.</a:t>
            </a:r>
          </a:p>
        </p:txBody>
      </p:sp>
      <p:sp>
        <p:nvSpPr>
          <p:cNvPr id="3" name="Slide Number Placeholder 2">
            <a:extLst>
              <a:ext uri="{FF2B5EF4-FFF2-40B4-BE49-F238E27FC236}">
                <a16:creationId xmlns:a16="http://schemas.microsoft.com/office/drawing/2014/main" id="{1377EA52-1358-C444-8B1F-49687A79F635}"/>
              </a:ext>
            </a:extLst>
          </p:cNvPr>
          <p:cNvSpPr>
            <a:spLocks noGrp="1"/>
          </p:cNvSpPr>
          <p:nvPr>
            <p:ph type="sldNum" sz="quarter" idx="10"/>
          </p:nvPr>
        </p:nvSpPr>
        <p:spPr/>
        <p:txBody>
          <a:bodyPr/>
          <a:lstStyle/>
          <a:p>
            <a:fld id="{A82C3BC0-3EBF-3C4C-A3D8-795624EBC6AA}" type="slidenum">
              <a:rPr lang="en-US" smtClean="0"/>
              <a:pPr/>
              <a:t>33</a:t>
            </a:fld>
            <a:endParaRPr lang="en-US"/>
          </a:p>
        </p:txBody>
      </p:sp>
      <p:sp>
        <p:nvSpPr>
          <p:cNvPr id="4" name="Content Placeholder 3">
            <a:extLst>
              <a:ext uri="{FF2B5EF4-FFF2-40B4-BE49-F238E27FC236}">
                <a16:creationId xmlns:a16="http://schemas.microsoft.com/office/drawing/2014/main" id="{AA369B46-21EE-844B-92C4-4571C88BE3C1}"/>
              </a:ext>
            </a:extLst>
          </p:cNvPr>
          <p:cNvSpPr>
            <a:spLocks noGrp="1"/>
          </p:cNvSpPr>
          <p:nvPr>
            <p:ph sz="quarter" idx="11"/>
          </p:nvPr>
        </p:nvSpPr>
        <p:spPr/>
        <p:txBody>
          <a:bodyPr/>
          <a:lstStyle/>
          <a:p>
            <a:r>
              <a:rPr lang="en-US" dirty="0"/>
              <a:t>Kids are significantly more likely to prefer the texture of Pillsbury’s softer baked cookie, as Nestle’s fail to meet the optimal JAR score in chewiness.</a:t>
            </a:r>
          </a:p>
        </p:txBody>
      </p:sp>
      <p:sp>
        <p:nvSpPr>
          <p:cNvPr id="5" name="Text Placeholder 4">
            <a:extLst>
              <a:ext uri="{FF2B5EF4-FFF2-40B4-BE49-F238E27FC236}">
                <a16:creationId xmlns:a16="http://schemas.microsoft.com/office/drawing/2014/main" id="{A2919E9A-AC6D-B44B-8E54-21A380C737AA}"/>
              </a:ext>
            </a:extLst>
          </p:cNvPr>
          <p:cNvSpPr>
            <a:spLocks noGrp="1"/>
          </p:cNvSpPr>
          <p:nvPr>
            <p:ph type="body" sz="quarter" idx="12"/>
          </p:nvPr>
        </p:nvSpPr>
        <p:spPr/>
        <p:txBody>
          <a:bodyPr/>
          <a:lstStyle/>
          <a:p>
            <a:r>
              <a:rPr lang="en-US" dirty="0"/>
              <a:t>TASTE/FLAVOR</a:t>
            </a:r>
          </a:p>
        </p:txBody>
      </p:sp>
      <p:sp>
        <p:nvSpPr>
          <p:cNvPr id="6" name="Text Placeholder 5">
            <a:extLst>
              <a:ext uri="{FF2B5EF4-FFF2-40B4-BE49-F238E27FC236}">
                <a16:creationId xmlns:a16="http://schemas.microsoft.com/office/drawing/2014/main" id="{586E98AB-D50C-8D49-950E-D88A088F3A81}"/>
              </a:ext>
            </a:extLst>
          </p:cNvPr>
          <p:cNvSpPr>
            <a:spLocks noGrp="1"/>
          </p:cNvSpPr>
          <p:nvPr>
            <p:ph type="body" sz="quarter" idx="15"/>
          </p:nvPr>
        </p:nvSpPr>
        <p:spPr>
          <a:xfrm>
            <a:off x="135940" y="4802066"/>
            <a:ext cx="7522160" cy="341434"/>
          </a:xfrm>
        </p:spPr>
        <p:txBody>
          <a:bodyPr/>
          <a:lstStyle/>
          <a:p>
            <a:r>
              <a:rPr lang="en-US" sz="700" dirty="0"/>
              <a:t>Q: How much do you like how this second cookie feels in your mouth when you eat it? </a:t>
            </a:r>
          </a:p>
          <a:p>
            <a:r>
              <a:rPr lang="en-US" sz="700" dirty="0"/>
              <a:t>Q: How much do you like or dislike the chewiness of this cookie? Q: The chewiness of this cookie is…</a:t>
            </a:r>
          </a:p>
        </p:txBody>
      </p:sp>
      <p:graphicFrame>
        <p:nvGraphicFramePr>
          <p:cNvPr id="33" name="Chart 32">
            <a:extLst>
              <a:ext uri="{FF2B5EF4-FFF2-40B4-BE49-F238E27FC236}">
                <a16:creationId xmlns:a16="http://schemas.microsoft.com/office/drawing/2014/main" id="{26A8D387-3639-9D4E-87FE-EC50C176C2F3}"/>
              </a:ext>
            </a:extLst>
          </p:cNvPr>
          <p:cNvGraphicFramePr/>
          <p:nvPr>
            <p:extLst>
              <p:ext uri="{D42A27DB-BD31-4B8C-83A1-F6EECF244321}">
                <p14:modId xmlns:p14="http://schemas.microsoft.com/office/powerpoint/2010/main" val="3528495591"/>
              </p:ext>
            </p:extLst>
          </p:nvPr>
        </p:nvGraphicFramePr>
        <p:xfrm>
          <a:off x="1002459" y="1390680"/>
          <a:ext cx="4377751" cy="2748333"/>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a:extLst>
              <a:ext uri="{FF2B5EF4-FFF2-40B4-BE49-F238E27FC236}">
                <a16:creationId xmlns:a16="http://schemas.microsoft.com/office/drawing/2014/main" id="{0A4723BF-5BF9-F745-BBED-6072637CCA19}"/>
              </a:ext>
            </a:extLst>
          </p:cNvPr>
          <p:cNvSpPr txBox="1"/>
          <p:nvPr/>
        </p:nvSpPr>
        <p:spPr>
          <a:xfrm>
            <a:off x="907376" y="1330346"/>
            <a:ext cx="3377223"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TEXTURE LIKING</a:t>
            </a:r>
            <a:endParaRPr lang="en-US" sz="900" dirty="0">
              <a:ea typeface="Helvetica Neue Light" charset="0"/>
              <a:cs typeface="Helvetica Neue Light" charset="0"/>
            </a:endParaRPr>
          </a:p>
        </p:txBody>
      </p:sp>
      <p:sp>
        <p:nvSpPr>
          <p:cNvPr id="40" name="TextBox 39">
            <a:extLst>
              <a:ext uri="{FF2B5EF4-FFF2-40B4-BE49-F238E27FC236}">
                <a16:creationId xmlns:a16="http://schemas.microsoft.com/office/drawing/2014/main" id="{9E4DFA7A-CBB7-D04F-A2BC-B9556D35CBC3}"/>
              </a:ext>
            </a:extLst>
          </p:cNvPr>
          <p:cNvSpPr txBox="1"/>
          <p:nvPr/>
        </p:nvSpPr>
        <p:spPr>
          <a:xfrm>
            <a:off x="3289172" y="1305429"/>
            <a:ext cx="484428"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MEAN</a:t>
            </a:r>
          </a:p>
        </p:txBody>
      </p:sp>
      <p:sp>
        <p:nvSpPr>
          <p:cNvPr id="41" name="TextBox 40">
            <a:extLst>
              <a:ext uri="{FF2B5EF4-FFF2-40B4-BE49-F238E27FC236}">
                <a16:creationId xmlns:a16="http://schemas.microsoft.com/office/drawing/2014/main" id="{99FE5C47-2F97-D740-9ECF-DEF181ED08AD}"/>
              </a:ext>
            </a:extLst>
          </p:cNvPr>
          <p:cNvSpPr txBox="1"/>
          <p:nvPr/>
        </p:nvSpPr>
        <p:spPr>
          <a:xfrm>
            <a:off x="460824" y="1287369"/>
            <a:ext cx="35939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B3B</a:t>
            </a:r>
          </a:p>
        </p:txBody>
      </p:sp>
      <p:sp>
        <p:nvSpPr>
          <p:cNvPr id="42" name="TextBox 41">
            <a:extLst>
              <a:ext uri="{FF2B5EF4-FFF2-40B4-BE49-F238E27FC236}">
                <a16:creationId xmlns:a16="http://schemas.microsoft.com/office/drawing/2014/main" id="{08242C56-C371-A745-8B4B-DB82B177B92D}"/>
              </a:ext>
            </a:extLst>
          </p:cNvPr>
          <p:cNvSpPr txBox="1"/>
          <p:nvPr/>
        </p:nvSpPr>
        <p:spPr>
          <a:xfrm>
            <a:off x="4288595" y="1305429"/>
            <a:ext cx="343364" cy="21544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dirty="0">
                <a:ea typeface="Helvetica Neue Light" charset="0"/>
                <a:cs typeface="Helvetica Neue Light" charset="0"/>
              </a:rPr>
              <a:t>T3B</a:t>
            </a:r>
          </a:p>
        </p:txBody>
      </p:sp>
      <p:sp>
        <p:nvSpPr>
          <p:cNvPr id="44" name="TextBox 43">
            <a:extLst>
              <a:ext uri="{FF2B5EF4-FFF2-40B4-BE49-F238E27FC236}">
                <a16:creationId xmlns:a16="http://schemas.microsoft.com/office/drawing/2014/main" id="{6486DEE0-61FC-364C-AFAF-D21E39A0CE69}"/>
              </a:ext>
            </a:extLst>
          </p:cNvPr>
          <p:cNvSpPr txBox="1"/>
          <p:nvPr/>
        </p:nvSpPr>
        <p:spPr>
          <a:xfrm>
            <a:off x="1444994" y="2741827"/>
            <a:ext cx="2265484"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CHEWINESS LIKING</a:t>
            </a:r>
            <a:endParaRPr lang="en-US" sz="900" dirty="0">
              <a:ea typeface="Helvetica Neue Light" charset="0"/>
              <a:cs typeface="Helvetica Neue Light" charset="0"/>
            </a:endParaRPr>
          </a:p>
        </p:txBody>
      </p:sp>
      <p:graphicFrame>
        <p:nvGraphicFramePr>
          <p:cNvPr id="45" name="Table 44">
            <a:extLst>
              <a:ext uri="{FF2B5EF4-FFF2-40B4-BE49-F238E27FC236}">
                <a16:creationId xmlns:a16="http://schemas.microsoft.com/office/drawing/2014/main" id="{8C93CF7B-3933-9841-BB0B-25E099FAB71F}"/>
              </a:ext>
            </a:extLst>
          </p:cNvPr>
          <p:cNvGraphicFramePr>
            <a:graphicFrameLocks noGrp="1"/>
          </p:cNvGraphicFramePr>
          <p:nvPr>
            <p:extLst>
              <p:ext uri="{D42A27DB-BD31-4B8C-83A1-F6EECF244321}">
                <p14:modId xmlns:p14="http://schemas.microsoft.com/office/powerpoint/2010/main" val="1330114905"/>
              </p:ext>
            </p:extLst>
          </p:nvPr>
        </p:nvGraphicFramePr>
        <p:xfrm>
          <a:off x="5963099" y="2035330"/>
          <a:ext cx="2834640" cy="1759985"/>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402349697"/>
                    </a:ext>
                  </a:extLst>
                </a:gridCol>
                <a:gridCol w="1188720">
                  <a:extLst>
                    <a:ext uri="{9D8B030D-6E8A-4147-A177-3AD203B41FA5}">
                      <a16:colId xmlns:a16="http://schemas.microsoft.com/office/drawing/2014/main" val="3878226259"/>
                    </a:ext>
                  </a:extLst>
                </a:gridCol>
                <a:gridCol w="822960">
                  <a:extLst>
                    <a:ext uri="{9D8B030D-6E8A-4147-A177-3AD203B41FA5}">
                      <a16:colId xmlns:a16="http://schemas.microsoft.com/office/drawing/2014/main" val="3050725692"/>
                    </a:ext>
                  </a:extLst>
                </a:gridCol>
              </a:tblGrid>
              <a:tr h="717321">
                <a:tc>
                  <a:txBody>
                    <a:bodyPr/>
                    <a:lstStyle/>
                    <a:p>
                      <a:pPr algn="ctr"/>
                      <a:r>
                        <a:rPr lang="en-US" sz="800" b="0" dirty="0">
                          <a:solidFill>
                            <a:schemeClr val="tx1"/>
                          </a:solidFill>
                          <a:latin typeface="+mn-lt"/>
                        </a:rPr>
                        <a:t>Not enough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1" kern="1200" dirty="0">
                          <a:solidFill>
                            <a:schemeClr val="tx1"/>
                          </a:solidFill>
                          <a:latin typeface="+mn-lt"/>
                          <a:ea typeface="+mn-ea"/>
                          <a:cs typeface="+mn-cs"/>
                        </a:rPr>
                        <a:t>JUST ABOUT RIGHT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0" dirty="0">
                          <a:solidFill>
                            <a:schemeClr val="tx1"/>
                          </a:solidFill>
                          <a:latin typeface="+mn-lt"/>
                        </a:rPr>
                        <a:t>Too much</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29811438"/>
                  </a:ext>
                </a:extLst>
              </a:tr>
              <a:tr h="310718">
                <a:tc>
                  <a:txBody>
                    <a:bodyPr/>
                    <a:lstStyle/>
                    <a:p>
                      <a:pPr algn="ctr"/>
                      <a:endParaRPr lang="en-US" sz="800" b="1" dirty="0">
                        <a:solidFill>
                          <a:srgbClr val="009BDC"/>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000" b="1" dirty="0">
                        <a:solidFill>
                          <a:srgbClr val="8339A4"/>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0994919"/>
                  </a:ext>
                </a:extLst>
              </a:tr>
              <a:tr h="365973">
                <a:tc>
                  <a:txBody>
                    <a:bodyPr/>
                    <a:lstStyle/>
                    <a:p>
                      <a:pPr algn="ctr"/>
                      <a:r>
                        <a:rPr lang="en-US" sz="800" b="0" dirty="0">
                          <a:solidFill>
                            <a:schemeClr val="tx1"/>
                          </a:solidFill>
                          <a:latin typeface="+mn-lt"/>
                        </a:rPr>
                        <a:t>11%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447A27"/>
                          </a:solidFill>
                          <a:effectLst/>
                          <a:uLnTx/>
                          <a:uFillTx/>
                          <a:latin typeface="+mn-lt"/>
                          <a:ea typeface="+mn-ea"/>
                          <a:cs typeface="+mn-cs"/>
                        </a:rPr>
                        <a:t>        </a:t>
                      </a:r>
                      <a:r>
                        <a:rPr kumimoji="0" lang="en-US" sz="1000" b="1" i="0" u="none" strike="noStrike" kern="1200" cap="none" spc="0" normalizeH="0" baseline="0" noProof="0" dirty="0">
                          <a:ln>
                            <a:noFill/>
                          </a:ln>
                          <a:solidFill>
                            <a:srgbClr val="7AC3EB"/>
                          </a:solidFill>
                          <a:effectLst/>
                          <a:uLnTx/>
                          <a:uFillTx/>
                          <a:latin typeface="+mn-lt"/>
                          <a:ea typeface="+mn-ea"/>
                          <a:cs typeface="+mn-cs"/>
                        </a:rPr>
                        <a:t>84% </a:t>
                      </a:r>
                      <a:r>
                        <a:rPr kumimoji="0" lang="en-US" sz="1000" b="1" i="0" u="none" strike="noStrike" kern="1200" cap="none" spc="0" normalizeH="0" baseline="0" noProof="0" dirty="0">
                          <a:ln>
                            <a:noFill/>
                          </a:ln>
                          <a:solidFill>
                            <a:srgbClr val="DF9709"/>
                          </a:solidFill>
                          <a:effectLst/>
                          <a:uLnTx/>
                          <a:uFillTx/>
                          <a:latin typeface="+mn-lt"/>
                          <a:ea typeface="+mn-ea"/>
                          <a:cs typeface="+mn-cs"/>
                        </a:rPr>
                        <a:t>B</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4%</a:t>
                      </a:r>
                      <a:r>
                        <a:rPr kumimoji="0" lang="en-US" sz="800" b="1" i="0" u="none" strike="noStrike" kern="1200" cap="none" spc="0" normalizeH="0" baseline="0" noProof="0" dirty="0">
                          <a:ln>
                            <a:noFill/>
                          </a:ln>
                          <a:solidFill>
                            <a:srgbClr val="DF9709"/>
                          </a:solidFill>
                          <a:effectLst/>
                          <a:uLnTx/>
                          <a:uFillTx/>
                          <a:latin typeface="+mn-lt"/>
                          <a:ea typeface="+mn-ea"/>
                          <a:cs typeface="+mn-cs"/>
                        </a:rPr>
                        <a:t> </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495187"/>
                  </a:ext>
                </a:extLst>
              </a:tr>
              <a:tr h="365973">
                <a:tc>
                  <a:txBody>
                    <a:bodyPr/>
                    <a:lstStyle/>
                    <a:p>
                      <a:pPr algn="ctr"/>
                      <a:r>
                        <a:rPr lang="en-US" sz="800" b="0" dirty="0">
                          <a:solidFill>
                            <a:schemeClr val="tx1"/>
                          </a:solidFill>
                          <a:latin typeface="+mn-lt"/>
                        </a:rPr>
                        <a:t>22% </a:t>
                      </a:r>
                      <a:r>
                        <a:rPr lang="en-US" sz="800" b="1" dirty="0">
                          <a:solidFill>
                            <a:srgbClr val="7AC3EB"/>
                          </a:solidFill>
                          <a:latin typeface="+mn-lt"/>
                        </a:rPr>
                        <a:t>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69%</a:t>
                      </a:r>
                      <a:endParaRPr lang="en-US" sz="10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9%</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27745951"/>
                  </a:ext>
                </a:extLst>
              </a:tr>
            </a:tbl>
          </a:graphicData>
        </a:graphic>
      </p:graphicFrame>
      <p:sp>
        <p:nvSpPr>
          <p:cNvPr id="47" name="TextBox 46">
            <a:extLst>
              <a:ext uri="{FF2B5EF4-FFF2-40B4-BE49-F238E27FC236}">
                <a16:creationId xmlns:a16="http://schemas.microsoft.com/office/drawing/2014/main" id="{5DE95384-AF06-E743-80DE-FF2BB8DD2D41}"/>
              </a:ext>
            </a:extLst>
          </p:cNvPr>
          <p:cNvSpPr txBox="1"/>
          <p:nvPr/>
        </p:nvSpPr>
        <p:spPr>
          <a:xfrm>
            <a:off x="5885935" y="2788156"/>
            <a:ext cx="2973788" cy="230832"/>
          </a:xfrm>
          <a:prstGeom prst="rect">
            <a:avLst/>
          </a:prstGeom>
          <a:solidFill>
            <a:schemeClr val="bg1"/>
          </a:solid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900" spc="300" dirty="0">
                <a:ea typeface="Helvetica Neue Light" charset="0"/>
                <a:cs typeface="Helvetica Neue Light" charset="0"/>
              </a:rPr>
              <a:t>CHEWINESS JA</a:t>
            </a:r>
            <a:r>
              <a:rPr lang="en-US" sz="900" dirty="0">
                <a:ea typeface="Helvetica Neue Light" charset="0"/>
                <a:cs typeface="Helvetica Neue Light" charset="0"/>
              </a:rPr>
              <a:t>R</a:t>
            </a:r>
          </a:p>
        </p:txBody>
      </p:sp>
      <p:cxnSp>
        <p:nvCxnSpPr>
          <p:cNvPr id="48" name="Straight Connector 47">
            <a:extLst>
              <a:ext uri="{FF2B5EF4-FFF2-40B4-BE49-F238E27FC236}">
                <a16:creationId xmlns:a16="http://schemas.microsoft.com/office/drawing/2014/main" id="{9BA05C04-6674-4644-B4A2-D194E4C6FEBE}"/>
              </a:ext>
            </a:extLst>
          </p:cNvPr>
          <p:cNvCxnSpPr>
            <a:cxnSpLocks/>
          </p:cNvCxnSpPr>
          <p:nvPr/>
        </p:nvCxnSpPr>
        <p:spPr>
          <a:xfrm flipH="1">
            <a:off x="460824" y="2706957"/>
            <a:ext cx="8412480"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ADD49DB-DC47-F1AF-D331-2F9CFEA4CE97}"/>
              </a:ext>
            </a:extLst>
          </p:cNvPr>
          <p:cNvGrpSpPr/>
          <p:nvPr/>
        </p:nvGrpSpPr>
        <p:grpSpPr>
          <a:xfrm>
            <a:off x="436446" y="4091444"/>
            <a:ext cx="3094940" cy="595545"/>
            <a:chOff x="72145" y="4154011"/>
            <a:chExt cx="3094940" cy="595545"/>
          </a:xfrm>
        </p:grpSpPr>
        <p:sp>
          <p:nvSpPr>
            <p:cNvPr id="13" name="Rounded Rectangle 12">
              <a:extLst>
                <a:ext uri="{FF2B5EF4-FFF2-40B4-BE49-F238E27FC236}">
                  <a16:creationId xmlns:a16="http://schemas.microsoft.com/office/drawing/2014/main" id="{11DEF0E7-BE50-52DF-2FCD-7EB92B246010}"/>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dirty="0">
                <a:solidFill>
                  <a:schemeClr val="tx1"/>
                </a:solidFill>
                <a:latin typeface="Avenir Next" panose="020B0503020202020204" pitchFamily="34" charset="0"/>
                <a:ea typeface="Helvetica Neue Light" charset="0"/>
              </a:endParaRPr>
            </a:p>
          </p:txBody>
        </p:sp>
        <p:grpSp>
          <p:nvGrpSpPr>
            <p:cNvPr id="14" name="Group 13">
              <a:extLst>
                <a:ext uri="{FF2B5EF4-FFF2-40B4-BE49-F238E27FC236}">
                  <a16:creationId xmlns:a16="http://schemas.microsoft.com/office/drawing/2014/main" id="{A5EBC886-F334-8858-0183-D503479A1E9D}"/>
                </a:ext>
              </a:extLst>
            </p:cNvPr>
            <p:cNvGrpSpPr/>
            <p:nvPr/>
          </p:nvGrpSpPr>
          <p:grpSpPr>
            <a:xfrm>
              <a:off x="146752" y="4167090"/>
              <a:ext cx="3020333" cy="569387"/>
              <a:chOff x="191567" y="4177462"/>
              <a:chExt cx="3020333" cy="569387"/>
            </a:xfrm>
          </p:grpSpPr>
          <p:sp>
            <p:nvSpPr>
              <p:cNvPr id="15" name="TextBox 14">
                <a:extLst>
                  <a:ext uri="{FF2B5EF4-FFF2-40B4-BE49-F238E27FC236}">
                    <a16:creationId xmlns:a16="http://schemas.microsoft.com/office/drawing/2014/main" id="{922379F4-DC8A-F0B6-F711-22EFFEAA9239}"/>
                  </a:ext>
                </a:extLst>
              </p:cNvPr>
              <p:cNvSpPr txBox="1"/>
              <p:nvPr/>
            </p:nvSpPr>
            <p:spPr>
              <a:xfrm>
                <a:off x="379794" y="4177462"/>
                <a:ext cx="2832106" cy="569387"/>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Meets 70% JAR</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but Net Direction for Change &lt;20%</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and Net Direction for Change 20%+</a:t>
                </a:r>
              </a:p>
            </p:txBody>
          </p:sp>
          <p:pic>
            <p:nvPicPr>
              <p:cNvPr id="16" name="Picture 15">
                <a:extLst>
                  <a:ext uri="{FF2B5EF4-FFF2-40B4-BE49-F238E27FC236}">
                    <a16:creationId xmlns:a16="http://schemas.microsoft.com/office/drawing/2014/main" id="{E59B8320-8E4B-37CC-A5EF-48BECF5725A6}"/>
                  </a:ext>
                </a:extLst>
              </p:cNvPr>
              <p:cNvPicPr>
                <a:picLocks noChangeAspect="1"/>
              </p:cNvPicPr>
              <p:nvPr/>
            </p:nvPicPr>
            <p:blipFill>
              <a:blip r:embed="rId4"/>
              <a:stretch>
                <a:fillRect/>
              </a:stretch>
            </p:blipFill>
            <p:spPr>
              <a:xfrm>
                <a:off x="191567" y="4552484"/>
                <a:ext cx="182880" cy="182880"/>
              </a:xfrm>
              <a:prstGeom prst="rect">
                <a:avLst/>
              </a:prstGeom>
            </p:spPr>
          </p:pic>
          <p:pic>
            <p:nvPicPr>
              <p:cNvPr id="17" name="Picture 16">
                <a:extLst>
                  <a:ext uri="{FF2B5EF4-FFF2-40B4-BE49-F238E27FC236}">
                    <a16:creationId xmlns:a16="http://schemas.microsoft.com/office/drawing/2014/main" id="{7FEB6A3D-530E-6982-F4AD-20DE99EC53B1}"/>
                  </a:ext>
                </a:extLst>
              </p:cNvPr>
              <p:cNvPicPr>
                <a:picLocks noChangeAspect="1"/>
              </p:cNvPicPr>
              <p:nvPr/>
            </p:nvPicPr>
            <p:blipFill>
              <a:blip r:embed="rId5"/>
              <a:stretch>
                <a:fillRect/>
              </a:stretch>
            </p:blipFill>
            <p:spPr>
              <a:xfrm>
                <a:off x="191567" y="4183714"/>
                <a:ext cx="182880" cy="182880"/>
              </a:xfrm>
              <a:prstGeom prst="rect">
                <a:avLst/>
              </a:prstGeom>
            </p:spPr>
          </p:pic>
          <p:pic>
            <p:nvPicPr>
              <p:cNvPr id="18" name="Picture 17">
                <a:extLst>
                  <a:ext uri="{FF2B5EF4-FFF2-40B4-BE49-F238E27FC236}">
                    <a16:creationId xmlns:a16="http://schemas.microsoft.com/office/drawing/2014/main" id="{774DE627-ACD0-6734-67BA-BC6DA0AA7D50}"/>
                  </a:ext>
                </a:extLst>
              </p:cNvPr>
              <p:cNvPicPr>
                <a:picLocks noChangeAspect="1"/>
              </p:cNvPicPr>
              <p:nvPr/>
            </p:nvPicPr>
            <p:blipFill>
              <a:blip r:embed="rId6"/>
              <a:stretch>
                <a:fillRect/>
              </a:stretch>
            </p:blipFill>
            <p:spPr>
              <a:xfrm>
                <a:off x="191567" y="4368099"/>
                <a:ext cx="182880" cy="182880"/>
              </a:xfrm>
              <a:prstGeom prst="rect">
                <a:avLst/>
              </a:prstGeom>
            </p:spPr>
          </p:pic>
        </p:grpSp>
      </p:grpSp>
      <p:grpSp>
        <p:nvGrpSpPr>
          <p:cNvPr id="8" name="Group 7">
            <a:extLst>
              <a:ext uri="{FF2B5EF4-FFF2-40B4-BE49-F238E27FC236}">
                <a16:creationId xmlns:a16="http://schemas.microsoft.com/office/drawing/2014/main" id="{FDEAD639-881E-1DF0-37F3-B2AB1257A995}"/>
              </a:ext>
            </a:extLst>
          </p:cNvPr>
          <p:cNvGrpSpPr/>
          <p:nvPr/>
        </p:nvGrpSpPr>
        <p:grpSpPr>
          <a:xfrm>
            <a:off x="3927956" y="4065911"/>
            <a:ext cx="2249526" cy="707886"/>
            <a:chOff x="3080735" y="4321373"/>
            <a:chExt cx="2249526" cy="707886"/>
          </a:xfrm>
        </p:grpSpPr>
        <p:sp>
          <p:nvSpPr>
            <p:cNvPr id="20" name="TextBox 19">
              <a:extLst>
                <a:ext uri="{FF2B5EF4-FFF2-40B4-BE49-F238E27FC236}">
                  <a16:creationId xmlns:a16="http://schemas.microsoft.com/office/drawing/2014/main" id="{8DA71285-016A-AF3B-90A6-E19DC7963D83}"/>
                </a:ext>
              </a:extLst>
            </p:cNvPr>
            <p:cNvSpPr txBox="1"/>
            <p:nvPr/>
          </p:nvSpPr>
          <p:spPr>
            <a:xfrm>
              <a:off x="3080735" y="4321373"/>
              <a:ext cx="1085603"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a:p>
              <a:pPr marR="0" algn="ctr" defTabSz="914400" eaLnBrk="1" fontAlgn="auto" latinLnBrk="0" hangingPunct="1">
                <a:lnSpc>
                  <a:spcPct val="100000"/>
                </a:lnSpc>
                <a:spcBef>
                  <a:spcPts val="0"/>
                </a:spcBef>
                <a:spcAft>
                  <a:spcPts val="0"/>
                </a:spcAft>
                <a:buClrTx/>
                <a:buSzTx/>
              </a:pPr>
              <a:r>
                <a:rPr lang="en-US" sz="800" dirty="0">
                  <a:latin typeface="Century Gothic" panose="020B0502020202020204" pitchFamily="34" charset="0"/>
                  <a:ea typeface="Helvetica Neue Light" charset="0"/>
                  <a:cs typeface="Helvetica Neue Light" charset="0"/>
                </a:rPr>
                <a:t>n = 114</a:t>
              </a:r>
            </a:p>
          </p:txBody>
        </p:sp>
        <p:sp>
          <p:nvSpPr>
            <p:cNvPr id="21" name="TextBox 20">
              <a:extLst>
                <a:ext uri="{FF2B5EF4-FFF2-40B4-BE49-F238E27FC236}">
                  <a16:creationId xmlns:a16="http://schemas.microsoft.com/office/drawing/2014/main" id="{B19127CC-2A89-703F-114C-283F6738346B}"/>
                </a:ext>
              </a:extLst>
            </p:cNvPr>
            <p:cNvSpPr txBox="1"/>
            <p:nvPr/>
          </p:nvSpPr>
          <p:spPr>
            <a:xfrm>
              <a:off x="4092004" y="4321373"/>
              <a:ext cx="1238257" cy="707886"/>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a:p>
              <a:pPr algn="ctr" defTabSz="914400"/>
              <a:r>
                <a:rPr lang="en-US" sz="800" dirty="0">
                  <a:latin typeface="Century Gothic" panose="020B0502020202020204" pitchFamily="34" charset="0"/>
                  <a:ea typeface="Helvetica Neue Light" charset="0"/>
                  <a:cs typeface="Helvetica Neue Light" charset="0"/>
                </a:rPr>
                <a:t>n = 113</a:t>
              </a:r>
            </a:p>
          </p:txBody>
        </p:sp>
      </p:grpSp>
      <p:pic>
        <p:nvPicPr>
          <p:cNvPr id="24" name="Picture 23">
            <a:extLst>
              <a:ext uri="{FF2B5EF4-FFF2-40B4-BE49-F238E27FC236}">
                <a16:creationId xmlns:a16="http://schemas.microsoft.com/office/drawing/2014/main" id="{328FE9DC-E127-A32E-0668-57F68B5F1498}"/>
              </a:ext>
            </a:extLst>
          </p:cNvPr>
          <p:cNvPicPr>
            <a:picLocks noChangeAspect="1"/>
          </p:cNvPicPr>
          <p:nvPr/>
        </p:nvPicPr>
        <p:blipFill>
          <a:blip r:embed="rId7"/>
          <a:srcRect/>
          <a:stretch/>
        </p:blipFill>
        <p:spPr>
          <a:xfrm>
            <a:off x="7042189" y="3176312"/>
            <a:ext cx="182880" cy="182880"/>
          </a:xfrm>
          <a:prstGeom prst="rect">
            <a:avLst/>
          </a:prstGeom>
        </p:spPr>
      </p:pic>
      <p:graphicFrame>
        <p:nvGraphicFramePr>
          <p:cNvPr id="11" name="Table 10">
            <a:extLst>
              <a:ext uri="{FF2B5EF4-FFF2-40B4-BE49-F238E27FC236}">
                <a16:creationId xmlns:a16="http://schemas.microsoft.com/office/drawing/2014/main" id="{6F60EE1D-62EA-0E20-63E8-671AE28A0F23}"/>
              </a:ext>
            </a:extLst>
          </p:cNvPr>
          <p:cNvGraphicFramePr>
            <a:graphicFrameLocks noGrp="1"/>
          </p:cNvGraphicFramePr>
          <p:nvPr>
            <p:extLst>
              <p:ext uri="{D42A27DB-BD31-4B8C-83A1-F6EECF244321}">
                <p14:modId xmlns:p14="http://schemas.microsoft.com/office/powerpoint/2010/main" val="1818855246"/>
              </p:ext>
            </p:extLst>
          </p:nvPr>
        </p:nvGraphicFramePr>
        <p:xfrm>
          <a:off x="4072731" y="3051014"/>
          <a:ext cx="813816" cy="82428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412144">
                <a:tc>
                  <a:txBody>
                    <a:bodyPr/>
                    <a:lstStyle/>
                    <a:p>
                      <a:pPr algn="ctr"/>
                      <a:r>
                        <a:rPr lang="en-US" sz="800" b="0" dirty="0">
                          <a:solidFill>
                            <a:schemeClr val="tx1"/>
                          </a:solidFill>
                          <a:latin typeface="+mn-lt"/>
                        </a:rPr>
                        <a:t>73%</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412144">
                <a:tc>
                  <a:txBody>
                    <a:bodyPr/>
                    <a:lstStyle/>
                    <a:p>
                      <a:pPr algn="ctr"/>
                      <a:r>
                        <a:rPr lang="en-US" sz="800" b="0" dirty="0">
                          <a:solidFill>
                            <a:schemeClr val="tx1"/>
                          </a:solidFill>
                          <a:latin typeface="+mn-lt"/>
                        </a:rPr>
                        <a:t>62%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aphicFrame>
        <p:nvGraphicFramePr>
          <p:cNvPr id="26" name="Table 25">
            <a:extLst>
              <a:ext uri="{FF2B5EF4-FFF2-40B4-BE49-F238E27FC236}">
                <a16:creationId xmlns:a16="http://schemas.microsoft.com/office/drawing/2014/main" id="{D531277F-446D-682F-0F7D-E7148FB05B3B}"/>
              </a:ext>
            </a:extLst>
          </p:cNvPr>
          <p:cNvGraphicFramePr>
            <a:graphicFrameLocks noGrp="1"/>
          </p:cNvGraphicFramePr>
          <p:nvPr>
            <p:extLst>
              <p:ext uri="{D42A27DB-BD31-4B8C-83A1-F6EECF244321}">
                <p14:modId xmlns:p14="http://schemas.microsoft.com/office/powerpoint/2010/main" val="2914388808"/>
              </p:ext>
            </p:extLst>
          </p:nvPr>
        </p:nvGraphicFramePr>
        <p:xfrm>
          <a:off x="4074300" y="1657418"/>
          <a:ext cx="813816" cy="82428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412144">
                <a:tc>
                  <a:txBody>
                    <a:bodyPr/>
                    <a:lstStyle/>
                    <a:p>
                      <a:pPr algn="ctr"/>
                      <a:r>
                        <a:rPr lang="en-US" sz="800" b="0" dirty="0">
                          <a:solidFill>
                            <a:schemeClr val="tx1"/>
                          </a:solidFill>
                          <a:latin typeface="+mn-lt"/>
                        </a:rPr>
                        <a:t>78% </a:t>
                      </a:r>
                      <a:r>
                        <a:rPr lang="en-US" sz="800" b="1" dirty="0">
                          <a:solidFill>
                            <a:srgbClr val="DF9709"/>
                          </a:solidFill>
                          <a:latin typeface="+mn-lt"/>
                        </a:rPr>
                        <a:t>B</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412144">
                <a:tc>
                  <a:txBody>
                    <a:bodyPr/>
                    <a:lstStyle/>
                    <a:p>
                      <a:pPr algn="ctr"/>
                      <a:r>
                        <a:rPr lang="en-US" sz="800" b="0" dirty="0">
                          <a:solidFill>
                            <a:schemeClr val="tx1"/>
                          </a:solidFill>
                          <a:latin typeface="+mn-lt"/>
                        </a:rPr>
                        <a:t>64%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aphicFrame>
        <p:nvGraphicFramePr>
          <p:cNvPr id="27" name="Table 26">
            <a:extLst>
              <a:ext uri="{FF2B5EF4-FFF2-40B4-BE49-F238E27FC236}">
                <a16:creationId xmlns:a16="http://schemas.microsoft.com/office/drawing/2014/main" id="{263C5F45-C8AC-CEC6-A261-15EE6A9694F2}"/>
              </a:ext>
            </a:extLst>
          </p:cNvPr>
          <p:cNvGraphicFramePr>
            <a:graphicFrameLocks noGrp="1"/>
          </p:cNvGraphicFramePr>
          <p:nvPr>
            <p:extLst>
              <p:ext uri="{D42A27DB-BD31-4B8C-83A1-F6EECF244321}">
                <p14:modId xmlns:p14="http://schemas.microsoft.com/office/powerpoint/2010/main" val="858323833"/>
              </p:ext>
            </p:extLst>
          </p:nvPr>
        </p:nvGraphicFramePr>
        <p:xfrm>
          <a:off x="231729" y="1655274"/>
          <a:ext cx="813816" cy="82428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412144">
                <a:tc>
                  <a:txBody>
                    <a:bodyPr/>
                    <a:lstStyle/>
                    <a:p>
                      <a:pPr algn="ctr"/>
                      <a:r>
                        <a:rPr lang="en-US" sz="800" b="0" dirty="0">
                          <a:solidFill>
                            <a:schemeClr val="tx1"/>
                          </a:solidFill>
                          <a:latin typeface="+mn-lt"/>
                        </a:rPr>
                        <a:t>4%</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412144">
                <a:tc>
                  <a:txBody>
                    <a:bodyPr/>
                    <a:lstStyle/>
                    <a:p>
                      <a:pPr algn="ctr"/>
                      <a:r>
                        <a:rPr lang="en-US" sz="800" b="0" dirty="0">
                          <a:solidFill>
                            <a:schemeClr val="tx1"/>
                          </a:solidFill>
                          <a:latin typeface="+mn-lt"/>
                        </a:rPr>
                        <a:t>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graphicFrame>
        <p:nvGraphicFramePr>
          <p:cNvPr id="28" name="Table 27">
            <a:extLst>
              <a:ext uri="{FF2B5EF4-FFF2-40B4-BE49-F238E27FC236}">
                <a16:creationId xmlns:a16="http://schemas.microsoft.com/office/drawing/2014/main" id="{0F220889-7103-754E-1819-23AAE802D5F3}"/>
              </a:ext>
            </a:extLst>
          </p:cNvPr>
          <p:cNvGraphicFramePr>
            <a:graphicFrameLocks noGrp="1"/>
          </p:cNvGraphicFramePr>
          <p:nvPr>
            <p:extLst>
              <p:ext uri="{D42A27DB-BD31-4B8C-83A1-F6EECF244321}">
                <p14:modId xmlns:p14="http://schemas.microsoft.com/office/powerpoint/2010/main" val="579205269"/>
              </p:ext>
            </p:extLst>
          </p:nvPr>
        </p:nvGraphicFramePr>
        <p:xfrm>
          <a:off x="223873" y="3052012"/>
          <a:ext cx="813816" cy="824288"/>
        </p:xfrm>
        <a:graphic>
          <a:graphicData uri="http://schemas.openxmlformats.org/drawingml/2006/table">
            <a:tbl>
              <a:tblPr firstRow="1" bandRow="1">
                <a:tableStyleId>{5C22544A-7EE6-4342-B048-85BDC9FD1C3A}</a:tableStyleId>
              </a:tblPr>
              <a:tblGrid>
                <a:gridCol w="813816">
                  <a:extLst>
                    <a:ext uri="{9D8B030D-6E8A-4147-A177-3AD203B41FA5}">
                      <a16:colId xmlns:a16="http://schemas.microsoft.com/office/drawing/2014/main" val="2402349697"/>
                    </a:ext>
                  </a:extLst>
                </a:gridCol>
              </a:tblGrid>
              <a:tr h="412144">
                <a:tc>
                  <a:txBody>
                    <a:bodyPr/>
                    <a:lstStyle/>
                    <a:p>
                      <a:pPr algn="ctr"/>
                      <a:r>
                        <a:rPr lang="en-US" sz="800" b="0" dirty="0">
                          <a:solidFill>
                            <a:schemeClr val="tx1"/>
                          </a:solidFill>
                          <a:latin typeface="+mn-lt"/>
                        </a:rPr>
                        <a:t>3%</a:t>
                      </a:r>
                      <a:endParaRPr lang="en-US" sz="800" b="0" dirty="0">
                        <a:solidFill>
                          <a:srgbClr val="44A3F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412144">
                <a:tc>
                  <a:txBody>
                    <a:bodyPr/>
                    <a:lstStyle/>
                    <a:p>
                      <a:pPr algn="ctr"/>
                      <a:r>
                        <a:rPr lang="en-US" sz="800" b="0" dirty="0">
                          <a:solidFill>
                            <a:schemeClr val="tx1"/>
                          </a:solidFill>
                          <a:latin typeface="+mn-lt"/>
                        </a:rPr>
                        <a:t>6%</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pic>
        <p:nvPicPr>
          <p:cNvPr id="7" name="Picture 6">
            <a:extLst>
              <a:ext uri="{FF2B5EF4-FFF2-40B4-BE49-F238E27FC236}">
                <a16:creationId xmlns:a16="http://schemas.microsoft.com/office/drawing/2014/main" id="{0ECDA94D-C53F-FBE1-E1F7-6AB0F506BA7A}"/>
              </a:ext>
            </a:extLst>
          </p:cNvPr>
          <p:cNvPicPr>
            <a:picLocks noChangeAspect="1"/>
          </p:cNvPicPr>
          <p:nvPr/>
        </p:nvPicPr>
        <p:blipFill>
          <a:blip r:embed="rId6"/>
          <a:stretch>
            <a:fillRect/>
          </a:stretch>
        </p:blipFill>
        <p:spPr>
          <a:xfrm>
            <a:off x="7042189" y="3530829"/>
            <a:ext cx="182880" cy="182880"/>
          </a:xfrm>
          <a:prstGeom prst="rect">
            <a:avLst/>
          </a:prstGeom>
        </p:spPr>
      </p:pic>
    </p:spTree>
    <p:extLst>
      <p:ext uri="{BB962C8B-B14F-4D97-AF65-F5344CB8AC3E}">
        <p14:creationId xmlns:p14="http://schemas.microsoft.com/office/powerpoint/2010/main" val="28013676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0C48A1-7799-1B4B-8BCD-FBA857777571}"/>
              </a:ext>
            </a:extLst>
          </p:cNvPr>
          <p:cNvSpPr>
            <a:spLocks noGrp="1"/>
          </p:cNvSpPr>
          <p:nvPr>
            <p:ph type="sldNum" sz="quarter" idx="10"/>
          </p:nvPr>
        </p:nvSpPr>
        <p:spPr/>
        <p:txBody>
          <a:bodyPr/>
          <a:lstStyle/>
          <a:p>
            <a:fld id="{A82C3BC0-3EBF-3C4C-A3D8-795624EBC6AA}" type="slidenum">
              <a:rPr lang="en-US" smtClean="0"/>
              <a:pPr/>
              <a:t>34</a:t>
            </a:fld>
            <a:endParaRPr lang="en-US" dirty="0"/>
          </a:p>
        </p:txBody>
      </p:sp>
      <p:sp>
        <p:nvSpPr>
          <p:cNvPr id="3" name="Title 2">
            <a:extLst>
              <a:ext uri="{FF2B5EF4-FFF2-40B4-BE49-F238E27FC236}">
                <a16:creationId xmlns:a16="http://schemas.microsoft.com/office/drawing/2014/main" id="{6868F66C-0A5A-8844-8A39-38313188C252}"/>
              </a:ext>
            </a:extLst>
          </p:cNvPr>
          <p:cNvSpPr>
            <a:spLocks noGrp="1"/>
          </p:cNvSpPr>
          <p:nvPr>
            <p:ph type="title"/>
          </p:nvPr>
        </p:nvSpPr>
        <p:spPr/>
        <p:txBody>
          <a:bodyPr anchor="ctr"/>
          <a:lstStyle/>
          <a:p>
            <a:r>
              <a:rPr lang="en-US" dirty="0"/>
              <a:t>Appendix</a:t>
            </a:r>
            <a:br>
              <a:rPr lang="en-US" dirty="0"/>
            </a:br>
            <a:br>
              <a:rPr lang="en-US" dirty="0"/>
            </a:br>
            <a:r>
              <a:rPr lang="en-US" sz="1400" dirty="0"/>
              <a:t>Key Measures Tables &amp; Demographics</a:t>
            </a:r>
          </a:p>
        </p:txBody>
      </p:sp>
    </p:spTree>
    <p:extLst>
      <p:ext uri="{BB962C8B-B14F-4D97-AF65-F5344CB8AC3E}">
        <p14:creationId xmlns:p14="http://schemas.microsoft.com/office/powerpoint/2010/main" val="2160863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weet Loren's">
            <a:extLst>
              <a:ext uri="{FF2B5EF4-FFF2-40B4-BE49-F238E27FC236}">
                <a16:creationId xmlns:a16="http://schemas.microsoft.com/office/drawing/2014/main" id="{A369504E-16CB-1EFD-44DA-ADDC8A868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191" y="2843407"/>
            <a:ext cx="977831" cy="9778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12DB66-41AA-C943-A627-6B8F3B2D6527}"/>
              </a:ext>
            </a:extLst>
          </p:cNvPr>
          <p:cNvSpPr>
            <a:spLocks noGrp="1"/>
          </p:cNvSpPr>
          <p:nvPr>
            <p:ph type="title"/>
          </p:nvPr>
        </p:nvSpPr>
        <p:spPr>
          <a:xfrm>
            <a:off x="349248" y="285750"/>
            <a:ext cx="8674159" cy="442140"/>
          </a:xfrm>
        </p:spPr>
        <p:txBody>
          <a:bodyPr/>
          <a:lstStyle/>
          <a:p>
            <a:r>
              <a:rPr lang="en-US" sz="1600" dirty="0"/>
              <a:t>… And therefore, more appealing to consumers than Pillsbury.</a:t>
            </a:r>
          </a:p>
        </p:txBody>
      </p:sp>
      <p:sp>
        <p:nvSpPr>
          <p:cNvPr id="3" name="Slide Number Placeholder 2">
            <a:extLst>
              <a:ext uri="{FF2B5EF4-FFF2-40B4-BE49-F238E27FC236}">
                <a16:creationId xmlns:a16="http://schemas.microsoft.com/office/drawing/2014/main" id="{6B910AC9-2A91-804F-81CB-20CD92F09081}"/>
              </a:ext>
            </a:extLst>
          </p:cNvPr>
          <p:cNvSpPr>
            <a:spLocks noGrp="1"/>
          </p:cNvSpPr>
          <p:nvPr>
            <p:ph type="sldNum" sz="quarter" idx="10"/>
          </p:nvPr>
        </p:nvSpPr>
        <p:spPr/>
        <p:txBody>
          <a:bodyPr/>
          <a:lstStyle/>
          <a:p>
            <a:fld id="{A82C3BC0-3EBF-3C4C-A3D8-795624EBC6AA}" type="slidenum">
              <a:rPr lang="en-US" smtClean="0"/>
              <a:pPr/>
              <a:t>35</a:t>
            </a:fld>
            <a:endParaRPr lang="en-US"/>
          </a:p>
        </p:txBody>
      </p:sp>
      <p:sp>
        <p:nvSpPr>
          <p:cNvPr id="4" name="Content Placeholder 3">
            <a:extLst>
              <a:ext uri="{FF2B5EF4-FFF2-40B4-BE49-F238E27FC236}">
                <a16:creationId xmlns:a16="http://schemas.microsoft.com/office/drawing/2014/main" id="{29CA9F39-3CF0-C840-9C06-29A83030349E}"/>
              </a:ext>
            </a:extLst>
          </p:cNvPr>
          <p:cNvSpPr>
            <a:spLocks noGrp="1"/>
          </p:cNvSpPr>
          <p:nvPr>
            <p:ph sz="quarter" idx="11"/>
          </p:nvPr>
        </p:nvSpPr>
        <p:spPr/>
        <p:txBody>
          <a:bodyPr/>
          <a:lstStyle/>
          <a:p>
            <a:r>
              <a:rPr lang="en-US" sz="1050" dirty="0"/>
              <a:t>Both brands prove to be category leaders at shelf. However, consumers are significantly more likely to believe that Nestle has more appealing packaging than Pillsbury. </a:t>
            </a:r>
          </a:p>
        </p:txBody>
      </p:sp>
      <p:sp>
        <p:nvSpPr>
          <p:cNvPr id="5" name="Text Placeholder 4">
            <a:extLst>
              <a:ext uri="{FF2B5EF4-FFF2-40B4-BE49-F238E27FC236}">
                <a16:creationId xmlns:a16="http://schemas.microsoft.com/office/drawing/2014/main" id="{27B2D3A8-9051-5E4B-99FD-EAA79D397D86}"/>
              </a:ext>
            </a:extLst>
          </p:cNvPr>
          <p:cNvSpPr>
            <a:spLocks noGrp="1"/>
          </p:cNvSpPr>
          <p:nvPr>
            <p:ph type="body" sz="quarter" idx="12"/>
          </p:nvPr>
        </p:nvSpPr>
        <p:spPr/>
        <p:txBody>
          <a:bodyPr/>
          <a:lstStyle/>
          <a:p>
            <a:r>
              <a:rPr lang="en-US" dirty="0"/>
              <a:t>PACKAGING DISTINCTIVENESS &amp; APPEAL</a:t>
            </a:r>
          </a:p>
        </p:txBody>
      </p:sp>
      <p:sp>
        <p:nvSpPr>
          <p:cNvPr id="6" name="Text Placeholder 5">
            <a:extLst>
              <a:ext uri="{FF2B5EF4-FFF2-40B4-BE49-F238E27FC236}">
                <a16:creationId xmlns:a16="http://schemas.microsoft.com/office/drawing/2014/main" id="{90F96E99-0DA3-5C42-8149-E9EF39F748BE}"/>
              </a:ext>
            </a:extLst>
          </p:cNvPr>
          <p:cNvSpPr>
            <a:spLocks noGrp="1"/>
          </p:cNvSpPr>
          <p:nvPr>
            <p:ph type="body" sz="quarter" idx="15"/>
          </p:nvPr>
        </p:nvSpPr>
        <p:spPr/>
        <p:txBody>
          <a:bodyPr/>
          <a:lstStyle/>
          <a:p>
            <a:r>
              <a:rPr lang="en-US" sz="700" dirty="0"/>
              <a:t>Q: What, if any, other products stand out on the shelf besides [product name]? </a:t>
            </a:r>
            <a:r>
              <a:rPr lang="en-US" sz="700" i="1" dirty="0"/>
              <a:t>Open-ended response</a:t>
            </a:r>
          </a:p>
          <a:p>
            <a:r>
              <a:rPr lang="en-US" sz="700" dirty="0"/>
              <a:t>Q: Compared to the other cookie dough products you see located in this section, how appealing is the packaging of [product name]?</a:t>
            </a:r>
          </a:p>
        </p:txBody>
      </p:sp>
      <p:sp>
        <p:nvSpPr>
          <p:cNvPr id="26" name="TextBox 25">
            <a:extLst>
              <a:ext uri="{FF2B5EF4-FFF2-40B4-BE49-F238E27FC236}">
                <a16:creationId xmlns:a16="http://schemas.microsoft.com/office/drawing/2014/main" id="{E6D96BB4-1096-334C-952A-32AC1DC4974B}"/>
              </a:ext>
            </a:extLst>
          </p:cNvPr>
          <p:cNvSpPr txBox="1"/>
          <p:nvPr/>
        </p:nvSpPr>
        <p:spPr>
          <a:xfrm>
            <a:off x="1" y="1357864"/>
            <a:ext cx="4572000" cy="246221"/>
          </a:xfrm>
          <a:prstGeom prst="rect">
            <a:avLst/>
          </a:prstGeom>
          <a:no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1000" spc="300" dirty="0">
                <a:ea typeface="Helvetica Neue Light" charset="0"/>
                <a:cs typeface="Helvetica Neue Light" charset="0"/>
              </a:rPr>
              <a:t>PRODUCTS THAT STAND OUT ON SHELF</a:t>
            </a:r>
            <a:endParaRPr lang="en-US" sz="1000" dirty="0">
              <a:ea typeface="Helvetica Neue Light" charset="0"/>
              <a:cs typeface="Helvetica Neue Light" charset="0"/>
            </a:endParaRPr>
          </a:p>
        </p:txBody>
      </p:sp>
      <p:sp>
        <p:nvSpPr>
          <p:cNvPr id="53" name="TextBox 52">
            <a:extLst>
              <a:ext uri="{FF2B5EF4-FFF2-40B4-BE49-F238E27FC236}">
                <a16:creationId xmlns:a16="http://schemas.microsoft.com/office/drawing/2014/main" id="{C5A7FE5D-CECC-EA4D-B739-8A40C689346B}"/>
              </a:ext>
            </a:extLst>
          </p:cNvPr>
          <p:cNvSpPr txBox="1"/>
          <p:nvPr/>
        </p:nvSpPr>
        <p:spPr>
          <a:xfrm>
            <a:off x="4577787" y="1357863"/>
            <a:ext cx="4561360" cy="246221"/>
          </a:xfrm>
          <a:prstGeom prst="rect">
            <a:avLst/>
          </a:prstGeom>
          <a:noFill/>
        </p:spPr>
        <p:txBody>
          <a:bodyPr wrap="square" rtlCol="0" anchor="ctr">
            <a:spAutoFit/>
          </a:bodyPr>
          <a:lstStyle/>
          <a:p>
            <a:pPr marR="0" algn="ctr" defTabSz="914400" eaLnBrk="1" fontAlgn="auto" latinLnBrk="0" hangingPunct="1">
              <a:lnSpc>
                <a:spcPct val="100000"/>
              </a:lnSpc>
              <a:spcBef>
                <a:spcPts val="0"/>
              </a:spcBef>
              <a:spcAft>
                <a:spcPts val="0"/>
              </a:spcAft>
              <a:buClrTx/>
              <a:buSzTx/>
            </a:pPr>
            <a:r>
              <a:rPr lang="en-US" sz="1000" spc="300" dirty="0">
                <a:ea typeface="Helvetica Neue Light" charset="0"/>
                <a:cs typeface="Helvetica Neue Light" charset="0"/>
              </a:rPr>
              <a:t>RELATIVE PACKAGING APPEAL</a:t>
            </a:r>
            <a:endParaRPr lang="en-US" sz="1000" dirty="0">
              <a:ea typeface="Helvetica Neue Light" charset="0"/>
              <a:cs typeface="Helvetica Neue Light" charset="0"/>
            </a:endParaRPr>
          </a:p>
        </p:txBody>
      </p:sp>
      <p:graphicFrame>
        <p:nvGraphicFramePr>
          <p:cNvPr id="54" name="Chart 53">
            <a:extLst>
              <a:ext uri="{FF2B5EF4-FFF2-40B4-BE49-F238E27FC236}">
                <a16:creationId xmlns:a16="http://schemas.microsoft.com/office/drawing/2014/main" id="{9FB3C401-3563-994F-9D8A-6A8D4730B04B}"/>
              </a:ext>
            </a:extLst>
          </p:cNvPr>
          <p:cNvGraphicFramePr/>
          <p:nvPr>
            <p:extLst>
              <p:ext uri="{D42A27DB-BD31-4B8C-83A1-F6EECF244321}">
                <p14:modId xmlns:p14="http://schemas.microsoft.com/office/powerpoint/2010/main" val="3353566108"/>
              </p:ext>
            </p:extLst>
          </p:nvPr>
        </p:nvGraphicFramePr>
        <p:xfrm>
          <a:off x="4721994" y="1895414"/>
          <a:ext cx="4301414" cy="2293007"/>
        </p:xfrm>
        <a:graphic>
          <a:graphicData uri="http://schemas.openxmlformats.org/drawingml/2006/chart">
            <c:chart xmlns:c="http://schemas.openxmlformats.org/drawingml/2006/chart" xmlns:r="http://schemas.openxmlformats.org/officeDocument/2006/relationships" r:id="rId4"/>
          </a:graphicData>
        </a:graphic>
      </p:graphicFrame>
      <p:sp>
        <p:nvSpPr>
          <p:cNvPr id="55" name="TextBox 54">
            <a:extLst>
              <a:ext uri="{FF2B5EF4-FFF2-40B4-BE49-F238E27FC236}">
                <a16:creationId xmlns:a16="http://schemas.microsoft.com/office/drawing/2014/main" id="{A1055CD5-374F-364F-A155-6618803BB0B5}"/>
              </a:ext>
            </a:extLst>
          </p:cNvPr>
          <p:cNvSpPr txBox="1"/>
          <p:nvPr/>
        </p:nvSpPr>
        <p:spPr>
          <a:xfrm>
            <a:off x="6249413" y="1702703"/>
            <a:ext cx="523200" cy="215444"/>
          </a:xfrm>
          <a:prstGeom prst="rect">
            <a:avLst/>
          </a:prstGeom>
          <a:noFill/>
        </p:spPr>
        <p:txBody>
          <a:bodyPr wrap="square" rtlCol="0">
            <a:spAutoFit/>
          </a:bodyPr>
          <a:lstStyle/>
          <a:p>
            <a:pPr algn="ctr" defTabSz="914400"/>
            <a:r>
              <a:rPr lang="en-US" sz="800" b="1" dirty="0">
                <a:solidFill>
                  <a:srgbClr val="7AC3EB"/>
                </a:solidFill>
                <a:latin typeface="Century Gothic" panose="020B0502020202020204" pitchFamily="34" charset="0"/>
                <a:ea typeface="Helvetica Neue Light" charset="0"/>
                <a:cs typeface="Helvetica Neue Light" charset="0"/>
              </a:rPr>
              <a:t>66%</a:t>
            </a:r>
          </a:p>
        </p:txBody>
      </p:sp>
      <p:sp>
        <p:nvSpPr>
          <p:cNvPr id="56" name="TextBox 55">
            <a:extLst>
              <a:ext uri="{FF2B5EF4-FFF2-40B4-BE49-F238E27FC236}">
                <a16:creationId xmlns:a16="http://schemas.microsoft.com/office/drawing/2014/main" id="{D9734B4C-D00C-F242-A6A0-58D853B6F6C8}"/>
              </a:ext>
            </a:extLst>
          </p:cNvPr>
          <p:cNvSpPr txBox="1"/>
          <p:nvPr/>
        </p:nvSpPr>
        <p:spPr>
          <a:xfrm>
            <a:off x="6263515" y="4162923"/>
            <a:ext cx="494997" cy="215444"/>
          </a:xfrm>
          <a:prstGeom prst="rect">
            <a:avLst/>
          </a:prstGeom>
          <a:noFill/>
        </p:spPr>
        <p:txBody>
          <a:bodyPr wrap="square" rtlCol="0">
            <a:spAutoFit/>
          </a:bodyPr>
          <a:lstStyle/>
          <a:p>
            <a:pPr algn="ctr" defTabSz="914400"/>
            <a:r>
              <a:rPr lang="en-US" sz="800" b="1" dirty="0">
                <a:solidFill>
                  <a:srgbClr val="7AC3EB"/>
                </a:solidFill>
                <a:latin typeface="Century Gothic" panose="020B0502020202020204" pitchFamily="34" charset="0"/>
                <a:ea typeface="Helvetica Neue Light" charset="0"/>
                <a:cs typeface="Helvetica Neue Light" charset="0"/>
              </a:rPr>
              <a:t>11%</a:t>
            </a:r>
          </a:p>
        </p:txBody>
      </p:sp>
      <p:sp>
        <p:nvSpPr>
          <p:cNvPr id="57" name="TextBox 56">
            <a:extLst>
              <a:ext uri="{FF2B5EF4-FFF2-40B4-BE49-F238E27FC236}">
                <a16:creationId xmlns:a16="http://schemas.microsoft.com/office/drawing/2014/main" id="{AB53CCBA-AF71-1A42-971E-D43BCA2013C4}"/>
              </a:ext>
            </a:extLst>
          </p:cNvPr>
          <p:cNvSpPr txBox="1"/>
          <p:nvPr/>
        </p:nvSpPr>
        <p:spPr>
          <a:xfrm>
            <a:off x="7861667" y="1702703"/>
            <a:ext cx="494996" cy="215444"/>
          </a:xfrm>
          <a:prstGeom prst="rect">
            <a:avLst/>
          </a:prstGeom>
          <a:noFill/>
        </p:spPr>
        <p:txBody>
          <a:bodyPr wrap="square" rtlCol="0">
            <a:spAutoFit/>
          </a:bodyPr>
          <a:lstStyle/>
          <a:p>
            <a:pPr algn="ctr" defTabSz="914400"/>
            <a:r>
              <a:rPr lang="en-US" sz="800" b="1" dirty="0">
                <a:solidFill>
                  <a:srgbClr val="DF9709"/>
                </a:solidFill>
                <a:latin typeface="Century Gothic" panose="020B0502020202020204" pitchFamily="34" charset="0"/>
                <a:ea typeface="Helvetica Neue Light" charset="0"/>
                <a:cs typeface="Helvetica Neue Light" charset="0"/>
              </a:rPr>
              <a:t>74% </a:t>
            </a:r>
            <a:r>
              <a:rPr lang="en-US" sz="800" b="1" dirty="0">
                <a:solidFill>
                  <a:srgbClr val="7AC3EB"/>
                </a:solidFill>
                <a:latin typeface="Century Gothic" panose="020B0502020202020204" pitchFamily="34" charset="0"/>
                <a:ea typeface="Helvetica Neue Light" charset="0"/>
                <a:cs typeface="Helvetica Neue Light" charset="0"/>
              </a:rPr>
              <a:t>A</a:t>
            </a:r>
            <a:r>
              <a:rPr lang="en-US" sz="800" b="1" dirty="0">
                <a:solidFill>
                  <a:srgbClr val="DF9709"/>
                </a:solidFill>
                <a:latin typeface="Century Gothic" panose="020B0502020202020204" pitchFamily="34" charset="0"/>
                <a:ea typeface="Helvetica Neue Light" charset="0"/>
                <a:cs typeface="Helvetica Neue Light" charset="0"/>
              </a:rPr>
              <a:t> </a:t>
            </a:r>
          </a:p>
        </p:txBody>
      </p:sp>
      <p:sp>
        <p:nvSpPr>
          <p:cNvPr id="58" name="TextBox 57">
            <a:extLst>
              <a:ext uri="{FF2B5EF4-FFF2-40B4-BE49-F238E27FC236}">
                <a16:creationId xmlns:a16="http://schemas.microsoft.com/office/drawing/2014/main" id="{B2876269-8FCF-0E4C-89CE-44C9D8C8DD20}"/>
              </a:ext>
            </a:extLst>
          </p:cNvPr>
          <p:cNvSpPr txBox="1"/>
          <p:nvPr/>
        </p:nvSpPr>
        <p:spPr>
          <a:xfrm>
            <a:off x="7849271" y="4162923"/>
            <a:ext cx="519788" cy="215444"/>
          </a:xfrm>
          <a:prstGeom prst="rect">
            <a:avLst/>
          </a:prstGeom>
          <a:noFill/>
        </p:spPr>
        <p:txBody>
          <a:bodyPr wrap="square" rtlCol="0">
            <a:spAutoFit/>
          </a:bodyPr>
          <a:lstStyle/>
          <a:p>
            <a:pPr algn="ctr" defTabSz="914400"/>
            <a:r>
              <a:rPr lang="en-US" sz="800" b="1" dirty="0">
                <a:solidFill>
                  <a:srgbClr val="DF9709"/>
                </a:solidFill>
                <a:latin typeface="Century Gothic" panose="020B0502020202020204" pitchFamily="34" charset="0"/>
                <a:ea typeface="Helvetica Neue Light" charset="0"/>
                <a:cs typeface="Helvetica Neue Light" charset="0"/>
              </a:rPr>
              <a:t>7%</a:t>
            </a:r>
          </a:p>
        </p:txBody>
      </p:sp>
      <p:sp>
        <p:nvSpPr>
          <p:cNvPr id="59" name="TextBox 58">
            <a:extLst>
              <a:ext uri="{FF2B5EF4-FFF2-40B4-BE49-F238E27FC236}">
                <a16:creationId xmlns:a16="http://schemas.microsoft.com/office/drawing/2014/main" id="{9B10BAC3-BF02-B144-A0C7-FBE020A59992}"/>
              </a:ext>
            </a:extLst>
          </p:cNvPr>
          <p:cNvSpPr txBox="1"/>
          <p:nvPr/>
        </p:nvSpPr>
        <p:spPr>
          <a:xfrm>
            <a:off x="6221512" y="4324135"/>
            <a:ext cx="579006" cy="33855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algn="ctr" defTabSz="914400"/>
            <a:r>
              <a:rPr lang="en-US" sz="800" b="1" dirty="0">
                <a:solidFill>
                  <a:srgbClr val="7AC3EB"/>
                </a:solidFill>
                <a:latin typeface="Century Gothic" panose="020B0502020202020204" pitchFamily="34" charset="0"/>
                <a:ea typeface="Helvetica Neue Light" charset="0"/>
                <a:cs typeface="Helvetica Neue Light" charset="0"/>
              </a:rPr>
              <a:t>Pillsbury</a:t>
            </a:r>
          </a:p>
        </p:txBody>
      </p:sp>
      <p:sp>
        <p:nvSpPr>
          <p:cNvPr id="60" name="TextBox 59">
            <a:extLst>
              <a:ext uri="{FF2B5EF4-FFF2-40B4-BE49-F238E27FC236}">
                <a16:creationId xmlns:a16="http://schemas.microsoft.com/office/drawing/2014/main" id="{A75B06EF-68DD-D841-9A2C-0591F1DF8669}"/>
              </a:ext>
            </a:extLst>
          </p:cNvPr>
          <p:cNvSpPr txBox="1"/>
          <p:nvPr/>
        </p:nvSpPr>
        <p:spPr>
          <a:xfrm>
            <a:off x="7863746" y="4324135"/>
            <a:ext cx="490840" cy="338554"/>
          </a:xfrm>
          <a:prstGeom prst="rect">
            <a:avLst/>
          </a:prstGeom>
          <a:noFill/>
        </p:spPr>
        <p:txBody>
          <a:bodyPr wrap="non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algn="ctr" defTabSz="914400"/>
            <a:r>
              <a:rPr lang="en-US" sz="800" b="1" dirty="0">
                <a:solidFill>
                  <a:srgbClr val="DF9709"/>
                </a:solidFill>
                <a:latin typeface="Century Gothic" panose="020B0502020202020204" pitchFamily="34" charset="0"/>
                <a:ea typeface="Helvetica Neue Light" charset="0"/>
                <a:cs typeface="Helvetica Neue Light" charset="0"/>
              </a:rPr>
              <a:t>Nestle</a:t>
            </a:r>
            <a:endParaRPr lang="en-US" sz="700" dirty="0">
              <a:solidFill>
                <a:srgbClr val="DF9709"/>
              </a:solidFill>
              <a:latin typeface="Century Gothic" panose="020B0502020202020204" pitchFamily="34" charset="0"/>
              <a:ea typeface="Helvetica Neue Light" charset="0"/>
              <a:cs typeface="Helvetica Neue Light" charset="0"/>
            </a:endParaRPr>
          </a:p>
        </p:txBody>
      </p:sp>
      <p:sp>
        <p:nvSpPr>
          <p:cNvPr id="61" name="TextBox 60">
            <a:extLst>
              <a:ext uri="{FF2B5EF4-FFF2-40B4-BE49-F238E27FC236}">
                <a16:creationId xmlns:a16="http://schemas.microsoft.com/office/drawing/2014/main" id="{7CE96762-4A81-2A45-A60A-34B5066939ED}"/>
              </a:ext>
            </a:extLst>
          </p:cNvPr>
          <p:cNvSpPr txBox="1"/>
          <p:nvPr/>
        </p:nvSpPr>
        <p:spPr>
          <a:xfrm>
            <a:off x="5220754" y="1702703"/>
            <a:ext cx="659155" cy="215444"/>
          </a:xfrm>
          <a:prstGeom prst="rect">
            <a:avLst/>
          </a:prstGeom>
          <a:noFill/>
        </p:spPr>
        <p:txBody>
          <a:bodyPr wrap="none" rtlCol="0">
            <a:spAutoFit/>
          </a:bodyPr>
          <a:lstStyle/>
          <a:p>
            <a:pPr algn="l"/>
            <a:r>
              <a:rPr lang="en-US" sz="800" b="1" dirty="0">
                <a:latin typeface="Century Gothic" panose="020B0502020202020204" pitchFamily="34" charset="0"/>
              </a:rPr>
              <a:t>Top 2 Box</a:t>
            </a:r>
          </a:p>
        </p:txBody>
      </p:sp>
      <p:sp>
        <p:nvSpPr>
          <p:cNvPr id="62" name="TextBox 61">
            <a:extLst>
              <a:ext uri="{FF2B5EF4-FFF2-40B4-BE49-F238E27FC236}">
                <a16:creationId xmlns:a16="http://schemas.microsoft.com/office/drawing/2014/main" id="{20E9391B-0227-6941-A078-D938411B68D3}"/>
              </a:ext>
            </a:extLst>
          </p:cNvPr>
          <p:cNvSpPr txBox="1"/>
          <p:nvPr/>
        </p:nvSpPr>
        <p:spPr>
          <a:xfrm>
            <a:off x="5049232" y="4161657"/>
            <a:ext cx="830677" cy="215444"/>
          </a:xfrm>
          <a:prstGeom prst="rect">
            <a:avLst/>
          </a:prstGeom>
          <a:noFill/>
        </p:spPr>
        <p:txBody>
          <a:bodyPr wrap="none" rtlCol="0">
            <a:spAutoFit/>
          </a:bodyPr>
          <a:lstStyle/>
          <a:p>
            <a:pPr algn="l"/>
            <a:r>
              <a:rPr lang="en-US" sz="800" b="1" dirty="0">
                <a:latin typeface="Century Gothic" panose="020B0502020202020204" pitchFamily="34" charset="0"/>
              </a:rPr>
              <a:t>Bottom 2 Box</a:t>
            </a:r>
          </a:p>
        </p:txBody>
      </p:sp>
      <p:cxnSp>
        <p:nvCxnSpPr>
          <p:cNvPr id="63" name="Straight Connector 62">
            <a:extLst>
              <a:ext uri="{FF2B5EF4-FFF2-40B4-BE49-F238E27FC236}">
                <a16:creationId xmlns:a16="http://schemas.microsoft.com/office/drawing/2014/main" id="{B29EEACB-906D-F244-BD90-B913251BA776}"/>
              </a:ext>
            </a:extLst>
          </p:cNvPr>
          <p:cNvCxnSpPr>
            <a:cxnSpLocks/>
          </p:cNvCxnSpPr>
          <p:nvPr/>
        </p:nvCxnSpPr>
        <p:spPr>
          <a:xfrm rot="5400000" flipH="1">
            <a:off x="3231763" y="2874230"/>
            <a:ext cx="2680475" cy="0"/>
          </a:xfrm>
          <a:prstGeom prst="line">
            <a:avLst/>
          </a:prstGeom>
          <a:ln>
            <a:solidFill>
              <a:srgbClr val="DAD9D9"/>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CC7EDAE-29AB-A447-AEBB-D8B3FBD3B24F}"/>
              </a:ext>
            </a:extLst>
          </p:cNvPr>
          <p:cNvGrpSpPr/>
          <p:nvPr/>
        </p:nvGrpSpPr>
        <p:grpSpPr>
          <a:xfrm>
            <a:off x="360996" y="3239205"/>
            <a:ext cx="3056036" cy="212042"/>
            <a:chOff x="4986178" y="3256580"/>
            <a:chExt cx="3056036" cy="212042"/>
          </a:xfrm>
        </p:grpSpPr>
        <p:sp>
          <p:nvSpPr>
            <p:cNvPr id="50" name="Oval 49">
              <a:extLst>
                <a:ext uri="{FF2B5EF4-FFF2-40B4-BE49-F238E27FC236}">
                  <a16:creationId xmlns:a16="http://schemas.microsoft.com/office/drawing/2014/main" id="{9C62845B-860D-6D43-A224-D5947BFB6ED9}"/>
                </a:ext>
              </a:extLst>
            </p:cNvPr>
            <p:cNvSpPr/>
            <p:nvPr/>
          </p:nvSpPr>
          <p:spPr>
            <a:xfrm>
              <a:off x="4986178" y="32565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sp>
          <p:nvSpPr>
            <p:cNvPr id="51" name="Oval 50">
              <a:extLst>
                <a:ext uri="{FF2B5EF4-FFF2-40B4-BE49-F238E27FC236}">
                  <a16:creationId xmlns:a16="http://schemas.microsoft.com/office/drawing/2014/main" id="{D7FCAFD1-155A-2644-8ABE-18C56FC5501A}"/>
                </a:ext>
              </a:extLst>
            </p:cNvPr>
            <p:cNvSpPr/>
            <p:nvPr/>
          </p:nvSpPr>
          <p:spPr>
            <a:xfrm>
              <a:off x="6408175" y="32565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endParaRPr kumimoji="0" lang="en-US" sz="1800" b="1" i="0" u="none" strike="noStrike" kern="1200" cap="none" spc="0" normalizeH="0" baseline="0" noProof="0" dirty="0">
                <a:ln>
                  <a:noFill/>
                </a:ln>
                <a:solidFill>
                  <a:srgbClr val="FFFFFF"/>
                </a:solidFill>
                <a:effectLst/>
                <a:uLnTx/>
                <a:uFillTx/>
                <a:ea typeface="+mn-ea"/>
                <a:cs typeface="+mn-cs"/>
              </a:endParaRPr>
            </a:p>
          </p:txBody>
        </p:sp>
        <p:sp>
          <p:nvSpPr>
            <p:cNvPr id="52" name="Oval 51">
              <a:extLst>
                <a:ext uri="{FF2B5EF4-FFF2-40B4-BE49-F238E27FC236}">
                  <a16:creationId xmlns:a16="http://schemas.microsoft.com/office/drawing/2014/main" id="{F79BD32E-3E6F-AE4E-A7A4-D8B0ED6C78E5}"/>
                </a:ext>
              </a:extLst>
            </p:cNvPr>
            <p:cNvSpPr/>
            <p:nvPr/>
          </p:nvSpPr>
          <p:spPr>
            <a:xfrm>
              <a:off x="7830172" y="3256580"/>
              <a:ext cx="212042" cy="212042"/>
            </a:xfrm>
            <a:prstGeom prst="ellipse">
              <a:avLst/>
            </a:prstGeom>
            <a:solidFill>
              <a:srgbClr val="DF97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FFFFFF"/>
                  </a:solidFill>
                </a:rPr>
                <a:t>3</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grpSp>
        <p:nvGrpSpPr>
          <p:cNvPr id="73" name="Group 72">
            <a:extLst>
              <a:ext uri="{FF2B5EF4-FFF2-40B4-BE49-F238E27FC236}">
                <a16:creationId xmlns:a16="http://schemas.microsoft.com/office/drawing/2014/main" id="{B00599C0-B560-1143-881C-EABE3E0869C1}"/>
              </a:ext>
            </a:extLst>
          </p:cNvPr>
          <p:cNvGrpSpPr/>
          <p:nvPr/>
        </p:nvGrpSpPr>
        <p:grpSpPr>
          <a:xfrm>
            <a:off x="354761" y="2237767"/>
            <a:ext cx="3056036" cy="212042"/>
            <a:chOff x="277863" y="1740827"/>
            <a:chExt cx="3056036" cy="212042"/>
          </a:xfrm>
        </p:grpSpPr>
        <p:sp>
          <p:nvSpPr>
            <p:cNvPr id="74" name="Oval 73">
              <a:extLst>
                <a:ext uri="{FF2B5EF4-FFF2-40B4-BE49-F238E27FC236}">
                  <a16:creationId xmlns:a16="http://schemas.microsoft.com/office/drawing/2014/main" id="{AAE51776-9A45-7C45-B03B-C75E6B289031}"/>
                </a:ext>
              </a:extLst>
            </p:cNvPr>
            <p:cNvSpPr/>
            <p:nvPr/>
          </p:nvSpPr>
          <p:spPr>
            <a:xfrm>
              <a:off x="277863" y="1740827"/>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1</a:t>
              </a:r>
              <a:endParaRPr kumimoji="0" lang="en-US" sz="1800" b="1" i="0" u="none" strike="noStrike" kern="1200" cap="none" spc="0" normalizeH="0" baseline="0" noProof="0" dirty="0">
                <a:ln>
                  <a:noFill/>
                </a:ln>
                <a:solidFill>
                  <a:srgbClr val="FFFFFF"/>
                </a:solidFill>
                <a:effectLst/>
                <a:uLnTx/>
                <a:uFillTx/>
                <a:ea typeface="+mn-ea"/>
                <a:cs typeface="+mn-cs"/>
              </a:endParaRPr>
            </a:p>
          </p:txBody>
        </p:sp>
        <p:sp>
          <p:nvSpPr>
            <p:cNvPr id="75" name="Oval 74">
              <a:extLst>
                <a:ext uri="{FF2B5EF4-FFF2-40B4-BE49-F238E27FC236}">
                  <a16:creationId xmlns:a16="http://schemas.microsoft.com/office/drawing/2014/main" id="{8198F64D-F655-3A4A-830D-29E93E8CCADE}"/>
                </a:ext>
              </a:extLst>
            </p:cNvPr>
            <p:cNvSpPr/>
            <p:nvPr/>
          </p:nvSpPr>
          <p:spPr>
            <a:xfrm>
              <a:off x="1699860" y="1740827"/>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ea typeface="+mn-ea"/>
                  <a:cs typeface="+mn-cs"/>
                </a:rPr>
                <a:t>2</a:t>
              </a:r>
              <a:endParaRPr kumimoji="0" lang="en-US" sz="1800" b="1" i="0" u="none" strike="noStrike" kern="1200" cap="none" spc="0" normalizeH="0" baseline="0" noProof="0" dirty="0">
                <a:ln>
                  <a:noFill/>
                </a:ln>
                <a:solidFill>
                  <a:srgbClr val="FFFFFF"/>
                </a:solidFill>
                <a:effectLst/>
                <a:uLnTx/>
                <a:uFillTx/>
                <a:ea typeface="+mn-ea"/>
                <a:cs typeface="+mn-cs"/>
              </a:endParaRPr>
            </a:p>
          </p:txBody>
        </p:sp>
        <p:sp>
          <p:nvSpPr>
            <p:cNvPr id="76" name="Oval 75">
              <a:extLst>
                <a:ext uri="{FF2B5EF4-FFF2-40B4-BE49-F238E27FC236}">
                  <a16:creationId xmlns:a16="http://schemas.microsoft.com/office/drawing/2014/main" id="{2EDEE25F-E6F1-1344-B674-29AB575A45F4}"/>
                </a:ext>
              </a:extLst>
            </p:cNvPr>
            <p:cNvSpPr/>
            <p:nvPr/>
          </p:nvSpPr>
          <p:spPr>
            <a:xfrm>
              <a:off x="3121857" y="1740827"/>
              <a:ext cx="212042" cy="212042"/>
            </a:xfrm>
            <a:prstGeom prst="ellipse">
              <a:avLst/>
            </a:prstGeom>
            <a:solidFill>
              <a:srgbClr val="7AC3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solidFill>
                    <a:srgbClr val="FFFFFF"/>
                  </a:solidFill>
                </a:rPr>
                <a:t>3</a:t>
              </a:r>
              <a:endParaRPr kumimoji="0" lang="en-US" sz="1800" b="1" i="0" u="none" strike="noStrike" kern="1200" cap="none" spc="0" normalizeH="0" baseline="0" noProof="0" dirty="0">
                <a:ln>
                  <a:noFill/>
                </a:ln>
                <a:solidFill>
                  <a:srgbClr val="FFFFFF"/>
                </a:solidFill>
                <a:effectLst/>
                <a:uLnTx/>
                <a:uFillTx/>
                <a:ea typeface="+mn-ea"/>
                <a:cs typeface="+mn-cs"/>
              </a:endParaRPr>
            </a:p>
          </p:txBody>
        </p:sp>
      </p:grpSp>
      <p:sp>
        <p:nvSpPr>
          <p:cNvPr id="93" name="TextBox 92">
            <a:extLst>
              <a:ext uri="{FF2B5EF4-FFF2-40B4-BE49-F238E27FC236}">
                <a16:creationId xmlns:a16="http://schemas.microsoft.com/office/drawing/2014/main" id="{BD44EF8C-C173-404A-8690-7BC22E2377FE}"/>
              </a:ext>
            </a:extLst>
          </p:cNvPr>
          <p:cNvSpPr txBox="1"/>
          <p:nvPr/>
        </p:nvSpPr>
        <p:spPr>
          <a:xfrm>
            <a:off x="1942260" y="2700705"/>
            <a:ext cx="1136142" cy="246221"/>
          </a:xfrm>
          <a:prstGeom prst="rect">
            <a:avLst/>
          </a:prstGeom>
          <a:noFill/>
        </p:spPr>
        <p:txBody>
          <a:bodyPr wrap="square" rtlCol="0">
            <a:spAutoFit/>
          </a:bodyPr>
          <a:lstStyle/>
          <a:p>
            <a:pPr algn="ctr"/>
            <a:r>
              <a:rPr lang="en-US" sz="1000" b="1" dirty="0">
                <a:latin typeface="Century Gothic" panose="020B0502020202020204" pitchFamily="34" charset="0"/>
              </a:rPr>
              <a:t>Various flavors</a:t>
            </a:r>
          </a:p>
        </p:txBody>
      </p:sp>
      <p:sp>
        <p:nvSpPr>
          <p:cNvPr id="67" name="TextBox 66">
            <a:extLst>
              <a:ext uri="{FF2B5EF4-FFF2-40B4-BE49-F238E27FC236}">
                <a16:creationId xmlns:a16="http://schemas.microsoft.com/office/drawing/2014/main" id="{18CEA93B-E5E6-C340-9D4D-9ED42C2E8F01}"/>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grpSp>
        <p:nvGrpSpPr>
          <p:cNvPr id="8" name="Group 7">
            <a:extLst>
              <a:ext uri="{FF2B5EF4-FFF2-40B4-BE49-F238E27FC236}">
                <a16:creationId xmlns:a16="http://schemas.microsoft.com/office/drawing/2014/main" id="{697521A3-DF51-D3E5-A634-59CCC62127CD}"/>
              </a:ext>
            </a:extLst>
          </p:cNvPr>
          <p:cNvGrpSpPr/>
          <p:nvPr/>
        </p:nvGrpSpPr>
        <p:grpSpPr>
          <a:xfrm>
            <a:off x="3339628" y="4194572"/>
            <a:ext cx="2293070" cy="584775"/>
            <a:chOff x="3037191" y="4321373"/>
            <a:chExt cx="2293070" cy="584775"/>
          </a:xfrm>
        </p:grpSpPr>
        <p:sp>
          <p:nvSpPr>
            <p:cNvPr id="9" name="TextBox 8">
              <a:extLst>
                <a:ext uri="{FF2B5EF4-FFF2-40B4-BE49-F238E27FC236}">
                  <a16:creationId xmlns:a16="http://schemas.microsoft.com/office/drawing/2014/main" id="{265942CA-17F0-1A8F-95A2-0A7D5968B24B}"/>
                </a:ext>
              </a:extLst>
            </p:cNvPr>
            <p:cNvSpPr txBox="1"/>
            <p:nvPr/>
          </p:nvSpPr>
          <p:spPr>
            <a:xfrm>
              <a:off x="3037191" y="4321373"/>
              <a:ext cx="1085603"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p:txBody>
        </p:sp>
        <p:sp>
          <p:nvSpPr>
            <p:cNvPr id="10" name="TextBox 9">
              <a:extLst>
                <a:ext uri="{FF2B5EF4-FFF2-40B4-BE49-F238E27FC236}">
                  <a16:creationId xmlns:a16="http://schemas.microsoft.com/office/drawing/2014/main" id="{937243F3-E43C-75E4-EEB0-AE9A44399C9B}"/>
                </a:ext>
              </a:extLst>
            </p:cNvPr>
            <p:cNvSpPr txBox="1"/>
            <p:nvPr/>
          </p:nvSpPr>
          <p:spPr>
            <a:xfrm>
              <a:off x="4092004" y="4321373"/>
              <a:ext cx="1238257"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p:txBody>
        </p:sp>
      </p:grpSp>
      <p:pic>
        <p:nvPicPr>
          <p:cNvPr id="11" name="Picture 2" descr="Nestlé Toll House | Food | Nestlé Professional">
            <a:extLst>
              <a:ext uri="{FF2B5EF4-FFF2-40B4-BE49-F238E27FC236}">
                <a16:creationId xmlns:a16="http://schemas.microsoft.com/office/drawing/2014/main" id="{DD90CBDD-6A76-88FF-318D-9F62C888F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050" y="1975963"/>
            <a:ext cx="611619" cy="741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ow to Make Apple Pie - Pillsbury.com">
            <a:extLst>
              <a:ext uri="{FF2B5EF4-FFF2-40B4-BE49-F238E27FC236}">
                <a16:creationId xmlns:a16="http://schemas.microsoft.com/office/drawing/2014/main" id="{AE0DA566-3E32-F31A-BA9A-81D65C503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8778" y="1990239"/>
            <a:ext cx="662768" cy="6627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ese's Peanut Butter Cups - Wikipedia">
            <a:extLst>
              <a:ext uri="{FF2B5EF4-FFF2-40B4-BE49-F238E27FC236}">
                <a16:creationId xmlns:a16="http://schemas.microsoft.com/office/drawing/2014/main" id="{483BE6DA-5C4F-31B3-A4C5-B014C317A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119" y="2126126"/>
            <a:ext cx="1025157" cy="3691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ow to Make Apple Pie - Pillsbury.com">
            <a:extLst>
              <a:ext uri="{FF2B5EF4-FFF2-40B4-BE49-F238E27FC236}">
                <a16:creationId xmlns:a16="http://schemas.microsoft.com/office/drawing/2014/main" id="{418D3F97-2642-A123-E321-D73DFFFE0F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084" y="2995139"/>
            <a:ext cx="662768" cy="6627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4DD5375-264B-F2B6-C044-A59F3465E331}"/>
              </a:ext>
            </a:extLst>
          </p:cNvPr>
          <p:cNvSpPr txBox="1"/>
          <p:nvPr/>
        </p:nvSpPr>
        <p:spPr>
          <a:xfrm>
            <a:off x="1942260" y="3795620"/>
            <a:ext cx="1136142" cy="246221"/>
          </a:xfrm>
          <a:prstGeom prst="rect">
            <a:avLst/>
          </a:prstGeom>
          <a:noFill/>
        </p:spPr>
        <p:txBody>
          <a:bodyPr wrap="square" rtlCol="0">
            <a:spAutoFit/>
          </a:bodyPr>
          <a:lstStyle/>
          <a:p>
            <a:pPr algn="ctr"/>
            <a:r>
              <a:rPr lang="en-US" sz="1000" b="1" dirty="0">
                <a:latin typeface="Century Gothic" panose="020B0502020202020204" pitchFamily="34" charset="0"/>
              </a:rPr>
              <a:t>Various flavors</a:t>
            </a:r>
          </a:p>
        </p:txBody>
      </p:sp>
      <p:pic>
        <p:nvPicPr>
          <p:cNvPr id="15" name="Picture 2" descr="Nestlé Toll House | Food | Nestlé Professional">
            <a:extLst>
              <a:ext uri="{FF2B5EF4-FFF2-40B4-BE49-F238E27FC236}">
                <a16:creationId xmlns:a16="http://schemas.microsoft.com/office/drawing/2014/main" id="{64893E1C-62FD-4741-E74E-5D10A87D3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888" y="3021615"/>
            <a:ext cx="611619" cy="741356"/>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1BC97578-79C1-2094-AF94-A0DB190D2DF9}"/>
              </a:ext>
            </a:extLst>
          </p:cNvPr>
          <p:cNvSpPr/>
          <p:nvPr/>
        </p:nvSpPr>
        <p:spPr>
          <a:xfrm>
            <a:off x="7787621" y="1670684"/>
            <a:ext cx="611619" cy="256750"/>
          </a:xfrm>
          <a:prstGeom prst="roundRect">
            <a:avLst>
              <a:gd name="adj" fmla="val 12011"/>
            </a:avLst>
          </a:prstGeom>
          <a:noFill/>
          <a:ln w="19050">
            <a:solidFill>
              <a:srgbClr val="DF970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Century Gothic" panose="020B0502020202020204" pitchFamily="34" charset="0"/>
            </a:endParaRPr>
          </a:p>
        </p:txBody>
      </p:sp>
    </p:spTree>
    <p:extLst>
      <p:ext uri="{BB962C8B-B14F-4D97-AF65-F5344CB8AC3E}">
        <p14:creationId xmlns:p14="http://schemas.microsoft.com/office/powerpoint/2010/main" val="2089467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8A886B99-9809-A246-8D28-6662C88288B4}"/>
              </a:ext>
            </a:extLst>
          </p:cNvPr>
          <p:cNvSpPr>
            <a:spLocks/>
          </p:cNvSpPr>
          <p:nvPr/>
        </p:nvSpPr>
        <p:spPr>
          <a:xfrm>
            <a:off x="1907454" y="1087259"/>
            <a:ext cx="2495590" cy="3472215"/>
          </a:xfrm>
          <a:prstGeom prst="roundRect">
            <a:avLst>
              <a:gd name="adj" fmla="val 11271"/>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spcBef>
                <a:spcPts val="600"/>
              </a:spcBef>
            </a:pPr>
            <a:endParaRPr lang="en-US" dirty="0"/>
          </a:p>
          <a:p>
            <a:pPr algn="ctr"/>
            <a:r>
              <a:rPr lang="en-US" sz="1000" b="1" dirty="0">
                <a:solidFill>
                  <a:schemeClr val="accent1"/>
                </a:solidFill>
                <a:cs typeface="Arial"/>
              </a:rPr>
              <a:t>Include more prominent branding and appealing imagery to increase packaging appeal.</a:t>
            </a:r>
          </a:p>
          <a:p>
            <a:pPr algn="ctr"/>
            <a:endParaRPr lang="en-US" sz="1100" dirty="0"/>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Although both products are easy to find in-store, Nestle’s prominent branding and bright colors help consumers identify the brand amongst a saturated category.</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Nestle’s packaging is significantly more appealing; however, Pillsbury’s cookie count is more distinguishable on-pack.</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Consider including </a:t>
            </a:r>
            <a:r>
              <a:rPr lang="en-US" sz="800" b="1" dirty="0">
                <a:solidFill>
                  <a:srgbClr val="303030"/>
                </a:solidFill>
                <a:cs typeface="Arial"/>
              </a:rPr>
              <a:t>stronger branding and bolder messaging </a:t>
            </a:r>
            <a:r>
              <a:rPr lang="en-US" sz="800" dirty="0">
                <a:solidFill>
                  <a:srgbClr val="303030"/>
                </a:solidFill>
                <a:cs typeface="Arial"/>
              </a:rPr>
              <a:t>to help drive shelf appeal and convert cookie dough enthusiasts to the brand.</a:t>
            </a:r>
          </a:p>
        </p:txBody>
      </p:sp>
      <p:sp>
        <p:nvSpPr>
          <p:cNvPr id="10" name="Title 9">
            <a:extLst>
              <a:ext uri="{FF2B5EF4-FFF2-40B4-BE49-F238E27FC236}">
                <a16:creationId xmlns:a16="http://schemas.microsoft.com/office/drawing/2014/main" id="{F392321F-8874-0B4A-9FD3-FCAC5CBF1D4D}"/>
              </a:ext>
            </a:extLst>
          </p:cNvPr>
          <p:cNvSpPr>
            <a:spLocks noGrp="1"/>
          </p:cNvSpPr>
          <p:nvPr>
            <p:ph type="title"/>
          </p:nvPr>
        </p:nvSpPr>
        <p:spPr/>
        <p:txBody>
          <a:bodyPr/>
          <a:lstStyle/>
          <a:p>
            <a:pPr algn="ctr"/>
            <a:r>
              <a:rPr lang="en-US" dirty="0"/>
              <a:t>Findability Key Insights</a:t>
            </a:r>
          </a:p>
        </p:txBody>
      </p:sp>
      <p:sp>
        <p:nvSpPr>
          <p:cNvPr id="3" name="Slide Number Placeholder 2">
            <a:extLst>
              <a:ext uri="{FF2B5EF4-FFF2-40B4-BE49-F238E27FC236}">
                <a16:creationId xmlns:a16="http://schemas.microsoft.com/office/drawing/2014/main" id="{D55824DC-B8F7-C24A-955D-FE09BE89913F}"/>
              </a:ext>
            </a:extLst>
          </p:cNvPr>
          <p:cNvSpPr>
            <a:spLocks noGrp="1"/>
          </p:cNvSpPr>
          <p:nvPr>
            <p:ph type="sldNum" sz="quarter" idx="10"/>
          </p:nvPr>
        </p:nvSpPr>
        <p:spPr/>
        <p:txBody>
          <a:bodyPr/>
          <a:lstStyle/>
          <a:p>
            <a:fld id="{A82C3BC0-3EBF-3C4C-A3D8-795624EBC6AA}" type="slidenum">
              <a:rPr lang="en-US" smtClean="0"/>
              <a:pPr/>
              <a:t>36</a:t>
            </a:fld>
            <a:endParaRPr lang="en-US"/>
          </a:p>
        </p:txBody>
      </p:sp>
      <p:sp>
        <p:nvSpPr>
          <p:cNvPr id="22" name="Oval 21">
            <a:extLst>
              <a:ext uri="{FF2B5EF4-FFF2-40B4-BE49-F238E27FC236}">
                <a16:creationId xmlns:a16="http://schemas.microsoft.com/office/drawing/2014/main" id="{586AC53E-676D-F541-B0B6-41597B26A43D}"/>
              </a:ext>
            </a:extLst>
          </p:cNvPr>
          <p:cNvSpPr/>
          <p:nvPr/>
        </p:nvSpPr>
        <p:spPr>
          <a:xfrm>
            <a:off x="2713787" y="890347"/>
            <a:ext cx="818532" cy="818532"/>
          </a:xfrm>
          <a:prstGeom prst="ellipse">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03191D1-9018-7346-99CF-5CF9F189D802}"/>
              </a:ext>
            </a:extLst>
          </p:cNvPr>
          <p:cNvPicPr>
            <a:picLocks noChangeAspect="1"/>
          </p:cNvPicPr>
          <p:nvPr/>
        </p:nvPicPr>
        <p:blipFill>
          <a:blip r:embed="rId3"/>
          <a:srcRect/>
          <a:stretch/>
        </p:blipFill>
        <p:spPr>
          <a:xfrm>
            <a:off x="2894453" y="1087259"/>
            <a:ext cx="457200" cy="457200"/>
          </a:xfrm>
          <a:prstGeom prst="rect">
            <a:avLst/>
          </a:prstGeom>
        </p:spPr>
      </p:pic>
      <p:sp>
        <p:nvSpPr>
          <p:cNvPr id="2" name="Rounded Rectangle 1">
            <a:extLst>
              <a:ext uri="{FF2B5EF4-FFF2-40B4-BE49-F238E27FC236}">
                <a16:creationId xmlns:a16="http://schemas.microsoft.com/office/drawing/2014/main" id="{07CC437D-DCAC-AE28-7EEA-BFFADE403F91}"/>
              </a:ext>
            </a:extLst>
          </p:cNvPr>
          <p:cNvSpPr>
            <a:spLocks/>
          </p:cNvSpPr>
          <p:nvPr/>
        </p:nvSpPr>
        <p:spPr>
          <a:xfrm>
            <a:off x="5160332" y="1094322"/>
            <a:ext cx="2495590" cy="3472215"/>
          </a:xfrm>
          <a:prstGeom prst="roundRect">
            <a:avLst>
              <a:gd name="adj" fmla="val 11271"/>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a:p>
            <a:pPr algn="ctr">
              <a:spcBef>
                <a:spcPts val="600"/>
              </a:spcBef>
            </a:pPr>
            <a:endParaRPr lang="en-US" dirty="0"/>
          </a:p>
          <a:p>
            <a:pPr algn="ctr"/>
            <a:r>
              <a:rPr lang="en-US" sz="1000" b="1" dirty="0">
                <a:solidFill>
                  <a:schemeClr val="accent1"/>
                </a:solidFill>
                <a:cs typeface="Arial"/>
              </a:rPr>
              <a:t>Continue highlighting Pillsbury’s “safe-to-eat” messaging to steal share and build preference.</a:t>
            </a:r>
          </a:p>
          <a:p>
            <a:pPr algn="ctr"/>
            <a:endParaRPr lang="en-US" sz="1100" dirty="0"/>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Less than half of consumers ate Pillsbury’s raw cookie dough, indicating stronger communication beyond on-pack claims may be needed to strengthen the message.</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Pillsbury’s raw cookie dough helps build preference, as its Overall Liking score is high, and more than half of consumers said it positively influenced their opinion of the product. </a:t>
            </a:r>
          </a:p>
          <a:p>
            <a:pPr marL="171450" lvl="0" indent="-171450">
              <a:spcBef>
                <a:spcPts val="600"/>
              </a:spcBef>
              <a:buClr>
                <a:srgbClr val="DF2A63"/>
              </a:buClr>
              <a:buFont typeface="Arial" panose="020B0604020202020204" pitchFamily="34" charset="0"/>
              <a:buChar char="•"/>
              <a:defRPr/>
            </a:pPr>
            <a:r>
              <a:rPr lang="en-US" sz="800" dirty="0">
                <a:solidFill>
                  <a:srgbClr val="303030"/>
                </a:solidFill>
                <a:cs typeface="Arial"/>
              </a:rPr>
              <a:t>Continue </a:t>
            </a:r>
            <a:r>
              <a:rPr lang="en-US" sz="800" b="1" dirty="0">
                <a:solidFill>
                  <a:srgbClr val="303030"/>
                </a:solidFill>
                <a:cs typeface="Arial"/>
              </a:rPr>
              <a:t>highlighting Pillsbury’s safe-to-eat raw cookie dough </a:t>
            </a:r>
            <a:r>
              <a:rPr lang="en-US" sz="800" dirty="0">
                <a:solidFill>
                  <a:srgbClr val="303030"/>
                </a:solidFill>
                <a:cs typeface="Arial"/>
              </a:rPr>
              <a:t>in marketing efforts to drive trial and build preference among category buyers.  </a:t>
            </a:r>
          </a:p>
        </p:txBody>
      </p:sp>
      <p:sp>
        <p:nvSpPr>
          <p:cNvPr id="4" name="Oval 3">
            <a:extLst>
              <a:ext uri="{FF2B5EF4-FFF2-40B4-BE49-F238E27FC236}">
                <a16:creationId xmlns:a16="http://schemas.microsoft.com/office/drawing/2014/main" id="{840B2A9D-DE7B-4876-24AC-9BB606B0BD98}"/>
              </a:ext>
            </a:extLst>
          </p:cNvPr>
          <p:cNvSpPr/>
          <p:nvPr/>
        </p:nvSpPr>
        <p:spPr>
          <a:xfrm>
            <a:off x="5966665" y="897410"/>
            <a:ext cx="818532" cy="818532"/>
          </a:xfrm>
          <a:prstGeom prst="ellipse">
            <a:avLst/>
          </a:prstGeom>
          <a:solidFill>
            <a:schemeClr val="bg1"/>
          </a:solidFill>
          <a:ln>
            <a:noFill/>
          </a:ln>
          <a:effectLst>
            <a:outerShdw blurRad="254000" sx="102000" sy="102000" algn="ctr" rotWithShape="0">
              <a:schemeClr val="bg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FAC442C3-8B3A-688E-12D0-4B9D9D5871CB}"/>
              </a:ext>
            </a:extLst>
          </p:cNvPr>
          <p:cNvPicPr>
            <a:picLocks noChangeAspect="1"/>
          </p:cNvPicPr>
          <p:nvPr/>
        </p:nvPicPr>
        <p:blipFill>
          <a:blip r:embed="rId4"/>
          <a:stretch>
            <a:fillRect/>
          </a:stretch>
        </p:blipFill>
        <p:spPr>
          <a:xfrm>
            <a:off x="6147331" y="1065831"/>
            <a:ext cx="457200" cy="457200"/>
          </a:xfrm>
          <a:prstGeom prst="rect">
            <a:avLst/>
          </a:prstGeom>
        </p:spPr>
      </p:pic>
    </p:spTree>
    <p:extLst>
      <p:ext uri="{BB962C8B-B14F-4D97-AF65-F5344CB8AC3E}">
        <p14:creationId xmlns:p14="http://schemas.microsoft.com/office/powerpoint/2010/main" val="4156210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78D50B9F-82A9-1DC5-65D8-0060D8354E12}"/>
              </a:ext>
            </a:extLst>
          </p:cNvPr>
          <p:cNvGraphicFramePr>
            <a:graphicFrameLocks/>
          </p:cNvGraphicFramePr>
          <p:nvPr/>
        </p:nvGraphicFramePr>
        <p:xfrm>
          <a:off x="1310954" y="1378741"/>
          <a:ext cx="6657390" cy="281459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726E5944-1213-FD4B-A28C-61ACA8EBA278}"/>
              </a:ext>
            </a:extLst>
          </p:cNvPr>
          <p:cNvSpPr>
            <a:spLocks noGrp="1"/>
          </p:cNvSpPr>
          <p:nvPr>
            <p:ph type="title"/>
          </p:nvPr>
        </p:nvSpPr>
        <p:spPr>
          <a:xfrm>
            <a:off x="349249" y="240860"/>
            <a:ext cx="8489951" cy="497585"/>
          </a:xfrm>
        </p:spPr>
        <p:txBody>
          <a:bodyPr/>
          <a:lstStyle/>
          <a:p>
            <a:r>
              <a:rPr lang="en-US" sz="1600" dirty="0"/>
              <a:t>Pillsbury performs well in important packaging attributes.</a:t>
            </a:r>
          </a:p>
        </p:txBody>
      </p:sp>
      <p:sp>
        <p:nvSpPr>
          <p:cNvPr id="3" name="Slide Number Placeholder 2">
            <a:extLst>
              <a:ext uri="{FF2B5EF4-FFF2-40B4-BE49-F238E27FC236}">
                <a16:creationId xmlns:a16="http://schemas.microsoft.com/office/drawing/2014/main" id="{339E502A-2FC3-5448-A4EC-29F644843B43}"/>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08D9ED84-3B2A-9D49-A980-4E9C5168D49D}"/>
              </a:ext>
            </a:extLst>
          </p:cNvPr>
          <p:cNvSpPr>
            <a:spLocks noGrp="1"/>
          </p:cNvSpPr>
          <p:nvPr>
            <p:ph sz="quarter" idx="11"/>
          </p:nvPr>
        </p:nvSpPr>
        <p:spPr/>
        <p:txBody>
          <a:bodyPr/>
          <a:lstStyle/>
          <a:p>
            <a:r>
              <a:rPr lang="en-US" dirty="0"/>
              <a:t>Pillsbury triers are satisfied with how easy it is to remove the tray from the outer packaging, separate the cookie dough, and transfer the dough on to the cookie sheet, which are all important attributes to consumers when baking packaged cookie dough. Nestle’s packaging is much harder to open than Pillsbury, falling short in performance.</a:t>
            </a:r>
          </a:p>
        </p:txBody>
      </p:sp>
      <p:sp>
        <p:nvSpPr>
          <p:cNvPr id="5" name="Text Placeholder 4">
            <a:extLst>
              <a:ext uri="{FF2B5EF4-FFF2-40B4-BE49-F238E27FC236}">
                <a16:creationId xmlns:a16="http://schemas.microsoft.com/office/drawing/2014/main" id="{E3171434-F266-5041-814E-3ED7DE3D8D8C}"/>
              </a:ext>
            </a:extLst>
          </p:cNvPr>
          <p:cNvSpPr>
            <a:spLocks noGrp="1"/>
          </p:cNvSpPr>
          <p:nvPr>
            <p:ph type="body" sz="quarter" idx="12"/>
          </p:nvPr>
        </p:nvSpPr>
        <p:spPr/>
        <p:txBody>
          <a:bodyPr/>
          <a:lstStyle/>
          <a:p>
            <a:r>
              <a:rPr lang="en-US" dirty="0"/>
              <a:t>PACKAGING FUNCTIONALITY DERIVED IMPORTANCE VS. PERFORMANCE</a:t>
            </a:r>
            <a:endParaRPr lang="en-US" dirty="0">
              <a:solidFill>
                <a:srgbClr val="DE6801"/>
              </a:solidFill>
            </a:endParaRPr>
          </a:p>
        </p:txBody>
      </p:sp>
      <p:sp>
        <p:nvSpPr>
          <p:cNvPr id="28" name="TextBox 27">
            <a:extLst>
              <a:ext uri="{FF2B5EF4-FFF2-40B4-BE49-F238E27FC236}">
                <a16:creationId xmlns:a16="http://schemas.microsoft.com/office/drawing/2014/main" id="{F85D6E22-F9C1-B341-9478-3A40CD96B7C8}"/>
              </a:ext>
            </a:extLst>
          </p:cNvPr>
          <p:cNvSpPr txBox="1"/>
          <p:nvPr/>
        </p:nvSpPr>
        <p:spPr>
          <a:xfrm>
            <a:off x="7273255" y="4537114"/>
            <a:ext cx="1844270"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*Note: X and Y axis set to median performance </a:t>
            </a:r>
            <a:br>
              <a:rPr kumimoji="0" lang="en-US" sz="5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br>
            <a:r>
              <a:rPr kumimoji="0" lang="en-US" sz="5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and derived importance scores for the total sample</a:t>
            </a:r>
          </a:p>
        </p:txBody>
      </p:sp>
      <p:sp>
        <p:nvSpPr>
          <p:cNvPr id="37" name="Text Placeholder 5">
            <a:extLst>
              <a:ext uri="{FF2B5EF4-FFF2-40B4-BE49-F238E27FC236}">
                <a16:creationId xmlns:a16="http://schemas.microsoft.com/office/drawing/2014/main" id="{F3A4C809-A63E-024D-89B5-A84487035D97}"/>
              </a:ext>
            </a:extLst>
          </p:cNvPr>
          <p:cNvSpPr txBox="1">
            <a:spLocks/>
          </p:cNvSpPr>
          <p:nvPr/>
        </p:nvSpPr>
        <p:spPr>
          <a:xfrm>
            <a:off x="29463" y="4790303"/>
            <a:ext cx="3102256" cy="341434"/>
          </a:xfrm>
          <a:prstGeom prst="rect">
            <a:avLst/>
          </a:prstGeom>
        </p:spPr>
        <p:txBody>
          <a:bodyPr vert="horz" lIns="0" tIns="0" rIns="0" bIns="0" rtlCol="0" anchor="ctr">
            <a:noAutofit/>
          </a:bodyPr>
          <a:lstStyle>
            <a:lvl1pPr marL="233363" marR="0" indent="-233363" algn="l" defTabSz="914400" rtl="0" eaLnBrk="1" fontAlgn="auto" latinLnBrk="0" hangingPunct="1">
              <a:lnSpc>
                <a:spcPct val="100000"/>
              </a:lnSpc>
              <a:spcBef>
                <a:spcPts val="0"/>
              </a:spcBef>
              <a:spcAft>
                <a:spcPts val="0"/>
              </a:spcAft>
              <a:buClrTx/>
              <a:buSzTx/>
              <a:buFont typeface="Wingdings" charset="2"/>
              <a:buNone/>
              <a:tabLst/>
              <a:defRPr sz="800" b="0" kern="1200" spc="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00" b="0" i="0" u="none" strike="noStrike" kern="1200" cap="none" spc="0" normalizeH="0" baseline="0" noProof="0" dirty="0">
                <a:ln>
                  <a:noFill/>
                </a:ln>
                <a:solidFill>
                  <a:srgbClr val="303030"/>
                </a:solidFill>
                <a:effectLst/>
                <a:uLnTx/>
                <a:uFillTx/>
                <a:latin typeface="Century Gothic" panose="020F0302020204030204"/>
                <a:ea typeface="+mn-ea"/>
                <a:cs typeface="+mn-cs"/>
              </a:rPr>
              <a:t>Q: How likely or unlikely are you to purchase this cookie?</a:t>
            </a:r>
          </a:p>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00" b="0" i="0" u="none" strike="noStrike" kern="1200" cap="none" spc="0" normalizeH="0" baseline="0" noProof="0" dirty="0">
                <a:ln>
                  <a:noFill/>
                </a:ln>
                <a:solidFill>
                  <a:srgbClr val="303030"/>
                </a:solidFill>
                <a:effectLst/>
                <a:uLnTx/>
                <a:uFillTx/>
                <a:latin typeface="Century Gothic" panose="020F0302020204030204"/>
                <a:ea typeface="+mn-ea"/>
                <a:cs typeface="+mn-cs"/>
              </a:rPr>
              <a:t>Q: How easy or difficult was this cookie dough to open the first time?</a:t>
            </a:r>
          </a:p>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00" b="0" i="0" u="none" strike="noStrike" kern="1200" cap="none" spc="0" normalizeH="0" baseline="0" noProof="0" dirty="0">
                <a:ln>
                  <a:noFill/>
                </a:ln>
                <a:solidFill>
                  <a:srgbClr val="303030"/>
                </a:solidFill>
                <a:effectLst/>
                <a:uLnTx/>
                <a:uFillTx/>
                <a:latin typeface="Century Gothic" panose="020F0302020204030204"/>
                <a:ea typeface="+mn-ea"/>
                <a:cs typeface="+mn-cs"/>
              </a:rPr>
              <a:t>Q: How easy or difficult is it to remove the tray of cookie dough from this package?</a:t>
            </a:r>
          </a:p>
        </p:txBody>
      </p:sp>
      <p:sp>
        <p:nvSpPr>
          <p:cNvPr id="38" name="Text Placeholder 5">
            <a:extLst>
              <a:ext uri="{FF2B5EF4-FFF2-40B4-BE49-F238E27FC236}">
                <a16:creationId xmlns:a16="http://schemas.microsoft.com/office/drawing/2014/main" id="{C5146B65-7E83-0748-ADDD-06502DF070F9}"/>
              </a:ext>
            </a:extLst>
          </p:cNvPr>
          <p:cNvSpPr txBox="1">
            <a:spLocks/>
          </p:cNvSpPr>
          <p:nvPr/>
        </p:nvSpPr>
        <p:spPr>
          <a:xfrm>
            <a:off x="2830544" y="4747565"/>
            <a:ext cx="4151598" cy="341434"/>
          </a:xfrm>
          <a:prstGeom prst="rect">
            <a:avLst/>
          </a:prstGeom>
        </p:spPr>
        <p:txBody>
          <a:bodyPr vert="horz" lIns="0" tIns="0" rIns="0" bIns="0" rtlCol="0" anchor="ctr">
            <a:noAutofit/>
          </a:bodyPr>
          <a:lstStyle>
            <a:lvl1pPr marL="233363" marR="0" indent="-233363" algn="l" defTabSz="914400" rtl="0" eaLnBrk="1" fontAlgn="auto" latinLnBrk="0" hangingPunct="1">
              <a:lnSpc>
                <a:spcPct val="100000"/>
              </a:lnSpc>
              <a:spcBef>
                <a:spcPts val="0"/>
              </a:spcBef>
              <a:spcAft>
                <a:spcPts val="0"/>
              </a:spcAft>
              <a:buClrTx/>
              <a:buSzTx/>
              <a:buFont typeface="Wingdings" charset="2"/>
              <a:buNone/>
              <a:tabLst/>
              <a:defRPr sz="800" b="0" kern="1200" spc="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00" b="0" i="0" u="none" strike="noStrike" kern="1200" cap="none" spc="0" normalizeH="0" baseline="0" noProof="0" dirty="0">
                <a:ln>
                  <a:noFill/>
                </a:ln>
                <a:solidFill>
                  <a:srgbClr val="303030"/>
                </a:solidFill>
                <a:effectLst/>
                <a:uLnTx/>
                <a:uFillTx/>
                <a:latin typeface="Century Gothic" panose="020F0302020204030204"/>
                <a:ea typeface="+mn-ea"/>
                <a:cs typeface="+mn-cs"/>
              </a:rPr>
              <a:t>Q: How easy or difficult is it to separate the cookie dough into pieces when placing it on the cookie sheet?</a:t>
            </a:r>
          </a:p>
          <a:p>
            <a:pPr marL="233363" marR="0" lvl="0" indent="-233363" algn="l" defTabSz="914400" rtl="0" eaLnBrk="1" fontAlgn="auto" latinLnBrk="0" hangingPunct="1">
              <a:lnSpc>
                <a:spcPct val="100000"/>
              </a:lnSpc>
              <a:spcBef>
                <a:spcPts val="0"/>
              </a:spcBef>
              <a:spcAft>
                <a:spcPts val="0"/>
              </a:spcAft>
              <a:buClrTx/>
              <a:buSzTx/>
              <a:buFont typeface="Wingdings" charset="2"/>
              <a:buNone/>
              <a:tabLst/>
              <a:defRPr/>
            </a:pPr>
            <a:r>
              <a:rPr kumimoji="0" lang="en-US" sz="600" b="0" i="0" u="none" strike="noStrike" kern="1200" cap="none" spc="0" normalizeH="0" baseline="0" noProof="0" dirty="0">
                <a:ln>
                  <a:noFill/>
                </a:ln>
                <a:solidFill>
                  <a:srgbClr val="303030"/>
                </a:solidFill>
                <a:effectLst/>
                <a:uLnTx/>
                <a:uFillTx/>
                <a:latin typeface="Century Gothic" panose="020F0302020204030204"/>
                <a:ea typeface="+mn-ea"/>
                <a:cs typeface="+mn-cs"/>
              </a:rPr>
              <a:t>Q: Thinking specifically about the dough of this cookie, how easy or difficult was it to do each of the following?</a:t>
            </a:r>
          </a:p>
        </p:txBody>
      </p:sp>
      <p:grpSp>
        <p:nvGrpSpPr>
          <p:cNvPr id="40" name="Group 39">
            <a:extLst>
              <a:ext uri="{FF2B5EF4-FFF2-40B4-BE49-F238E27FC236}">
                <a16:creationId xmlns:a16="http://schemas.microsoft.com/office/drawing/2014/main" id="{543CCB3E-83A1-DD41-977C-651CBBAF20C1}"/>
              </a:ext>
            </a:extLst>
          </p:cNvPr>
          <p:cNvGrpSpPr/>
          <p:nvPr/>
        </p:nvGrpSpPr>
        <p:grpSpPr>
          <a:xfrm>
            <a:off x="1640900" y="4149729"/>
            <a:ext cx="5874089" cy="230832"/>
            <a:chOff x="1640566" y="4444917"/>
            <a:chExt cx="5874089" cy="230832"/>
          </a:xfrm>
        </p:grpSpPr>
        <p:sp>
          <p:nvSpPr>
            <p:cNvPr id="41" name="TextBox 40">
              <a:extLst>
                <a:ext uri="{FF2B5EF4-FFF2-40B4-BE49-F238E27FC236}">
                  <a16:creationId xmlns:a16="http://schemas.microsoft.com/office/drawing/2014/main" id="{DEAF98F7-F9F8-AC45-B752-94A6B151C9AF}"/>
                </a:ext>
              </a:extLst>
            </p:cNvPr>
            <p:cNvSpPr txBox="1"/>
            <p:nvPr/>
          </p:nvSpPr>
          <p:spPr>
            <a:xfrm>
              <a:off x="7107171" y="4460305"/>
              <a:ext cx="40748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High</a:t>
              </a:r>
            </a:p>
          </p:txBody>
        </p:sp>
        <p:cxnSp>
          <p:nvCxnSpPr>
            <p:cNvPr id="42" name="Straight Connector 41">
              <a:extLst>
                <a:ext uri="{FF2B5EF4-FFF2-40B4-BE49-F238E27FC236}">
                  <a16:creationId xmlns:a16="http://schemas.microsoft.com/office/drawing/2014/main" id="{EA57A371-3468-F14F-8142-9CA7F3F0D476}"/>
                </a:ext>
              </a:extLst>
            </p:cNvPr>
            <p:cNvCxnSpPr>
              <a:cxnSpLocks/>
            </p:cNvCxnSpPr>
            <p:nvPr/>
          </p:nvCxnSpPr>
          <p:spPr>
            <a:xfrm>
              <a:off x="2069009" y="4568027"/>
              <a:ext cx="5005983" cy="0"/>
            </a:xfrm>
            <a:prstGeom prst="line">
              <a:avLst/>
            </a:prstGeom>
            <a:ln w="285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158F67C-0CBD-0147-B92E-C2AB0BBA089D}"/>
                </a:ext>
              </a:extLst>
            </p:cNvPr>
            <p:cNvSpPr txBox="1"/>
            <p:nvPr/>
          </p:nvSpPr>
          <p:spPr>
            <a:xfrm>
              <a:off x="1640566" y="4460305"/>
              <a:ext cx="385042"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Low</a:t>
              </a:r>
            </a:p>
          </p:txBody>
        </p:sp>
        <p:sp>
          <p:nvSpPr>
            <p:cNvPr id="44" name="TextBox 43">
              <a:extLst>
                <a:ext uri="{FF2B5EF4-FFF2-40B4-BE49-F238E27FC236}">
                  <a16:creationId xmlns:a16="http://schemas.microsoft.com/office/drawing/2014/main" id="{B56E3D6A-1BCA-EC43-9914-80DF8D1D90EC}"/>
                </a:ext>
              </a:extLst>
            </p:cNvPr>
            <p:cNvSpPr txBox="1"/>
            <p:nvPr/>
          </p:nvSpPr>
          <p:spPr>
            <a:xfrm>
              <a:off x="3608434" y="4444917"/>
              <a:ext cx="1927131" cy="21544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Derived Importance</a:t>
              </a: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t>
              </a:r>
            </a:p>
          </p:txBody>
        </p:sp>
      </p:grpSp>
      <p:grpSp>
        <p:nvGrpSpPr>
          <p:cNvPr id="45" name="Group 44">
            <a:extLst>
              <a:ext uri="{FF2B5EF4-FFF2-40B4-BE49-F238E27FC236}">
                <a16:creationId xmlns:a16="http://schemas.microsoft.com/office/drawing/2014/main" id="{50F477A6-2345-1D40-918F-A691B83C8A98}"/>
              </a:ext>
            </a:extLst>
          </p:cNvPr>
          <p:cNvGrpSpPr/>
          <p:nvPr/>
        </p:nvGrpSpPr>
        <p:grpSpPr>
          <a:xfrm>
            <a:off x="903470" y="1468799"/>
            <a:ext cx="407484" cy="2626574"/>
            <a:chOff x="1239481" y="1811729"/>
            <a:chExt cx="407484" cy="2626574"/>
          </a:xfrm>
        </p:grpSpPr>
        <p:cxnSp>
          <p:nvCxnSpPr>
            <p:cNvPr id="46" name="Straight Connector 45">
              <a:extLst>
                <a:ext uri="{FF2B5EF4-FFF2-40B4-BE49-F238E27FC236}">
                  <a16:creationId xmlns:a16="http://schemas.microsoft.com/office/drawing/2014/main" id="{4F470FFE-CC2B-E948-98AE-B8F94DA1E66A}"/>
                </a:ext>
              </a:extLst>
            </p:cNvPr>
            <p:cNvCxnSpPr>
              <a:cxnSpLocks/>
            </p:cNvCxnSpPr>
            <p:nvPr/>
          </p:nvCxnSpPr>
          <p:spPr>
            <a:xfrm flipV="1">
              <a:off x="1443223" y="2049799"/>
              <a:ext cx="0" cy="2156242"/>
            </a:xfrm>
            <a:prstGeom prst="line">
              <a:avLst/>
            </a:prstGeom>
            <a:ln w="28575">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A3185D9-D9B1-8B4E-9621-147B07B46019}"/>
                </a:ext>
              </a:extLst>
            </p:cNvPr>
            <p:cNvSpPr txBox="1"/>
            <p:nvPr/>
          </p:nvSpPr>
          <p:spPr>
            <a:xfrm>
              <a:off x="1250702" y="4222859"/>
              <a:ext cx="385042"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Low</a:t>
              </a:r>
            </a:p>
          </p:txBody>
        </p:sp>
        <p:sp>
          <p:nvSpPr>
            <p:cNvPr id="48" name="TextBox 47">
              <a:extLst>
                <a:ext uri="{FF2B5EF4-FFF2-40B4-BE49-F238E27FC236}">
                  <a16:creationId xmlns:a16="http://schemas.microsoft.com/office/drawing/2014/main" id="{571B0DCA-28BB-D34C-A280-F11257FBD754}"/>
                </a:ext>
              </a:extLst>
            </p:cNvPr>
            <p:cNvSpPr txBox="1"/>
            <p:nvPr/>
          </p:nvSpPr>
          <p:spPr>
            <a:xfrm>
              <a:off x="1239481" y="1811729"/>
              <a:ext cx="407484"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High</a:t>
              </a:r>
            </a:p>
          </p:txBody>
        </p:sp>
        <p:sp>
          <p:nvSpPr>
            <p:cNvPr id="49" name="TextBox 48">
              <a:extLst>
                <a:ext uri="{FF2B5EF4-FFF2-40B4-BE49-F238E27FC236}">
                  <a16:creationId xmlns:a16="http://schemas.microsoft.com/office/drawing/2014/main" id="{DE65B78F-734E-504A-A75E-702536790FB7}"/>
                </a:ext>
              </a:extLst>
            </p:cNvPr>
            <p:cNvSpPr txBox="1"/>
            <p:nvPr/>
          </p:nvSpPr>
          <p:spPr>
            <a:xfrm rot="16200000">
              <a:off x="773130" y="2958642"/>
              <a:ext cx="1326005" cy="338554"/>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Performance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30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(Top Box</a:t>
              </a: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t>
              </a:r>
            </a:p>
          </p:txBody>
        </p:sp>
      </p:grpSp>
      <p:sp>
        <p:nvSpPr>
          <p:cNvPr id="50" name="Rectangle 49">
            <a:extLst>
              <a:ext uri="{FF2B5EF4-FFF2-40B4-BE49-F238E27FC236}">
                <a16:creationId xmlns:a16="http://schemas.microsoft.com/office/drawing/2014/main" id="{4D6EC6CF-1224-8248-935D-3442D3B167C2}"/>
              </a:ext>
            </a:extLst>
          </p:cNvPr>
          <p:cNvSpPr/>
          <p:nvPr/>
        </p:nvSpPr>
        <p:spPr>
          <a:xfrm>
            <a:off x="3161999" y="4278842"/>
            <a:ext cx="2645276" cy="20005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dirty="0">
                <a:ln>
                  <a:noFill/>
                </a:ln>
                <a:solidFill>
                  <a:srgbClr val="FFFFFF">
                    <a:lumMod val="65000"/>
                  </a:srgbClr>
                </a:solidFill>
                <a:effectLst/>
                <a:uLnTx/>
                <a:uFillTx/>
                <a:latin typeface="Century Gothic" panose="020B0502020202020204" pitchFamily="34" charset="0"/>
                <a:ea typeface="+mn-ea"/>
                <a:cs typeface="+mn-cs"/>
              </a:rPr>
              <a:t>* Correlation of attribute agreement and purchase intent</a:t>
            </a:r>
          </a:p>
        </p:txBody>
      </p:sp>
      <p:grpSp>
        <p:nvGrpSpPr>
          <p:cNvPr id="52" name="Group 51">
            <a:extLst>
              <a:ext uri="{FF2B5EF4-FFF2-40B4-BE49-F238E27FC236}">
                <a16:creationId xmlns:a16="http://schemas.microsoft.com/office/drawing/2014/main" id="{CA0025B8-B0B3-1949-B6B3-6F6AE46C8E30}"/>
              </a:ext>
            </a:extLst>
          </p:cNvPr>
          <p:cNvGrpSpPr/>
          <p:nvPr/>
        </p:nvGrpSpPr>
        <p:grpSpPr>
          <a:xfrm>
            <a:off x="4666492" y="1374224"/>
            <a:ext cx="4278698" cy="1067626"/>
            <a:chOff x="6236163" y="132715"/>
            <a:chExt cx="5051309" cy="1084976"/>
          </a:xfrm>
        </p:grpSpPr>
        <p:sp>
          <p:nvSpPr>
            <p:cNvPr id="53" name="Rounded Rectangle 52">
              <a:extLst>
                <a:ext uri="{FF2B5EF4-FFF2-40B4-BE49-F238E27FC236}">
                  <a16:creationId xmlns:a16="http://schemas.microsoft.com/office/drawing/2014/main" id="{108D8A93-DB10-2649-91FE-42CF08AF92B7}"/>
                </a:ext>
              </a:extLst>
            </p:cNvPr>
            <p:cNvSpPr/>
            <p:nvPr/>
          </p:nvSpPr>
          <p:spPr>
            <a:xfrm>
              <a:off x="6236163" y="132715"/>
              <a:ext cx="4317646" cy="1084976"/>
            </a:xfrm>
            <a:prstGeom prst="roundRect">
              <a:avLst>
                <a:gd name="adj" fmla="val 12011"/>
              </a:avLst>
            </a:prstGeom>
            <a:noFill/>
            <a:ln w="190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Century Gothic" panose="020B0502020202020204" pitchFamily="34" charset="0"/>
                <a:ea typeface="+mn-ea"/>
                <a:cs typeface="+mn-cs"/>
              </a:endParaRPr>
            </a:p>
          </p:txBody>
        </p:sp>
        <p:sp>
          <p:nvSpPr>
            <p:cNvPr id="54" name="TextBox 53">
              <a:extLst>
                <a:ext uri="{FF2B5EF4-FFF2-40B4-BE49-F238E27FC236}">
                  <a16:creationId xmlns:a16="http://schemas.microsoft.com/office/drawing/2014/main" id="{FB3CB173-A8CD-FC4A-9DD9-0F7BC42CAB67}"/>
                </a:ext>
              </a:extLst>
            </p:cNvPr>
            <p:cNvSpPr txBox="1"/>
            <p:nvPr/>
          </p:nvSpPr>
          <p:spPr>
            <a:xfrm>
              <a:off x="9850340" y="252020"/>
              <a:ext cx="1437132" cy="312778"/>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B050"/>
                  </a:solidFill>
                  <a:effectLst/>
                  <a:uLnTx/>
                  <a:uFillTx/>
                  <a:latin typeface="Century Gothic" panose="020B0502020202020204" pitchFamily="34" charset="0"/>
                  <a:ea typeface="Helvetica Neue Light" charset="0"/>
                  <a:cs typeface="Helvetica Neue Light" charset="0"/>
                </a:rPr>
                <a:t>Try to capitalize on these key attributes</a:t>
              </a:r>
            </a:p>
          </p:txBody>
        </p:sp>
      </p:grpSp>
      <p:grpSp>
        <p:nvGrpSpPr>
          <p:cNvPr id="55" name="Group 54">
            <a:extLst>
              <a:ext uri="{FF2B5EF4-FFF2-40B4-BE49-F238E27FC236}">
                <a16:creationId xmlns:a16="http://schemas.microsoft.com/office/drawing/2014/main" id="{606230A7-51F3-0540-83D7-896660F72309}"/>
              </a:ext>
            </a:extLst>
          </p:cNvPr>
          <p:cNvGrpSpPr/>
          <p:nvPr/>
        </p:nvGrpSpPr>
        <p:grpSpPr>
          <a:xfrm>
            <a:off x="4684518" y="2458161"/>
            <a:ext cx="4210854" cy="1647631"/>
            <a:chOff x="7459906" y="584788"/>
            <a:chExt cx="3597777" cy="812300"/>
          </a:xfrm>
        </p:grpSpPr>
        <p:sp>
          <p:nvSpPr>
            <p:cNvPr id="56" name="Rounded Rectangle 55">
              <a:extLst>
                <a:ext uri="{FF2B5EF4-FFF2-40B4-BE49-F238E27FC236}">
                  <a16:creationId xmlns:a16="http://schemas.microsoft.com/office/drawing/2014/main" id="{ECD73ED6-0218-B146-B218-55F090E6B5EC}"/>
                </a:ext>
              </a:extLst>
            </p:cNvPr>
            <p:cNvSpPr/>
            <p:nvPr/>
          </p:nvSpPr>
          <p:spPr>
            <a:xfrm>
              <a:off x="7459906" y="584788"/>
              <a:ext cx="3119311" cy="812300"/>
            </a:xfrm>
            <a:prstGeom prst="roundRect">
              <a:avLst>
                <a:gd name="adj" fmla="val 12011"/>
              </a:avLst>
            </a:prstGeom>
            <a:noFill/>
            <a:ln w="190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50"/>
                </a:solidFill>
                <a:effectLst/>
                <a:uLnTx/>
                <a:uFillTx/>
                <a:latin typeface="Century Gothic" panose="020B0502020202020204" pitchFamily="34" charset="0"/>
                <a:ea typeface="+mn-ea"/>
                <a:cs typeface="+mn-cs"/>
              </a:endParaRPr>
            </a:p>
          </p:txBody>
        </p:sp>
        <p:sp>
          <p:nvSpPr>
            <p:cNvPr id="57" name="TextBox 56">
              <a:extLst>
                <a:ext uri="{FF2B5EF4-FFF2-40B4-BE49-F238E27FC236}">
                  <a16:creationId xmlns:a16="http://schemas.microsoft.com/office/drawing/2014/main" id="{5EC3330A-6693-8849-A188-76C9DADA258C}"/>
                </a:ext>
              </a:extLst>
            </p:cNvPr>
            <p:cNvSpPr txBox="1"/>
            <p:nvPr/>
          </p:nvSpPr>
          <p:spPr>
            <a:xfrm>
              <a:off x="10133526" y="1171651"/>
              <a:ext cx="924157" cy="16169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FC000"/>
                  </a:solidFill>
                  <a:effectLst/>
                  <a:uLnTx/>
                  <a:uFillTx/>
                  <a:latin typeface="Century Gothic" panose="020B0502020202020204" pitchFamily="34" charset="0"/>
                  <a:ea typeface="Helvetica Neue Light" charset="0"/>
                  <a:cs typeface="Helvetica Neue Light" charset="0"/>
                </a:rPr>
                <a:t>Consider improving on these attributes</a:t>
              </a:r>
            </a:p>
          </p:txBody>
        </p:sp>
      </p:grpSp>
      <p:grpSp>
        <p:nvGrpSpPr>
          <p:cNvPr id="58" name="Group 57">
            <a:extLst>
              <a:ext uri="{FF2B5EF4-FFF2-40B4-BE49-F238E27FC236}">
                <a16:creationId xmlns:a16="http://schemas.microsoft.com/office/drawing/2014/main" id="{F9B4C50B-9C16-F64D-904C-9CC1DE6901A4}"/>
              </a:ext>
            </a:extLst>
          </p:cNvPr>
          <p:cNvGrpSpPr/>
          <p:nvPr/>
        </p:nvGrpSpPr>
        <p:grpSpPr>
          <a:xfrm>
            <a:off x="3679237" y="4343877"/>
            <a:ext cx="1803199" cy="446276"/>
            <a:chOff x="4591240" y="4319243"/>
            <a:chExt cx="1983520" cy="446276"/>
          </a:xfrm>
        </p:grpSpPr>
        <p:sp>
          <p:nvSpPr>
            <p:cNvPr id="59" name="TextBox 58">
              <a:extLst>
                <a:ext uri="{FF2B5EF4-FFF2-40B4-BE49-F238E27FC236}">
                  <a16:creationId xmlns:a16="http://schemas.microsoft.com/office/drawing/2014/main" id="{5141D4AD-5197-6844-9FC1-19F99F08E331}"/>
                </a:ext>
              </a:extLst>
            </p:cNvPr>
            <p:cNvSpPr txBox="1"/>
            <p:nvPr/>
          </p:nvSpPr>
          <p:spPr>
            <a:xfrm>
              <a:off x="4591240" y="4319243"/>
              <a:ext cx="1104181"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447A27"/>
                  </a:solidFill>
                  <a:effectLst/>
                  <a:uLnTx/>
                  <a:uFillTx/>
                  <a:latin typeface="Century Gothic" panose="020B0502020202020204" pitchFamily="34" charset="0"/>
                  <a:ea typeface="Helvetica Neue Light" charset="0"/>
                  <a:cs typeface="Helvetica Neue Light" charset="0"/>
                </a:rPr>
                <a:t>Cascadian Farm</a:t>
              </a:r>
              <a:endParaRPr kumimoji="0" lang="en-US" sz="800" b="1" i="0" u="none" strike="noStrike" kern="1200" cap="none" spc="0" normalizeH="0" baseline="0" noProof="0" dirty="0">
                <a:ln>
                  <a:noFill/>
                </a:ln>
                <a:solidFill>
                  <a:srgbClr val="E4B806"/>
                </a:solidFill>
                <a:effectLst/>
                <a:uLnTx/>
                <a:uFillTx/>
                <a:latin typeface="Century Gothic" panose="020B0502020202020204" pitchFamily="34" charset="0"/>
                <a:ea typeface="Helvetica Neue Light" charset="0"/>
                <a:cs typeface="Helvetica Neue 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103</a:t>
              </a:r>
            </a:p>
          </p:txBody>
        </p:sp>
        <p:sp>
          <p:nvSpPr>
            <p:cNvPr id="60" name="TextBox 59">
              <a:extLst>
                <a:ext uri="{FF2B5EF4-FFF2-40B4-BE49-F238E27FC236}">
                  <a16:creationId xmlns:a16="http://schemas.microsoft.com/office/drawing/2014/main" id="{B4C326EA-2DDD-794C-933C-5769833CCFEE}"/>
                </a:ext>
              </a:extLst>
            </p:cNvPr>
            <p:cNvSpPr txBox="1"/>
            <p:nvPr/>
          </p:nvSpPr>
          <p:spPr>
            <a:xfrm>
              <a:off x="5655726" y="4319243"/>
              <a:ext cx="919034"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Nature’s Path</a:t>
              </a:r>
              <a:br>
                <a:rPr kumimoji="0" lang="en-US" sz="700" b="1" i="0" u="none" strike="noStrike" kern="1200" cap="none" spc="0" normalizeH="0" baseline="0" noProof="0" dirty="0">
                  <a:ln>
                    <a:noFill/>
                  </a:ln>
                  <a:solidFill>
                    <a:srgbClr val="1975D7"/>
                  </a:solidFill>
                  <a:effectLst/>
                  <a:uLnTx/>
                  <a:uFillTx/>
                  <a:latin typeface="Century Gothic" panose="020B0502020202020204" pitchFamily="34" charset="0"/>
                  <a:ea typeface="Helvetica Neue Light" charset="0"/>
                  <a:cs typeface="Helvetica Neue Light" charset="0"/>
                </a:rPr>
              </a:b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112</a:t>
              </a:r>
            </a:p>
          </p:txBody>
        </p:sp>
      </p:grpSp>
    </p:spTree>
    <p:extLst>
      <p:ext uri="{BB962C8B-B14F-4D97-AF65-F5344CB8AC3E}">
        <p14:creationId xmlns:p14="http://schemas.microsoft.com/office/powerpoint/2010/main" val="46134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7CD1-495C-6845-9B65-848771ACED83}"/>
              </a:ext>
            </a:extLst>
          </p:cNvPr>
          <p:cNvSpPr>
            <a:spLocks noGrp="1"/>
          </p:cNvSpPr>
          <p:nvPr>
            <p:ph type="title"/>
          </p:nvPr>
        </p:nvSpPr>
        <p:spPr/>
        <p:txBody>
          <a:bodyPr/>
          <a:lstStyle/>
          <a:p>
            <a:r>
              <a:rPr lang="en-US" sz="1600" dirty="0"/>
              <a:t>Pillsbury exceeds expectations when handling the dough.</a:t>
            </a:r>
          </a:p>
        </p:txBody>
      </p:sp>
      <p:sp>
        <p:nvSpPr>
          <p:cNvPr id="3" name="Slide Number Placeholder 2">
            <a:extLst>
              <a:ext uri="{FF2B5EF4-FFF2-40B4-BE49-F238E27FC236}">
                <a16:creationId xmlns:a16="http://schemas.microsoft.com/office/drawing/2014/main" id="{6732CDD5-1610-DE40-AC70-F1F5E35708FC}"/>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988E6A8F-CCBC-394D-B84F-02E346C52A14}"/>
              </a:ext>
            </a:extLst>
          </p:cNvPr>
          <p:cNvSpPr>
            <a:spLocks noGrp="1"/>
          </p:cNvSpPr>
          <p:nvPr>
            <p:ph sz="quarter" idx="11"/>
          </p:nvPr>
        </p:nvSpPr>
        <p:spPr>
          <a:xfrm>
            <a:off x="342899" y="821758"/>
            <a:ext cx="8550579" cy="442141"/>
          </a:xfrm>
        </p:spPr>
        <p:txBody>
          <a:bodyPr/>
          <a:lstStyle/>
          <a:p>
            <a:r>
              <a:rPr lang="en-US" dirty="0"/>
              <a:t>Nearly all consumers are pleasantly satisfied with how Pillsbury’s dough is presented in separated, easy to break cookie dough pieces. Many also mention how the cookie dough kept its shape and did not stick to their hands when placing the dough on the cookie sheet. Those who are disappointed by Nestle’s dough mention that it was difficult to separate the pieces because they are precut and not separated.</a:t>
            </a:r>
          </a:p>
        </p:txBody>
      </p:sp>
      <p:sp>
        <p:nvSpPr>
          <p:cNvPr id="5" name="Text Placeholder 4">
            <a:extLst>
              <a:ext uri="{FF2B5EF4-FFF2-40B4-BE49-F238E27FC236}">
                <a16:creationId xmlns:a16="http://schemas.microsoft.com/office/drawing/2014/main" id="{9972A98A-ABEF-C34F-BA3D-33E786A3D92B}"/>
              </a:ext>
            </a:extLst>
          </p:cNvPr>
          <p:cNvSpPr>
            <a:spLocks noGrp="1"/>
          </p:cNvSpPr>
          <p:nvPr>
            <p:ph type="body" sz="quarter" idx="12"/>
          </p:nvPr>
        </p:nvSpPr>
        <p:spPr/>
        <p:txBody>
          <a:bodyPr/>
          <a:lstStyle/>
          <a:p>
            <a:r>
              <a:rPr lang="en-US" dirty="0"/>
              <a:t>EASE OF HANDLING</a:t>
            </a:r>
          </a:p>
        </p:txBody>
      </p:sp>
      <p:sp>
        <p:nvSpPr>
          <p:cNvPr id="6" name="Text Placeholder 5">
            <a:extLst>
              <a:ext uri="{FF2B5EF4-FFF2-40B4-BE49-F238E27FC236}">
                <a16:creationId xmlns:a16="http://schemas.microsoft.com/office/drawing/2014/main" id="{862998D5-0A95-3840-BAD8-7D2FE6650082}"/>
              </a:ext>
            </a:extLst>
          </p:cNvPr>
          <p:cNvSpPr>
            <a:spLocks noGrp="1"/>
          </p:cNvSpPr>
          <p:nvPr>
            <p:ph type="body" sz="quarter" idx="15"/>
          </p:nvPr>
        </p:nvSpPr>
        <p:spPr>
          <a:xfrm>
            <a:off x="342899" y="4802066"/>
            <a:ext cx="5673434" cy="341434"/>
          </a:xfrm>
        </p:spPr>
        <p:txBody>
          <a:bodyPr/>
          <a:lstStyle/>
          <a:p>
            <a:pPr lvl="0"/>
            <a:r>
              <a:rPr lang="en-US" sz="700" dirty="0"/>
              <a:t>Q: Thinking specifically about the dough of this cookie, how easy or difficult was it to do each of the following? (Overall handling of the cookie dough)</a:t>
            </a:r>
          </a:p>
          <a:p>
            <a:r>
              <a:rPr lang="en-US" sz="700" dirty="0"/>
              <a:t>Q: Why did you say it was [easy // neither easy nor difficult // difficult] to handle the cookie dough? </a:t>
            </a:r>
            <a:r>
              <a:rPr lang="en-US" sz="700" i="1" dirty="0"/>
              <a:t>Open-ended response</a:t>
            </a:r>
            <a:endParaRPr lang="en-US" sz="700" dirty="0"/>
          </a:p>
        </p:txBody>
      </p:sp>
      <p:graphicFrame>
        <p:nvGraphicFramePr>
          <p:cNvPr id="18" name="Chart 17">
            <a:extLst>
              <a:ext uri="{FF2B5EF4-FFF2-40B4-BE49-F238E27FC236}">
                <a16:creationId xmlns:a16="http://schemas.microsoft.com/office/drawing/2014/main" id="{1728BDDF-D1CD-C741-8BE9-F8BA8E359B99}"/>
              </a:ext>
            </a:extLst>
          </p:cNvPr>
          <p:cNvGraphicFramePr/>
          <p:nvPr/>
        </p:nvGraphicFramePr>
        <p:xfrm>
          <a:off x="185299" y="1548905"/>
          <a:ext cx="7332729" cy="2601174"/>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9F1C3CA-14B5-B747-B62D-F9834D464F5B}"/>
              </a:ext>
            </a:extLst>
          </p:cNvPr>
          <p:cNvSpPr txBox="1"/>
          <p:nvPr/>
        </p:nvSpPr>
        <p:spPr>
          <a:xfrm>
            <a:off x="1803688" y="1361579"/>
            <a:ext cx="523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97% </a:t>
            </a: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B</a:t>
            </a:r>
          </a:p>
        </p:txBody>
      </p:sp>
      <p:sp>
        <p:nvSpPr>
          <p:cNvPr id="22" name="TextBox 21">
            <a:extLst>
              <a:ext uri="{FF2B5EF4-FFF2-40B4-BE49-F238E27FC236}">
                <a16:creationId xmlns:a16="http://schemas.microsoft.com/office/drawing/2014/main" id="{09F8C479-90B2-0745-A99D-BD0A60FCDE6C}"/>
              </a:ext>
            </a:extLst>
          </p:cNvPr>
          <p:cNvSpPr txBox="1"/>
          <p:nvPr/>
        </p:nvSpPr>
        <p:spPr>
          <a:xfrm>
            <a:off x="1860743" y="4134230"/>
            <a:ext cx="40908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2%</a:t>
            </a:r>
          </a:p>
        </p:txBody>
      </p:sp>
      <p:sp>
        <p:nvSpPr>
          <p:cNvPr id="23" name="TextBox 22">
            <a:extLst>
              <a:ext uri="{FF2B5EF4-FFF2-40B4-BE49-F238E27FC236}">
                <a16:creationId xmlns:a16="http://schemas.microsoft.com/office/drawing/2014/main" id="{A4D2D696-9739-794C-A22F-985329E3050B}"/>
              </a:ext>
            </a:extLst>
          </p:cNvPr>
          <p:cNvSpPr txBox="1"/>
          <p:nvPr/>
        </p:nvSpPr>
        <p:spPr>
          <a:xfrm>
            <a:off x="5500560" y="1361579"/>
            <a:ext cx="40908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73%</a:t>
            </a:r>
          </a:p>
        </p:txBody>
      </p:sp>
      <p:sp>
        <p:nvSpPr>
          <p:cNvPr id="24" name="TextBox 23">
            <a:extLst>
              <a:ext uri="{FF2B5EF4-FFF2-40B4-BE49-F238E27FC236}">
                <a16:creationId xmlns:a16="http://schemas.microsoft.com/office/drawing/2014/main" id="{1F5CCF63-E564-5241-BEF1-E2175EAFE991}"/>
              </a:ext>
            </a:extLst>
          </p:cNvPr>
          <p:cNvSpPr txBox="1"/>
          <p:nvPr/>
        </p:nvSpPr>
        <p:spPr>
          <a:xfrm>
            <a:off x="5442558" y="4134230"/>
            <a:ext cx="52509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19% </a:t>
            </a: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A</a:t>
            </a:r>
          </a:p>
        </p:txBody>
      </p:sp>
      <p:sp>
        <p:nvSpPr>
          <p:cNvPr id="25" name="TextBox 24">
            <a:extLst>
              <a:ext uri="{FF2B5EF4-FFF2-40B4-BE49-F238E27FC236}">
                <a16:creationId xmlns:a16="http://schemas.microsoft.com/office/drawing/2014/main" id="{1779B3D1-4EEB-B64E-A0DA-B5AA7480F737}"/>
              </a:ext>
            </a:extLst>
          </p:cNvPr>
          <p:cNvSpPr txBox="1"/>
          <p:nvPr/>
        </p:nvSpPr>
        <p:spPr>
          <a:xfrm>
            <a:off x="1775785" y="4319243"/>
            <a:ext cx="579006"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26" name="TextBox 25">
            <a:extLst>
              <a:ext uri="{FF2B5EF4-FFF2-40B4-BE49-F238E27FC236}">
                <a16:creationId xmlns:a16="http://schemas.microsoft.com/office/drawing/2014/main" id="{167F8043-313C-E545-A958-9CA0F2AC471B}"/>
              </a:ext>
            </a:extLst>
          </p:cNvPr>
          <p:cNvSpPr txBox="1"/>
          <p:nvPr/>
        </p:nvSpPr>
        <p:spPr>
          <a:xfrm>
            <a:off x="5217634" y="4319243"/>
            <a:ext cx="974947"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a:t>
            </a:r>
            <a:br>
              <a:rPr kumimoji="0" lang="en-US" sz="800" b="1" i="0" u="none" strike="noStrike" kern="1200" cap="none" spc="0" normalizeH="0" baseline="0" noProof="0" dirty="0">
                <a:ln>
                  <a:noFill/>
                </a:ln>
                <a:solidFill>
                  <a:srgbClr val="1975D7"/>
                </a:solidFill>
                <a:effectLst/>
                <a:uLnTx/>
                <a:uFillTx/>
                <a:latin typeface="Century Gothic" panose="020B0502020202020204" pitchFamily="34" charset="0"/>
                <a:ea typeface="Helvetica Neue Light" charset="0"/>
                <a:cs typeface="Helvetica Neue Light" charset="0"/>
              </a:rPr>
            </a:b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sp>
        <p:nvSpPr>
          <p:cNvPr id="27" name="TextBox 26">
            <a:extLst>
              <a:ext uri="{FF2B5EF4-FFF2-40B4-BE49-F238E27FC236}">
                <a16:creationId xmlns:a16="http://schemas.microsoft.com/office/drawing/2014/main" id="{2F935E17-9E06-DA46-8B9F-3CDFD4E5016D}"/>
              </a:ext>
            </a:extLst>
          </p:cNvPr>
          <p:cNvSpPr txBox="1"/>
          <p:nvPr/>
        </p:nvSpPr>
        <p:spPr>
          <a:xfrm>
            <a:off x="209924" y="1361579"/>
            <a:ext cx="6591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Top 2 Box</a:t>
            </a:r>
          </a:p>
        </p:txBody>
      </p:sp>
      <p:sp>
        <p:nvSpPr>
          <p:cNvPr id="28" name="TextBox 27">
            <a:extLst>
              <a:ext uri="{FF2B5EF4-FFF2-40B4-BE49-F238E27FC236}">
                <a16:creationId xmlns:a16="http://schemas.microsoft.com/office/drawing/2014/main" id="{1FDCE121-F799-8147-BB59-24786BFC8F99}"/>
              </a:ext>
            </a:extLst>
          </p:cNvPr>
          <p:cNvSpPr txBox="1"/>
          <p:nvPr/>
        </p:nvSpPr>
        <p:spPr>
          <a:xfrm>
            <a:off x="209924" y="4132964"/>
            <a:ext cx="830677"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Bottom 2 Box</a:t>
            </a:r>
          </a:p>
        </p:txBody>
      </p:sp>
      <p:graphicFrame>
        <p:nvGraphicFramePr>
          <p:cNvPr id="29" name="Table 28">
            <a:extLst>
              <a:ext uri="{FF2B5EF4-FFF2-40B4-BE49-F238E27FC236}">
                <a16:creationId xmlns:a16="http://schemas.microsoft.com/office/drawing/2014/main" id="{9571AA19-D075-EB49-B27F-AD91E54720CE}"/>
              </a:ext>
            </a:extLst>
          </p:cNvPr>
          <p:cNvGraphicFramePr>
            <a:graphicFrameLocks noGrp="1"/>
          </p:cNvGraphicFramePr>
          <p:nvPr/>
        </p:nvGraphicFramePr>
        <p:xfrm>
          <a:off x="2367168" y="1523455"/>
          <a:ext cx="2968989" cy="2636520"/>
        </p:xfrm>
        <a:graphic>
          <a:graphicData uri="http://schemas.openxmlformats.org/drawingml/2006/table">
            <a:tbl>
              <a:tblPr firstRow="1" bandRow="1">
                <a:tableStyleId>{5C22544A-7EE6-4342-B048-85BDC9FD1C3A}</a:tableStyleId>
              </a:tblPr>
              <a:tblGrid>
                <a:gridCol w="2968989">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separated very easy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and did not stick to my hands.”</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was nicely shaped and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kept its shape when handling</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even after sitting out on the counter for a few minutes.”</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894673"/>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b="0" kern="1200" dirty="0">
                          <a:solidFill>
                            <a:schemeClr val="dk1"/>
                          </a:solidFill>
                          <a:latin typeface="Century Gothic" panose="020B0502020202020204" pitchFamily="34" charset="0"/>
                          <a:ea typeface="+mn-ea"/>
                          <a:cs typeface="+mn-cs"/>
                        </a:rPr>
                        <a:t>“It was </a:t>
                      </a:r>
                      <a:r>
                        <a:rPr lang="en-US" sz="700" b="1" kern="1200" dirty="0">
                          <a:solidFill>
                            <a:schemeClr val="accent2"/>
                          </a:solidFill>
                          <a:latin typeface="Century Gothic" panose="020B0502020202020204" pitchFamily="34" charset="0"/>
                          <a:ea typeface="+mn-ea"/>
                          <a:cs typeface="+mn-cs"/>
                        </a:rPr>
                        <a:t>so easy and well perforated</a:t>
                      </a:r>
                      <a:r>
                        <a:rPr lang="en-US" sz="700" b="0" kern="1200" dirty="0">
                          <a:solidFill>
                            <a:schemeClr val="dk1"/>
                          </a:solidFill>
                          <a:latin typeface="Century Gothic" panose="020B0502020202020204" pitchFamily="34" charset="0"/>
                          <a:ea typeface="+mn-ea"/>
                          <a:cs typeface="+mn-cs"/>
                        </a:rPr>
                        <a:t>. The pieces stayed well together in the transfer.”</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2175534"/>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cookie dough was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not sticky and stayed together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in the precut shape so it was easy to place on the pan.”</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4511508"/>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dough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split perfectly into the precut pieces without falling apart</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They also didn’t stick to my hands as I was putting them on the baking sheet.”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7835075"/>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dough was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perfectly divided into little squares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that weren’t connected.”</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633741"/>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Broke apart easily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and kept shape when handling raw.”</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899066"/>
                  </a:ext>
                </a:extLst>
              </a:tr>
              <a:tr h="182880">
                <a:tc>
                  <a:txBody>
                    <a:bodyPr/>
                    <a:lstStyle/>
                    <a:p>
                      <a:r>
                        <a:rPr lang="en-US" sz="700" dirty="0">
                          <a:latin typeface="Century Gothic" panose="020B0502020202020204" pitchFamily="34" charset="0"/>
                        </a:rPr>
                        <a:t>“The </a:t>
                      </a:r>
                      <a:r>
                        <a:rPr lang="en-US" sz="700" b="1" dirty="0">
                          <a:solidFill>
                            <a:schemeClr val="accent3"/>
                          </a:solidFill>
                          <a:latin typeface="Century Gothic" panose="020B0502020202020204" pitchFamily="34" charset="0"/>
                        </a:rPr>
                        <a:t>dough pieces were separated enough </a:t>
                      </a:r>
                      <a:r>
                        <a:rPr lang="en-US" sz="700" dirty="0">
                          <a:latin typeface="Century Gothic" panose="020B0502020202020204" pitchFamily="34" charset="0"/>
                        </a:rPr>
                        <a:t>(much more than Toll House).”</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84277"/>
                  </a:ext>
                </a:extLst>
              </a:tr>
              <a:tr h="182880">
                <a:tc>
                  <a:txBody>
                    <a:bodyPr/>
                    <a:lstStyle/>
                    <a:p>
                      <a:r>
                        <a:rPr lang="en-US" sz="700" dirty="0">
                          <a:latin typeface="Century Gothic" panose="020B0502020202020204" pitchFamily="34" charset="0"/>
                        </a:rPr>
                        <a:t>“The </a:t>
                      </a:r>
                      <a:r>
                        <a:rPr lang="en-US" sz="700" b="1" dirty="0">
                          <a:solidFill>
                            <a:schemeClr val="accent5"/>
                          </a:solidFill>
                          <a:latin typeface="Century Gothic" panose="020B0502020202020204" pitchFamily="34" charset="0"/>
                        </a:rPr>
                        <a:t>cookie was too thick</a:t>
                      </a:r>
                      <a:r>
                        <a:rPr lang="en-US" sz="700" dirty="0">
                          <a:latin typeface="Century Gothic" panose="020B0502020202020204" pitchFamily="34" charset="0"/>
                        </a:rPr>
                        <a:t>, so it would fall apart when transferring to the baking sheet.”</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874578"/>
                  </a:ext>
                </a:extLst>
              </a:tr>
            </a:tbl>
          </a:graphicData>
        </a:graphic>
      </p:graphicFrame>
      <p:graphicFrame>
        <p:nvGraphicFramePr>
          <p:cNvPr id="30" name="Table 29">
            <a:extLst>
              <a:ext uri="{FF2B5EF4-FFF2-40B4-BE49-F238E27FC236}">
                <a16:creationId xmlns:a16="http://schemas.microsoft.com/office/drawing/2014/main" id="{98582D57-2060-3844-92AC-E94EF884B4FD}"/>
              </a:ext>
            </a:extLst>
          </p:cNvPr>
          <p:cNvGraphicFramePr>
            <a:graphicFrameLocks noGrp="1"/>
          </p:cNvGraphicFramePr>
          <p:nvPr/>
        </p:nvGraphicFramePr>
        <p:xfrm>
          <a:off x="6016334" y="1529849"/>
          <a:ext cx="2999232" cy="2636520"/>
        </p:xfrm>
        <a:graphic>
          <a:graphicData uri="http://schemas.openxmlformats.org/drawingml/2006/table">
            <a:tbl>
              <a:tblPr firstRow="1" bandRow="1">
                <a:tableStyleId>{5C22544A-7EE6-4342-B048-85BDC9FD1C3A}</a:tableStyleId>
              </a:tblPr>
              <a:tblGrid>
                <a:gridCol w="2999232">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cookie dough was already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measured out to the right size</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The dough was soft but not falling apart when putting in on the cookie sheet.”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didn’t have any leftover cookie dough on my hands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so cleaned up was very easy.”</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52857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“It’s just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easy to take a raw cookie dough and place it on a baking sheet</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4511508"/>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so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pretty easy to break apart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even though the dough is scored not cut.”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7835075"/>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“If chilled,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the dough is easy to move from the package to a baking sheet</a:t>
                      </a:r>
                      <a:r>
                        <a:rPr kumimoji="0" lang="en-US" sz="7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633741"/>
                  </a:ext>
                </a:extLst>
              </a:tr>
              <a:tr h="182880">
                <a:tc>
                  <a:txBody>
                    <a:bodyPr/>
                    <a:lstStyle/>
                    <a:p>
                      <a:r>
                        <a:rPr lang="en-US" sz="700" dirty="0">
                          <a:latin typeface="Century Gothic" panose="020B0502020202020204" pitchFamily="34" charset="0"/>
                        </a:rPr>
                        <a:t>“Precut </a:t>
                      </a:r>
                      <a:r>
                        <a:rPr lang="en-US" sz="700" b="1" dirty="0">
                          <a:solidFill>
                            <a:schemeClr val="accent4"/>
                          </a:solidFill>
                          <a:latin typeface="Century Gothic" panose="020B0502020202020204" pitchFamily="34" charset="0"/>
                        </a:rPr>
                        <a:t>pieces were not separating as easy as expected </a:t>
                      </a:r>
                      <a:r>
                        <a:rPr lang="en-US" sz="700" dirty="0">
                          <a:latin typeface="Century Gothic" panose="020B0502020202020204" pitchFamily="34" charset="0"/>
                        </a:rPr>
                        <a:t>but overall, it was manageable.”</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8427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was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really sticky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but the precuts helped separate.”</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2230525"/>
                  </a:ext>
                </a:extLst>
              </a:tr>
              <a:tr h="182880">
                <a:tc>
                  <a:txBody>
                    <a:bodyPr/>
                    <a:lstStyle/>
                    <a:p>
                      <a:r>
                        <a:rPr lang="en-US" sz="700" dirty="0">
                          <a:latin typeface="Century Gothic" panose="020B0502020202020204" pitchFamily="34" charset="0"/>
                        </a:rPr>
                        <a:t>“The </a:t>
                      </a:r>
                      <a:r>
                        <a:rPr lang="en-US" sz="700" b="1" dirty="0">
                          <a:solidFill>
                            <a:schemeClr val="accent5"/>
                          </a:solidFill>
                          <a:latin typeface="Century Gothic" panose="020B0502020202020204" pitchFamily="34" charset="0"/>
                        </a:rPr>
                        <a:t>cookie dough kept breaking apart </a:t>
                      </a:r>
                      <a:r>
                        <a:rPr lang="en-US" sz="700" dirty="0">
                          <a:latin typeface="Century Gothic" panose="020B0502020202020204" pitchFamily="34" charset="0"/>
                        </a:rPr>
                        <a:t>and it stuck to my fingers.”</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5894828"/>
                  </a:ext>
                </a:extLst>
              </a:tr>
              <a:tr h="182880">
                <a:tc>
                  <a:txBody>
                    <a:bodyPr/>
                    <a:lstStyle/>
                    <a:p>
                      <a:r>
                        <a:rPr lang="en-US" sz="700" dirty="0">
                          <a:latin typeface="Century Gothic" panose="020B0502020202020204" pitchFamily="34" charset="0"/>
                        </a:rPr>
                        <a:t>“</a:t>
                      </a:r>
                      <a:r>
                        <a:rPr lang="en-US" sz="700" b="1" dirty="0">
                          <a:solidFill>
                            <a:schemeClr val="accent5"/>
                          </a:solidFill>
                          <a:latin typeface="Century Gothic" panose="020B0502020202020204" pitchFamily="34" charset="0"/>
                        </a:rPr>
                        <a:t>Not separate cookies like the Pillsbury</a:t>
                      </a:r>
                      <a:r>
                        <a:rPr lang="en-US" sz="700" dirty="0">
                          <a:latin typeface="Century Gothic" panose="020B0502020202020204" pitchFamily="34" charset="0"/>
                        </a:rPr>
                        <a:t>. Just scored and hard to break apart evenly.”</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582434"/>
                  </a:ext>
                </a:extLst>
              </a:tr>
            </a:tbl>
          </a:graphicData>
        </a:graphic>
      </p:graphicFrame>
    </p:spTree>
    <p:extLst>
      <p:ext uri="{BB962C8B-B14F-4D97-AF65-F5344CB8AC3E}">
        <p14:creationId xmlns:p14="http://schemas.microsoft.com/office/powerpoint/2010/main" val="319229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DECCEB7-4A0D-6842-9159-01FCBB0306EF}"/>
              </a:ext>
            </a:extLst>
          </p:cNvPr>
          <p:cNvSpPr txBox="1"/>
          <p:nvPr/>
        </p:nvSpPr>
        <p:spPr>
          <a:xfrm>
            <a:off x="878264" y="1556366"/>
            <a:ext cx="3172079" cy="237081"/>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OPENING PACKAGING      </a:t>
            </a:r>
            <a:endPar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endParaRPr>
          </a:p>
        </p:txBody>
      </p:sp>
      <p:sp>
        <p:nvSpPr>
          <p:cNvPr id="2" name="Title 1">
            <a:extLst>
              <a:ext uri="{FF2B5EF4-FFF2-40B4-BE49-F238E27FC236}">
                <a16:creationId xmlns:a16="http://schemas.microsoft.com/office/drawing/2014/main" id="{F8EDA437-80A7-2E4E-9083-EA95C9DFCBF7}"/>
              </a:ext>
            </a:extLst>
          </p:cNvPr>
          <p:cNvSpPr>
            <a:spLocks noGrp="1"/>
          </p:cNvSpPr>
          <p:nvPr>
            <p:ph type="title"/>
          </p:nvPr>
        </p:nvSpPr>
        <p:spPr>
          <a:xfrm>
            <a:off x="349249" y="285750"/>
            <a:ext cx="8636096" cy="442140"/>
          </a:xfrm>
        </p:spPr>
        <p:txBody>
          <a:bodyPr/>
          <a:lstStyle/>
          <a:p>
            <a:r>
              <a:rPr lang="en-US" sz="1600" dirty="0"/>
              <a:t>Most consumers use scissors to open the package but use their hands to place dough.</a:t>
            </a:r>
          </a:p>
        </p:txBody>
      </p:sp>
      <p:sp>
        <p:nvSpPr>
          <p:cNvPr id="3" name="Slide Number Placeholder 2">
            <a:extLst>
              <a:ext uri="{FF2B5EF4-FFF2-40B4-BE49-F238E27FC236}">
                <a16:creationId xmlns:a16="http://schemas.microsoft.com/office/drawing/2014/main" id="{56BF4E5B-BF85-D445-9905-625A370421E9}"/>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1DA2BB28-0519-6D40-9EEE-A95A2E0C546C}"/>
              </a:ext>
            </a:extLst>
          </p:cNvPr>
          <p:cNvSpPr>
            <a:spLocks noGrp="1"/>
          </p:cNvSpPr>
          <p:nvPr>
            <p:ph sz="quarter" idx="11"/>
          </p:nvPr>
        </p:nvSpPr>
        <p:spPr>
          <a:xfrm>
            <a:off x="342899" y="821758"/>
            <a:ext cx="8636095" cy="442141"/>
          </a:xfrm>
        </p:spPr>
        <p:txBody>
          <a:bodyPr/>
          <a:lstStyle/>
          <a:p>
            <a:r>
              <a:rPr lang="en-US" dirty="0"/>
              <a:t>More than half of consumers use scissors to open both Pillsbury and Nestle’s outer packaging, indicating there may be an opportunity to optimize functionality for both brands. However, significantly more Nestle triers use a utensil to open the package, which suggests its packaging is more difficult to open than Pillsbury. Nearly all consumers use their hands to place the dough on to the cookie sheet.</a:t>
            </a:r>
          </a:p>
        </p:txBody>
      </p:sp>
      <p:sp>
        <p:nvSpPr>
          <p:cNvPr id="5" name="Text Placeholder 4">
            <a:extLst>
              <a:ext uri="{FF2B5EF4-FFF2-40B4-BE49-F238E27FC236}">
                <a16:creationId xmlns:a16="http://schemas.microsoft.com/office/drawing/2014/main" id="{F3E40BB9-CBA4-434F-B839-4B5F672DC7E0}"/>
              </a:ext>
            </a:extLst>
          </p:cNvPr>
          <p:cNvSpPr>
            <a:spLocks noGrp="1"/>
          </p:cNvSpPr>
          <p:nvPr>
            <p:ph type="body" sz="quarter" idx="12"/>
          </p:nvPr>
        </p:nvSpPr>
        <p:spPr/>
        <p:txBody>
          <a:bodyPr/>
          <a:lstStyle/>
          <a:p>
            <a:r>
              <a:rPr lang="en-US" dirty="0"/>
              <a:t>PACKAGING FUNCTIONALITY</a:t>
            </a:r>
          </a:p>
        </p:txBody>
      </p:sp>
      <p:sp>
        <p:nvSpPr>
          <p:cNvPr id="6" name="Text Placeholder 5">
            <a:extLst>
              <a:ext uri="{FF2B5EF4-FFF2-40B4-BE49-F238E27FC236}">
                <a16:creationId xmlns:a16="http://schemas.microsoft.com/office/drawing/2014/main" id="{1DE396EE-EC27-F545-8AB9-39F05EC1EA1E}"/>
              </a:ext>
            </a:extLst>
          </p:cNvPr>
          <p:cNvSpPr>
            <a:spLocks noGrp="1"/>
          </p:cNvSpPr>
          <p:nvPr>
            <p:ph type="body" sz="quarter" idx="15"/>
          </p:nvPr>
        </p:nvSpPr>
        <p:spPr>
          <a:xfrm>
            <a:off x="323627" y="4798767"/>
            <a:ext cx="2779791" cy="341434"/>
          </a:xfrm>
        </p:spPr>
        <p:txBody>
          <a:bodyPr/>
          <a:lstStyle/>
          <a:p>
            <a:r>
              <a:rPr lang="en-US" sz="700" dirty="0"/>
              <a:t>Q: Did you use anything to help you open the packaging?</a:t>
            </a:r>
          </a:p>
          <a:p>
            <a:r>
              <a:rPr lang="en-US" sz="700" dirty="0"/>
              <a:t>Q: Did you use anything to help you place the dough onto the cookie sheet?</a:t>
            </a:r>
          </a:p>
        </p:txBody>
      </p:sp>
      <p:graphicFrame>
        <p:nvGraphicFramePr>
          <p:cNvPr id="10" name="Chart 9">
            <a:extLst>
              <a:ext uri="{FF2B5EF4-FFF2-40B4-BE49-F238E27FC236}">
                <a16:creationId xmlns:a16="http://schemas.microsoft.com/office/drawing/2014/main" id="{80442BD8-EBF5-2A48-A65B-64A0A802F865}"/>
              </a:ext>
            </a:extLst>
          </p:cNvPr>
          <p:cNvGraphicFramePr/>
          <p:nvPr/>
        </p:nvGraphicFramePr>
        <p:xfrm>
          <a:off x="349249" y="1928442"/>
          <a:ext cx="4246857" cy="2149458"/>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74DAD395-B82F-B632-BBE5-A7681BEA9729}"/>
              </a:ext>
            </a:extLst>
          </p:cNvPr>
          <p:cNvSpPr txBox="1"/>
          <p:nvPr/>
        </p:nvSpPr>
        <p:spPr>
          <a:xfrm>
            <a:off x="5158852" y="1556366"/>
            <a:ext cx="3172079" cy="237081"/>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latin typeface="Century Gothic" panose="020F0302020204030204"/>
                <a:ea typeface="Helvetica Neue Light" charset="0"/>
                <a:cs typeface="Helvetica Neue Light" charset="0"/>
              </a:rPr>
              <a:t>PLACING COOKIE DOUGH</a:t>
            </a:r>
            <a:endParaRPr kumimoji="0" lang="en-US" sz="900" b="0" i="0" u="none" strike="noStrike" kern="1200" cap="none" spc="0" normalizeH="0" baseline="0" noProof="0" dirty="0">
              <a:ln>
                <a:noFill/>
              </a:ln>
              <a:solidFill>
                <a:srgbClr val="303030"/>
              </a:solidFill>
              <a:effectLst/>
              <a:uLnTx/>
              <a:uFillTx/>
              <a:latin typeface="Century Gothic" panose="020F0302020204030204"/>
              <a:ea typeface="Helvetica Neue Light" charset="0"/>
              <a:cs typeface="Helvetica Neue Light" charset="0"/>
            </a:endParaRPr>
          </a:p>
        </p:txBody>
      </p:sp>
      <p:graphicFrame>
        <p:nvGraphicFramePr>
          <p:cNvPr id="12" name="Chart 11">
            <a:extLst>
              <a:ext uri="{FF2B5EF4-FFF2-40B4-BE49-F238E27FC236}">
                <a16:creationId xmlns:a16="http://schemas.microsoft.com/office/drawing/2014/main" id="{DDF746EA-758C-9447-CA7F-342DEC3847A5}"/>
              </a:ext>
            </a:extLst>
          </p:cNvPr>
          <p:cNvGraphicFramePr/>
          <p:nvPr/>
        </p:nvGraphicFramePr>
        <p:xfrm>
          <a:off x="4621464" y="1934730"/>
          <a:ext cx="4246857" cy="2149458"/>
        </p:xfrm>
        <a:graphic>
          <a:graphicData uri="http://schemas.openxmlformats.org/drawingml/2006/chart">
            <c:chart xmlns:c="http://schemas.openxmlformats.org/drawingml/2006/chart" xmlns:r="http://schemas.openxmlformats.org/officeDocument/2006/relationships" r:id="rId4"/>
          </a:graphicData>
        </a:graphic>
      </p:graphicFrame>
      <p:grpSp>
        <p:nvGrpSpPr>
          <p:cNvPr id="13" name="Group 12">
            <a:extLst>
              <a:ext uri="{FF2B5EF4-FFF2-40B4-BE49-F238E27FC236}">
                <a16:creationId xmlns:a16="http://schemas.microsoft.com/office/drawing/2014/main" id="{6A77D870-1135-47C9-5A20-11F86320A35B}"/>
              </a:ext>
            </a:extLst>
          </p:cNvPr>
          <p:cNvGrpSpPr/>
          <p:nvPr/>
        </p:nvGrpSpPr>
        <p:grpSpPr>
          <a:xfrm>
            <a:off x="3927956" y="4065911"/>
            <a:ext cx="2249526" cy="707886"/>
            <a:chOff x="3080735" y="4321373"/>
            <a:chExt cx="2249526" cy="707886"/>
          </a:xfrm>
        </p:grpSpPr>
        <p:sp>
          <p:nvSpPr>
            <p:cNvPr id="14" name="TextBox 13">
              <a:extLst>
                <a:ext uri="{FF2B5EF4-FFF2-40B4-BE49-F238E27FC236}">
                  <a16:creationId xmlns:a16="http://schemas.microsoft.com/office/drawing/2014/main" id="{ECBCD7E2-8339-984A-3387-5FAC60B90FE2}"/>
                </a:ext>
              </a:extLst>
            </p:cNvPr>
            <p:cNvSpPr txBox="1"/>
            <p:nvPr/>
          </p:nvSpPr>
          <p:spPr>
            <a:xfrm>
              <a:off x="3080735" y="4321373"/>
              <a:ext cx="1085603"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15" name="TextBox 14">
              <a:extLst>
                <a:ext uri="{FF2B5EF4-FFF2-40B4-BE49-F238E27FC236}">
                  <a16:creationId xmlns:a16="http://schemas.microsoft.com/office/drawing/2014/main" id="{A9A710ED-2240-C1DB-5E06-B3D8FA8D7730}"/>
                </a:ext>
              </a:extLst>
            </p:cNvPr>
            <p:cNvSpPr txBox="1"/>
            <p:nvPr/>
          </p:nvSpPr>
          <p:spPr>
            <a:xfrm>
              <a:off x="4092004" y="4321373"/>
              <a:ext cx="123825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 Chocolate Chip Cookie Dough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grpSp>
    </p:spTree>
    <p:extLst>
      <p:ext uri="{BB962C8B-B14F-4D97-AF65-F5344CB8AC3E}">
        <p14:creationId xmlns:p14="http://schemas.microsoft.com/office/powerpoint/2010/main" val="281804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576F-8E2D-8155-D959-63BFBF813AF7}"/>
              </a:ext>
            </a:extLst>
          </p:cNvPr>
          <p:cNvSpPr>
            <a:spLocks noGrp="1"/>
          </p:cNvSpPr>
          <p:nvPr>
            <p:ph type="title"/>
          </p:nvPr>
        </p:nvSpPr>
        <p:spPr>
          <a:xfrm>
            <a:off x="511343" y="99261"/>
            <a:ext cx="7886700" cy="1057509"/>
          </a:xfrm>
        </p:spPr>
        <p:txBody>
          <a:bodyPr>
            <a:normAutofit/>
          </a:bodyPr>
          <a:lstStyle/>
          <a:p>
            <a:pPr algn="ctr"/>
            <a:r>
              <a:rPr lang="en-US" sz="2800"/>
              <a:t>Competitive Superiority Ambitions: </a:t>
            </a:r>
            <a:br>
              <a:rPr lang="en-US" sz="2800"/>
            </a:br>
            <a:r>
              <a:rPr lang="en-US" sz="2800"/>
              <a:t>Pillsbury Chocolate Chip Cookies</a:t>
            </a:r>
            <a:endParaRPr lang="en-US" sz="2800" dirty="0"/>
          </a:p>
        </p:txBody>
      </p:sp>
      <p:sp>
        <p:nvSpPr>
          <p:cNvPr id="5" name="Content Placeholder 2">
            <a:extLst>
              <a:ext uri="{FF2B5EF4-FFF2-40B4-BE49-F238E27FC236}">
                <a16:creationId xmlns:a16="http://schemas.microsoft.com/office/drawing/2014/main" id="{5EF9C5C4-5FC2-9826-DC64-06A04DA4AE4E}"/>
              </a:ext>
            </a:extLst>
          </p:cNvPr>
          <p:cNvSpPr>
            <a:spLocks noGrp="1"/>
          </p:cNvSpPr>
          <p:nvPr>
            <p:ph idx="1"/>
          </p:nvPr>
        </p:nvSpPr>
        <p:spPr>
          <a:xfrm>
            <a:off x="511343" y="1609733"/>
            <a:ext cx="5768272" cy="3116501"/>
          </a:xfrm>
        </p:spPr>
        <p:txBody>
          <a:bodyPr>
            <a:normAutofit/>
          </a:bodyPr>
          <a:lstStyle/>
          <a:p>
            <a:pPr marL="0" indent="0">
              <a:spcBef>
                <a:spcPts val="1200"/>
              </a:spcBef>
              <a:spcAft>
                <a:spcPts val="1200"/>
              </a:spcAft>
              <a:buNone/>
            </a:pPr>
            <a:r>
              <a:rPr lang="en-US" sz="1800" b="1" dirty="0"/>
              <a:t>Anchor Metric</a:t>
            </a:r>
            <a:r>
              <a:rPr lang="en-US" sz="1800" dirty="0"/>
              <a:t>: Competitive Superiority </a:t>
            </a:r>
          </a:p>
          <a:p>
            <a:pPr marL="0" indent="0">
              <a:spcBef>
                <a:spcPts val="0"/>
              </a:spcBef>
              <a:buNone/>
            </a:pPr>
            <a:r>
              <a:rPr lang="en-US" sz="1800" b="1" dirty="0"/>
              <a:t>Ambition: </a:t>
            </a:r>
          </a:p>
          <a:p>
            <a:pPr marL="342900" indent="-342900">
              <a:spcBef>
                <a:spcPts val="0"/>
              </a:spcBef>
              <a:buFont typeface="+mj-lt"/>
              <a:buAutoNum type="arabicPeriod"/>
            </a:pPr>
            <a:r>
              <a:rPr lang="en-US" sz="1800" dirty="0"/>
              <a:t>Achieve </a:t>
            </a:r>
            <a:r>
              <a:rPr lang="en-US" sz="1800" i="1" u="sng" dirty="0"/>
              <a:t>significant preference </a:t>
            </a:r>
            <a:r>
              <a:rPr lang="en-US" sz="1800" dirty="0"/>
              <a:t>in product over Nestle </a:t>
            </a:r>
          </a:p>
          <a:p>
            <a:pPr lvl="1">
              <a:spcBef>
                <a:spcPts val="0"/>
              </a:spcBef>
            </a:pPr>
            <a:r>
              <a:rPr lang="en-US" sz="1400" dirty="0"/>
              <a:t>Achieve </a:t>
            </a:r>
            <a:r>
              <a:rPr lang="en-US" sz="1400" i="1" dirty="0"/>
              <a:t>significance</a:t>
            </a:r>
            <a:r>
              <a:rPr lang="en-US" sz="1400" dirty="0"/>
              <a:t> in all secondary success criteria (overall, appearance, flavor and texture liking)</a:t>
            </a:r>
          </a:p>
          <a:p>
            <a:pPr marL="342900" indent="-342900">
              <a:spcBef>
                <a:spcPts val="600"/>
              </a:spcBef>
              <a:spcAft>
                <a:spcPts val="600"/>
              </a:spcAft>
              <a:buFont typeface="+mj-lt"/>
              <a:buAutoNum type="arabicPeriod"/>
            </a:pPr>
            <a:r>
              <a:rPr lang="en-US" sz="1800" dirty="0"/>
              <a:t>Achieve </a:t>
            </a:r>
            <a:r>
              <a:rPr lang="en-US" sz="1800" i="1" u="sng" dirty="0"/>
              <a:t>parity</a:t>
            </a:r>
            <a:r>
              <a:rPr lang="en-US" sz="1800" dirty="0"/>
              <a:t> in package functionality over Nestle</a:t>
            </a:r>
          </a:p>
        </p:txBody>
      </p:sp>
      <p:pic>
        <p:nvPicPr>
          <p:cNvPr id="6" name="Picture 5" descr="Graphical user interface&#10;&#10;Description automatically generated">
            <a:extLst>
              <a:ext uri="{FF2B5EF4-FFF2-40B4-BE49-F238E27FC236}">
                <a16:creationId xmlns:a16="http://schemas.microsoft.com/office/drawing/2014/main" id="{43BC819C-A2A8-FBBC-8C8E-306B4C9EB8DC}"/>
              </a:ext>
            </a:extLst>
          </p:cNvPr>
          <p:cNvPicPr>
            <a:picLocks noChangeAspect="1"/>
          </p:cNvPicPr>
          <p:nvPr/>
        </p:nvPicPr>
        <p:blipFill>
          <a:blip r:embed="rId2"/>
          <a:stretch>
            <a:fillRect/>
          </a:stretch>
        </p:blipFill>
        <p:spPr>
          <a:xfrm>
            <a:off x="6401338" y="1608462"/>
            <a:ext cx="2231319" cy="2231319"/>
          </a:xfrm>
          <a:prstGeom prst="rect">
            <a:avLst/>
          </a:prstGeom>
        </p:spPr>
      </p:pic>
    </p:spTree>
    <p:extLst>
      <p:ext uri="{BB962C8B-B14F-4D97-AF65-F5344CB8AC3E}">
        <p14:creationId xmlns:p14="http://schemas.microsoft.com/office/powerpoint/2010/main" val="8301145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77CD1-495C-6845-9B65-848771ACED83}"/>
              </a:ext>
            </a:extLst>
          </p:cNvPr>
          <p:cNvSpPr>
            <a:spLocks noGrp="1"/>
          </p:cNvSpPr>
          <p:nvPr>
            <p:ph type="title"/>
          </p:nvPr>
        </p:nvSpPr>
        <p:spPr/>
        <p:txBody>
          <a:bodyPr/>
          <a:lstStyle/>
          <a:p>
            <a:r>
              <a:rPr lang="en-US" sz="1600" dirty="0"/>
              <a:t>Consumers are pleasantly surprised by Pillsbury’s taste and flavor.</a:t>
            </a:r>
          </a:p>
        </p:txBody>
      </p:sp>
      <p:sp>
        <p:nvSpPr>
          <p:cNvPr id="3" name="Slide Number Placeholder 2">
            <a:extLst>
              <a:ext uri="{FF2B5EF4-FFF2-40B4-BE49-F238E27FC236}">
                <a16:creationId xmlns:a16="http://schemas.microsoft.com/office/drawing/2014/main" id="{6732CDD5-1610-DE40-AC70-F1F5E35708FC}"/>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303030"/>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000" b="1" i="0" u="none" strike="noStrike" kern="1200" cap="none" spc="0" normalizeH="0" baseline="0" noProof="0">
              <a:ln>
                <a:noFill/>
              </a:ln>
              <a:solidFill>
                <a:srgbClr val="303030"/>
              </a:solidFill>
              <a:effectLst/>
              <a:uLnTx/>
              <a:uFillTx/>
              <a:latin typeface="Century Gothic" panose="020B0502020202020204" pitchFamily="34" charset="0"/>
              <a:ea typeface="+mn-ea"/>
              <a:cs typeface="+mn-cs"/>
            </a:endParaRPr>
          </a:p>
        </p:txBody>
      </p:sp>
      <p:sp>
        <p:nvSpPr>
          <p:cNvPr id="4" name="Content Placeholder 3">
            <a:extLst>
              <a:ext uri="{FF2B5EF4-FFF2-40B4-BE49-F238E27FC236}">
                <a16:creationId xmlns:a16="http://schemas.microsoft.com/office/drawing/2014/main" id="{988E6A8F-CCBC-394D-B84F-02E346C52A14}"/>
              </a:ext>
            </a:extLst>
          </p:cNvPr>
          <p:cNvSpPr>
            <a:spLocks noGrp="1"/>
          </p:cNvSpPr>
          <p:nvPr>
            <p:ph sz="quarter" idx="11"/>
          </p:nvPr>
        </p:nvSpPr>
        <p:spPr>
          <a:xfrm>
            <a:off x="342899" y="821758"/>
            <a:ext cx="8550579" cy="442141"/>
          </a:xfrm>
        </p:spPr>
        <p:txBody>
          <a:bodyPr/>
          <a:lstStyle/>
          <a:p>
            <a:r>
              <a:rPr lang="en-US" dirty="0"/>
              <a:t>Pillsbury is significantly more likely to exceed expectations, especially compared to Nestle’s more appealing packaging design. Some mentioned the Pillsbury baked cookie tasted better than they appeared on the packaging, suggesting optimizations to the imagery could help set expectations and bring new consumers into the brand.</a:t>
            </a:r>
          </a:p>
        </p:txBody>
      </p:sp>
      <p:sp>
        <p:nvSpPr>
          <p:cNvPr id="5" name="Text Placeholder 4">
            <a:extLst>
              <a:ext uri="{FF2B5EF4-FFF2-40B4-BE49-F238E27FC236}">
                <a16:creationId xmlns:a16="http://schemas.microsoft.com/office/drawing/2014/main" id="{9972A98A-ABEF-C34F-BA3D-33E786A3D92B}"/>
              </a:ext>
            </a:extLst>
          </p:cNvPr>
          <p:cNvSpPr>
            <a:spLocks noGrp="1"/>
          </p:cNvSpPr>
          <p:nvPr>
            <p:ph type="body" sz="quarter" idx="12"/>
          </p:nvPr>
        </p:nvSpPr>
        <p:spPr/>
        <p:txBody>
          <a:bodyPr/>
          <a:lstStyle/>
          <a:p>
            <a:r>
              <a:rPr lang="en-US" dirty="0"/>
              <a:t>EXPERIENCE RELATIVE TO EXPECTATIONS [FMOT – SMOT CONGRUENCY]</a:t>
            </a:r>
          </a:p>
        </p:txBody>
      </p:sp>
      <p:sp>
        <p:nvSpPr>
          <p:cNvPr id="6" name="Text Placeholder 5">
            <a:extLst>
              <a:ext uri="{FF2B5EF4-FFF2-40B4-BE49-F238E27FC236}">
                <a16:creationId xmlns:a16="http://schemas.microsoft.com/office/drawing/2014/main" id="{862998D5-0A95-3840-BAD8-7D2FE6650082}"/>
              </a:ext>
            </a:extLst>
          </p:cNvPr>
          <p:cNvSpPr>
            <a:spLocks noGrp="1"/>
          </p:cNvSpPr>
          <p:nvPr>
            <p:ph type="body" sz="quarter" idx="15"/>
          </p:nvPr>
        </p:nvSpPr>
        <p:spPr>
          <a:xfrm>
            <a:off x="342899" y="4802066"/>
            <a:ext cx="5673434" cy="341434"/>
          </a:xfrm>
        </p:spPr>
        <p:txBody>
          <a:bodyPr/>
          <a:lstStyle/>
          <a:p>
            <a:pPr lvl="0"/>
            <a:r>
              <a:rPr lang="en-US" sz="700" dirty="0"/>
              <a:t>Q: Thinking about what you expected from this cookie based on the packaging (including imagery, claims, callouts, colors, etc.) you saw when purchasing, how well did your experience eating the cookie match these expectations?</a:t>
            </a:r>
          </a:p>
          <a:p>
            <a:r>
              <a:rPr lang="en-US" sz="700" dirty="0"/>
              <a:t>Q: Please explain why this cookie [exceeded // met // did not meet your expectations. </a:t>
            </a:r>
            <a:r>
              <a:rPr lang="en-US" sz="700" i="1" dirty="0"/>
              <a:t>Open-ended response</a:t>
            </a:r>
            <a:endParaRPr lang="en-US" sz="700" dirty="0"/>
          </a:p>
        </p:txBody>
      </p:sp>
      <p:graphicFrame>
        <p:nvGraphicFramePr>
          <p:cNvPr id="18" name="Chart 17">
            <a:extLst>
              <a:ext uri="{FF2B5EF4-FFF2-40B4-BE49-F238E27FC236}">
                <a16:creationId xmlns:a16="http://schemas.microsoft.com/office/drawing/2014/main" id="{1728BDDF-D1CD-C741-8BE9-F8BA8E359B99}"/>
              </a:ext>
            </a:extLst>
          </p:cNvPr>
          <p:cNvGraphicFramePr/>
          <p:nvPr/>
        </p:nvGraphicFramePr>
        <p:xfrm>
          <a:off x="185299" y="1548905"/>
          <a:ext cx="7332729" cy="2601174"/>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D9F1C3CA-14B5-B747-B62D-F9834D464F5B}"/>
              </a:ext>
            </a:extLst>
          </p:cNvPr>
          <p:cNvSpPr txBox="1"/>
          <p:nvPr/>
        </p:nvSpPr>
        <p:spPr>
          <a:xfrm>
            <a:off x="1803688" y="1361579"/>
            <a:ext cx="52320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54% </a:t>
            </a: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B</a:t>
            </a:r>
          </a:p>
        </p:txBody>
      </p:sp>
      <p:sp>
        <p:nvSpPr>
          <p:cNvPr id="22" name="TextBox 21">
            <a:extLst>
              <a:ext uri="{FF2B5EF4-FFF2-40B4-BE49-F238E27FC236}">
                <a16:creationId xmlns:a16="http://schemas.microsoft.com/office/drawing/2014/main" id="{09F8C479-90B2-0745-A99D-BD0A60FCDE6C}"/>
              </a:ext>
            </a:extLst>
          </p:cNvPr>
          <p:cNvSpPr txBox="1"/>
          <p:nvPr/>
        </p:nvSpPr>
        <p:spPr>
          <a:xfrm>
            <a:off x="1860743" y="4134230"/>
            <a:ext cx="40908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4%</a:t>
            </a:r>
          </a:p>
        </p:txBody>
      </p:sp>
      <p:sp>
        <p:nvSpPr>
          <p:cNvPr id="23" name="TextBox 22">
            <a:extLst>
              <a:ext uri="{FF2B5EF4-FFF2-40B4-BE49-F238E27FC236}">
                <a16:creationId xmlns:a16="http://schemas.microsoft.com/office/drawing/2014/main" id="{A4D2D696-9739-794C-A22F-985329E3050B}"/>
              </a:ext>
            </a:extLst>
          </p:cNvPr>
          <p:cNvSpPr txBox="1"/>
          <p:nvPr/>
        </p:nvSpPr>
        <p:spPr>
          <a:xfrm>
            <a:off x="5500560" y="1361579"/>
            <a:ext cx="409087"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31%</a:t>
            </a:r>
          </a:p>
        </p:txBody>
      </p:sp>
      <p:sp>
        <p:nvSpPr>
          <p:cNvPr id="24" name="TextBox 23">
            <a:extLst>
              <a:ext uri="{FF2B5EF4-FFF2-40B4-BE49-F238E27FC236}">
                <a16:creationId xmlns:a16="http://schemas.microsoft.com/office/drawing/2014/main" id="{1F5CCF63-E564-5241-BEF1-E2175EAFE991}"/>
              </a:ext>
            </a:extLst>
          </p:cNvPr>
          <p:cNvSpPr txBox="1"/>
          <p:nvPr/>
        </p:nvSpPr>
        <p:spPr>
          <a:xfrm>
            <a:off x="5442558" y="4134230"/>
            <a:ext cx="525090"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11% </a:t>
            </a: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A</a:t>
            </a:r>
          </a:p>
        </p:txBody>
      </p:sp>
      <p:sp>
        <p:nvSpPr>
          <p:cNvPr id="25" name="TextBox 24">
            <a:extLst>
              <a:ext uri="{FF2B5EF4-FFF2-40B4-BE49-F238E27FC236}">
                <a16:creationId xmlns:a16="http://schemas.microsoft.com/office/drawing/2014/main" id="{1779B3D1-4EEB-B64E-A0DA-B5AA7480F737}"/>
              </a:ext>
            </a:extLst>
          </p:cNvPr>
          <p:cNvSpPr txBox="1"/>
          <p:nvPr/>
        </p:nvSpPr>
        <p:spPr>
          <a:xfrm>
            <a:off x="1775785" y="4319243"/>
            <a:ext cx="579006"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AC3EB"/>
                </a:solidFill>
                <a:effectLst/>
                <a:uLnTx/>
                <a:uFillTx/>
                <a:latin typeface="Century Gothic" panose="020B0502020202020204" pitchFamily="34" charset="0"/>
                <a:ea typeface="Helvetica Neue Light" charset="0"/>
                <a:cs typeface="Helvetica Neue Light" charset="0"/>
              </a:rPr>
              <a:t>Pillsbury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114</a:t>
            </a:r>
          </a:p>
        </p:txBody>
      </p:sp>
      <p:sp>
        <p:nvSpPr>
          <p:cNvPr id="26" name="TextBox 25">
            <a:extLst>
              <a:ext uri="{FF2B5EF4-FFF2-40B4-BE49-F238E27FC236}">
                <a16:creationId xmlns:a16="http://schemas.microsoft.com/office/drawing/2014/main" id="{167F8043-313C-E545-A958-9CA0F2AC471B}"/>
              </a:ext>
            </a:extLst>
          </p:cNvPr>
          <p:cNvSpPr txBox="1"/>
          <p:nvPr/>
        </p:nvSpPr>
        <p:spPr>
          <a:xfrm>
            <a:off x="5217634" y="4319243"/>
            <a:ext cx="974947" cy="44627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DF9709"/>
                </a:solidFill>
                <a:effectLst/>
                <a:uLnTx/>
                <a:uFillTx/>
                <a:latin typeface="Century Gothic" panose="020B0502020202020204" pitchFamily="34" charset="0"/>
                <a:ea typeface="Helvetica Neue Light" charset="0"/>
                <a:cs typeface="Helvetica Neue Light" charset="0"/>
              </a:rPr>
              <a:t>Nestle Tollhouse</a:t>
            </a:r>
            <a:br>
              <a:rPr kumimoji="0" lang="en-US" sz="800" b="1" i="0" u="none" strike="noStrike" kern="1200" cap="none" spc="0" normalizeH="0" baseline="0" noProof="0" dirty="0">
                <a:ln>
                  <a:noFill/>
                </a:ln>
                <a:solidFill>
                  <a:srgbClr val="1975D7"/>
                </a:solidFill>
                <a:effectLst/>
                <a:uLnTx/>
                <a:uFillTx/>
                <a:latin typeface="Century Gothic" panose="020B0502020202020204" pitchFamily="34" charset="0"/>
                <a:ea typeface="Helvetica Neue Light" charset="0"/>
                <a:cs typeface="Helvetica Neue Light" charset="0"/>
              </a:rPr>
            </a:b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Helvetica Neue Light" charset="0"/>
                <a:cs typeface="Helvetica Neue Light" charset="0"/>
              </a:rPr>
              <a:t>n = 113</a:t>
            </a:r>
          </a:p>
        </p:txBody>
      </p:sp>
      <p:sp>
        <p:nvSpPr>
          <p:cNvPr id="27" name="TextBox 26">
            <a:extLst>
              <a:ext uri="{FF2B5EF4-FFF2-40B4-BE49-F238E27FC236}">
                <a16:creationId xmlns:a16="http://schemas.microsoft.com/office/drawing/2014/main" id="{2F935E17-9E06-DA46-8B9F-3CDFD4E5016D}"/>
              </a:ext>
            </a:extLst>
          </p:cNvPr>
          <p:cNvSpPr txBox="1"/>
          <p:nvPr/>
        </p:nvSpPr>
        <p:spPr>
          <a:xfrm>
            <a:off x="209924" y="1361579"/>
            <a:ext cx="659155"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Top 2 Box</a:t>
            </a:r>
          </a:p>
        </p:txBody>
      </p:sp>
      <p:sp>
        <p:nvSpPr>
          <p:cNvPr id="28" name="TextBox 27">
            <a:extLst>
              <a:ext uri="{FF2B5EF4-FFF2-40B4-BE49-F238E27FC236}">
                <a16:creationId xmlns:a16="http://schemas.microsoft.com/office/drawing/2014/main" id="{1FDCE121-F799-8147-BB59-24786BFC8F99}"/>
              </a:ext>
            </a:extLst>
          </p:cNvPr>
          <p:cNvSpPr txBox="1"/>
          <p:nvPr/>
        </p:nvSpPr>
        <p:spPr>
          <a:xfrm>
            <a:off x="209924" y="4132964"/>
            <a:ext cx="830677" cy="2154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Bottom 2 Box</a:t>
            </a:r>
          </a:p>
        </p:txBody>
      </p:sp>
      <p:graphicFrame>
        <p:nvGraphicFramePr>
          <p:cNvPr id="29" name="Table 28">
            <a:extLst>
              <a:ext uri="{FF2B5EF4-FFF2-40B4-BE49-F238E27FC236}">
                <a16:creationId xmlns:a16="http://schemas.microsoft.com/office/drawing/2014/main" id="{9571AA19-D075-EB49-B27F-AD91E54720CE}"/>
              </a:ext>
            </a:extLst>
          </p:cNvPr>
          <p:cNvGraphicFramePr>
            <a:graphicFrameLocks noGrp="1"/>
          </p:cNvGraphicFramePr>
          <p:nvPr/>
        </p:nvGraphicFramePr>
        <p:xfrm>
          <a:off x="2367168" y="1523455"/>
          <a:ext cx="2968989" cy="2743200"/>
        </p:xfrm>
        <a:graphic>
          <a:graphicData uri="http://schemas.openxmlformats.org/drawingml/2006/table">
            <a:tbl>
              <a:tblPr firstRow="1" bandRow="1">
                <a:tableStyleId>{5C22544A-7EE6-4342-B048-85BDC9FD1C3A}</a:tableStyleId>
              </a:tblPr>
              <a:tblGrid>
                <a:gridCol w="2968989">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“Package look I wasn’t initially drawn to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the Pillsbury but it ended up being the better cookie</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“This cookie exceeded my expectations because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it got crispy on the edges, which I love</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23894673"/>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700" b="0" kern="1200" dirty="0">
                          <a:solidFill>
                            <a:schemeClr val="dk1"/>
                          </a:solidFill>
                          <a:latin typeface="Century Gothic" panose="020B0502020202020204" pitchFamily="34" charset="0"/>
                          <a:ea typeface="+mn-ea"/>
                          <a:cs typeface="+mn-cs"/>
                        </a:rPr>
                        <a:t>“The </a:t>
                      </a:r>
                      <a:r>
                        <a:rPr lang="en-US" sz="700" b="1" kern="1200" dirty="0">
                          <a:solidFill>
                            <a:schemeClr val="accent3"/>
                          </a:solidFill>
                          <a:latin typeface="Century Gothic" panose="020B0502020202020204" pitchFamily="34" charset="0"/>
                          <a:ea typeface="+mn-ea"/>
                          <a:cs typeface="+mn-cs"/>
                        </a:rPr>
                        <a:t>pictures of the baked cookie on the package just didn't appear that appetizing</a:t>
                      </a:r>
                      <a:r>
                        <a:rPr lang="en-US" sz="700" b="0" kern="1200" dirty="0">
                          <a:solidFill>
                            <a:schemeClr val="dk1"/>
                          </a:solidFill>
                          <a:latin typeface="Century Gothic" panose="020B0502020202020204" pitchFamily="34" charset="0"/>
                          <a:ea typeface="+mn-ea"/>
                          <a:cs typeface="+mn-cs"/>
                        </a:rPr>
                        <a:t>, but it actually ended up </a:t>
                      </a:r>
                      <a:r>
                        <a:rPr lang="en-US" sz="700" b="1" kern="1200" dirty="0">
                          <a:solidFill>
                            <a:schemeClr val="accent3"/>
                          </a:solidFill>
                          <a:latin typeface="Century Gothic" panose="020B0502020202020204" pitchFamily="34" charset="0"/>
                          <a:ea typeface="+mn-ea"/>
                          <a:cs typeface="+mn-cs"/>
                        </a:rPr>
                        <a:t>being the clear winner</a:t>
                      </a:r>
                      <a:r>
                        <a:rPr lang="en-US" sz="700" b="0" kern="1200" dirty="0">
                          <a:solidFill>
                            <a:schemeClr val="dk1"/>
                          </a:solidFill>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12175534"/>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cookie was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very delicious, very soft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and I love that you can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eat the dough raw</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4511508"/>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 like Pillsbury cookies. They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toast good and my kids like them</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7835075"/>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was a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bakeable cookie that tuned out decent</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 But wasn’t as good as Nestle.”</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633741"/>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cookies did not look quite as good as the cookies on the package</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899066"/>
                  </a:ext>
                </a:extLst>
              </a:tr>
              <a:tr h="182880">
                <a:tc>
                  <a:txBody>
                    <a:bodyPr/>
                    <a:lstStyle/>
                    <a:p>
                      <a:r>
                        <a:rPr lang="en-US" sz="700" dirty="0">
                          <a:latin typeface="Century Gothic" panose="020B0502020202020204" pitchFamily="34" charset="0"/>
                        </a:rPr>
                        <a:t>“</a:t>
                      </a:r>
                      <a:r>
                        <a:rPr lang="en-US" sz="700" b="1" dirty="0">
                          <a:solidFill>
                            <a:schemeClr val="accent4"/>
                          </a:solidFill>
                          <a:latin typeface="Century Gothic" panose="020B0502020202020204" pitchFamily="34" charset="0"/>
                        </a:rPr>
                        <a:t>Pillsbury is known for their premade baking products </a:t>
                      </a:r>
                      <a:r>
                        <a:rPr lang="en-US" sz="700" dirty="0">
                          <a:latin typeface="Century Gothic" panose="020B0502020202020204" pitchFamily="34" charset="0"/>
                        </a:rPr>
                        <a:t>and have never disappointed.”</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84277"/>
                  </a:ext>
                </a:extLst>
              </a:tr>
              <a:tr h="182880">
                <a:tc>
                  <a:txBody>
                    <a:bodyPr/>
                    <a:lstStyle/>
                    <a:p>
                      <a:r>
                        <a:rPr lang="en-US" sz="700" dirty="0">
                          <a:latin typeface="Century Gothic" panose="020B0502020202020204" pitchFamily="34" charset="0"/>
                        </a:rPr>
                        <a:t>“It </a:t>
                      </a:r>
                      <a:r>
                        <a:rPr lang="en-US" sz="700" b="1" dirty="0">
                          <a:solidFill>
                            <a:schemeClr val="accent5"/>
                          </a:solidFill>
                          <a:latin typeface="Century Gothic" panose="020B0502020202020204" pitchFamily="34" charset="0"/>
                        </a:rPr>
                        <a:t>tasted like a sugar cookie with chocolate chips </a:t>
                      </a:r>
                      <a:r>
                        <a:rPr lang="en-US" sz="700" dirty="0">
                          <a:latin typeface="Century Gothic" panose="020B0502020202020204" pitchFamily="34" charset="0"/>
                        </a:rPr>
                        <a:t>added instead of a homemade cookie.”</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2874578"/>
                  </a:ext>
                </a:extLst>
              </a:tr>
            </a:tbl>
          </a:graphicData>
        </a:graphic>
      </p:graphicFrame>
      <p:graphicFrame>
        <p:nvGraphicFramePr>
          <p:cNvPr id="30" name="Table 29">
            <a:extLst>
              <a:ext uri="{FF2B5EF4-FFF2-40B4-BE49-F238E27FC236}">
                <a16:creationId xmlns:a16="http://schemas.microsoft.com/office/drawing/2014/main" id="{98582D57-2060-3844-92AC-E94EF884B4FD}"/>
              </a:ext>
            </a:extLst>
          </p:cNvPr>
          <p:cNvGraphicFramePr>
            <a:graphicFrameLocks noGrp="1"/>
          </p:cNvGraphicFramePr>
          <p:nvPr/>
        </p:nvGraphicFramePr>
        <p:xfrm>
          <a:off x="6016334" y="1529849"/>
          <a:ext cx="2999232" cy="2636520"/>
        </p:xfrm>
        <a:graphic>
          <a:graphicData uri="http://schemas.openxmlformats.org/drawingml/2006/table">
            <a:tbl>
              <a:tblPr firstRow="1" bandRow="1">
                <a:tableStyleId>{5C22544A-7EE6-4342-B048-85BDC9FD1C3A}</a:tableStyleId>
              </a:tblPr>
              <a:tblGrid>
                <a:gridCol w="2999232">
                  <a:extLst>
                    <a:ext uri="{9D8B030D-6E8A-4147-A177-3AD203B41FA5}">
                      <a16:colId xmlns:a16="http://schemas.microsoft.com/office/drawing/2014/main" val="1661912119"/>
                    </a:ext>
                  </a:extLst>
                </a:gridCol>
              </a:tblGrid>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 have never tasted both of them at the same time, and now that I did I </a:t>
                      </a:r>
                      <a:r>
                        <a:rPr kumimoji="0" lang="en-US" sz="700" b="1" i="0" u="none" strike="noStrike" kern="1200" cap="none" spc="0" normalizeH="0" baseline="0" noProof="0" dirty="0">
                          <a:ln>
                            <a:noFill/>
                          </a:ln>
                          <a:solidFill>
                            <a:schemeClr val="accent2"/>
                          </a:solidFill>
                          <a:effectLst/>
                          <a:uLnTx/>
                          <a:uFillTx/>
                          <a:latin typeface="Century Gothic" panose="020B0502020202020204" pitchFamily="34" charset="0"/>
                          <a:ea typeface="+mn-ea"/>
                          <a:cs typeface="+mn-cs"/>
                        </a:rPr>
                        <a:t>realized that the Nestle cookies are better</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54371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cookies were much softer than I thought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they would be. They were also nice size cookies.”</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528574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r>
                        <a:rPr kumimoji="0" lang="en-US" sz="700" b="1" i="0" u="none" strike="noStrike" kern="1200" cap="none" spc="0" normalizeH="0" baseline="0" noProof="0" dirty="0">
                          <a:ln>
                            <a:noFill/>
                          </a:ln>
                          <a:solidFill>
                            <a:schemeClr val="accent3"/>
                          </a:solidFill>
                          <a:effectLst/>
                          <a:uLnTx/>
                          <a:uFillTx/>
                          <a:latin typeface="Century Gothic" panose="020B0502020202020204" pitchFamily="34" charset="0"/>
                          <a:ea typeface="+mn-ea"/>
                          <a:cs typeface="+mn-cs"/>
                        </a:rPr>
                        <a:t>So delicious when taste tested against another cookie product </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that cost more money.”</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4511508"/>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“The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packaging made them look delicious and they were</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7835075"/>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“It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met my expectations because I’m familiar with the Tollhouse brand </a:t>
                      </a:r>
                      <a:r>
                        <a:rPr kumimoji="0" lang="en-US" sz="7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and their dough so I knew it would be a good tasting cookie.”</a:t>
                      </a:r>
                    </a:p>
                  </a:txBody>
                  <a:tcPr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8633741"/>
                  </a:ext>
                </a:extLst>
              </a:tr>
              <a:tr h="182880">
                <a:tc>
                  <a:txBody>
                    <a:bodyPr/>
                    <a:lstStyle/>
                    <a:p>
                      <a:r>
                        <a:rPr lang="en-US" sz="700" dirty="0">
                          <a:latin typeface="Century Gothic" panose="020B0502020202020204" pitchFamily="34" charset="0"/>
                        </a:rPr>
                        <a:t>“I’ve had worse cookies and this one </a:t>
                      </a:r>
                      <a:r>
                        <a:rPr lang="en-US" sz="700" b="1" dirty="0">
                          <a:solidFill>
                            <a:schemeClr val="accent4"/>
                          </a:solidFill>
                          <a:latin typeface="Century Gothic" panose="020B0502020202020204" pitchFamily="34" charset="0"/>
                        </a:rPr>
                        <a:t>is not that bad just not as good as Pillsbury</a:t>
                      </a:r>
                      <a:r>
                        <a:rPr lang="en-US" sz="700" dirty="0">
                          <a:latin typeface="Century Gothic" panose="020B0502020202020204" pitchFamily="34" charset="0"/>
                        </a:rPr>
                        <a:t>.”</a:t>
                      </a:r>
                    </a:p>
                  </a:txBody>
                  <a:tcPr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884277"/>
                  </a:ext>
                </a:extLst>
              </a:tr>
              <a:tr h="1828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“It was good just </a:t>
                      </a:r>
                      <a:r>
                        <a:rPr kumimoji="0" lang="en-US" sz="700" b="1" i="0" u="none" strike="noStrike" kern="1200" cap="none" spc="0" normalizeH="0" baseline="0" noProof="0" dirty="0">
                          <a:ln>
                            <a:noFill/>
                          </a:ln>
                          <a:solidFill>
                            <a:schemeClr val="accent4"/>
                          </a:solidFill>
                          <a:effectLst/>
                          <a:uLnTx/>
                          <a:uFillTx/>
                          <a:latin typeface="Century Gothic" panose="020B0502020202020204" pitchFamily="34" charset="0"/>
                          <a:ea typeface="+mn-ea"/>
                          <a:cs typeface="+mn-cs"/>
                        </a:rPr>
                        <a:t>not overwhelming good</a:t>
                      </a:r>
                      <a:r>
                        <a:rPr kumimoji="0" lang="en-US" sz="700" b="0" i="0" u="none" strike="noStrike" kern="1200" cap="none" spc="0" normalizeH="0" baseline="0" noProof="0" dirty="0">
                          <a:ln>
                            <a:noFill/>
                          </a:ln>
                          <a:solidFill>
                            <a:srgbClr val="303030"/>
                          </a:solidFill>
                          <a:effectLst/>
                          <a:uLnTx/>
                          <a:uFillTx/>
                          <a:latin typeface="Century Gothic" panose="020B0502020202020204" pitchFamily="34" charset="0"/>
                          <a:ea typeface="+mn-ea"/>
                          <a:cs typeface="+mn-cs"/>
                        </a:rPr>
                        <a:t>.”</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72230525"/>
                  </a:ext>
                </a:extLst>
              </a:tr>
              <a:tr h="182880">
                <a:tc>
                  <a:txBody>
                    <a:bodyPr/>
                    <a:lstStyle/>
                    <a:p>
                      <a:r>
                        <a:rPr lang="en-US" sz="700" dirty="0">
                          <a:latin typeface="Century Gothic" panose="020B0502020202020204" pitchFamily="34" charset="0"/>
                        </a:rPr>
                        <a:t>“They’re decent cookies, harder to break apart though and </a:t>
                      </a:r>
                      <a:r>
                        <a:rPr lang="en-US" sz="700" b="1" dirty="0">
                          <a:solidFill>
                            <a:schemeClr val="accent4"/>
                          </a:solidFill>
                          <a:latin typeface="Century Gothic" panose="020B0502020202020204" pitchFamily="34" charset="0"/>
                        </a:rPr>
                        <a:t>tend to get harder/crunchier than the Pillsbury</a:t>
                      </a:r>
                      <a:r>
                        <a:rPr lang="en-US" sz="700" dirty="0">
                          <a:latin typeface="Century Gothic" panose="020B0502020202020204" pitchFamily="34" charset="0"/>
                        </a:rPr>
                        <a:t>.”</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5894828"/>
                  </a:ext>
                </a:extLst>
              </a:tr>
              <a:tr h="182880">
                <a:tc>
                  <a:txBody>
                    <a:bodyPr/>
                    <a:lstStyle/>
                    <a:p>
                      <a:r>
                        <a:rPr lang="en-US" sz="700" dirty="0">
                          <a:latin typeface="Century Gothic" panose="020B0502020202020204" pitchFamily="34" charset="0"/>
                        </a:rPr>
                        <a:t>“The picture of </a:t>
                      </a:r>
                      <a:r>
                        <a:rPr lang="en-US" sz="700" b="1" dirty="0">
                          <a:solidFill>
                            <a:schemeClr val="accent5"/>
                          </a:solidFill>
                          <a:latin typeface="Century Gothic" panose="020B0502020202020204" pitchFamily="34" charset="0"/>
                        </a:rPr>
                        <a:t>the cookie on the package looks nothing like what I baked</a:t>
                      </a:r>
                      <a:r>
                        <a:rPr lang="en-US" sz="700" dirty="0">
                          <a:latin typeface="Century Gothic" panose="020B0502020202020204" pitchFamily="34" charset="0"/>
                        </a:rPr>
                        <a:t>.”</a:t>
                      </a:r>
                    </a:p>
                  </a:txBody>
                  <a:tcPr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9582434"/>
                  </a:ext>
                </a:extLst>
              </a:tr>
            </a:tbl>
          </a:graphicData>
        </a:graphic>
      </p:graphicFrame>
    </p:spTree>
    <p:extLst>
      <p:ext uri="{BB962C8B-B14F-4D97-AF65-F5344CB8AC3E}">
        <p14:creationId xmlns:p14="http://schemas.microsoft.com/office/powerpoint/2010/main" val="3678308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60165435-741B-104E-9371-DB9DB984E18A}"/>
              </a:ext>
            </a:extLst>
          </p:cNvPr>
          <p:cNvSpPr txBox="1"/>
          <p:nvPr/>
        </p:nvSpPr>
        <p:spPr>
          <a:xfrm>
            <a:off x="19050" y="1538635"/>
            <a:ext cx="9144000"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ea typeface="Helvetica Neue Light" charset="0"/>
                <a:cs typeface="Helvetica Neue Light" charset="0"/>
              </a:rPr>
              <a:t>DISPOSAL OF PACKAGING</a:t>
            </a:r>
            <a:endParaRPr kumimoji="0" lang="en-US" sz="900" b="0" i="0" u="none" strike="noStrike" kern="1200" cap="none" normalizeH="0" noProof="0" dirty="0">
              <a:ln>
                <a:noFill/>
              </a:ln>
              <a:solidFill>
                <a:srgbClr val="303030"/>
              </a:solidFill>
              <a:effectLst/>
              <a:uLnTx/>
              <a:uFillTx/>
              <a:ea typeface="Helvetica Neue Light" charset="0"/>
              <a:cs typeface="Helvetica Neue Light" charset="0"/>
            </a:endParaRPr>
          </a:p>
        </p:txBody>
      </p:sp>
      <p:sp>
        <p:nvSpPr>
          <p:cNvPr id="2" name="Title 1">
            <a:extLst>
              <a:ext uri="{FF2B5EF4-FFF2-40B4-BE49-F238E27FC236}">
                <a16:creationId xmlns:a16="http://schemas.microsoft.com/office/drawing/2014/main" id="{0A873671-6617-4549-B46F-CB6C9DE3493C}"/>
              </a:ext>
            </a:extLst>
          </p:cNvPr>
          <p:cNvSpPr>
            <a:spLocks noGrp="1"/>
          </p:cNvSpPr>
          <p:nvPr>
            <p:ph type="title"/>
          </p:nvPr>
        </p:nvSpPr>
        <p:spPr>
          <a:xfrm>
            <a:off x="349248" y="285750"/>
            <a:ext cx="8691805" cy="442140"/>
          </a:xfrm>
        </p:spPr>
        <p:txBody>
          <a:bodyPr/>
          <a:lstStyle/>
          <a:p>
            <a:r>
              <a:rPr lang="en-US" sz="1600" dirty="0"/>
              <a:t>Most consumers do not recycle packaging, which may impact disposal satisfaction.</a:t>
            </a:r>
          </a:p>
        </p:txBody>
      </p:sp>
      <p:sp>
        <p:nvSpPr>
          <p:cNvPr id="3" name="Slide Number Placeholder 2">
            <a:extLst>
              <a:ext uri="{FF2B5EF4-FFF2-40B4-BE49-F238E27FC236}">
                <a16:creationId xmlns:a16="http://schemas.microsoft.com/office/drawing/2014/main" id="{4DE7C646-5839-6E4D-AB5F-9DCA71D947DE}"/>
              </a:ext>
            </a:extLst>
          </p:cNvPr>
          <p:cNvSpPr>
            <a:spLocks noGrp="1"/>
          </p:cNvSpPr>
          <p:nvPr>
            <p:ph type="sldNum" sz="quarter" idx="10"/>
          </p:nvPr>
        </p:nvSpPr>
        <p:spPr/>
        <p:txBody>
          <a:bodyPr/>
          <a:lstStyle/>
          <a:p>
            <a:fld id="{A82C3BC0-3EBF-3C4C-A3D8-795624EBC6AA}" type="slidenum">
              <a:rPr lang="en-US" smtClean="0"/>
              <a:pPr/>
              <a:t>41</a:t>
            </a:fld>
            <a:endParaRPr lang="en-US"/>
          </a:p>
        </p:txBody>
      </p:sp>
      <p:sp>
        <p:nvSpPr>
          <p:cNvPr id="5" name="Text Placeholder 4">
            <a:extLst>
              <a:ext uri="{FF2B5EF4-FFF2-40B4-BE49-F238E27FC236}">
                <a16:creationId xmlns:a16="http://schemas.microsoft.com/office/drawing/2014/main" id="{43B84830-5778-DF4B-8FC7-B6D555B783D8}"/>
              </a:ext>
            </a:extLst>
          </p:cNvPr>
          <p:cNvSpPr>
            <a:spLocks noGrp="1"/>
          </p:cNvSpPr>
          <p:nvPr>
            <p:ph type="body" sz="quarter" idx="12"/>
          </p:nvPr>
        </p:nvSpPr>
        <p:spPr/>
        <p:txBody>
          <a:bodyPr/>
          <a:lstStyle/>
          <a:p>
            <a:r>
              <a:rPr lang="en-US" dirty="0"/>
              <a:t>DISPOSAL OF PACKAGING</a:t>
            </a:r>
          </a:p>
        </p:txBody>
      </p:sp>
      <p:sp>
        <p:nvSpPr>
          <p:cNvPr id="6" name="Text Placeholder 5">
            <a:extLst>
              <a:ext uri="{FF2B5EF4-FFF2-40B4-BE49-F238E27FC236}">
                <a16:creationId xmlns:a16="http://schemas.microsoft.com/office/drawing/2014/main" id="{A395D6E2-B74A-B646-B96C-860CF0223573}"/>
              </a:ext>
            </a:extLst>
          </p:cNvPr>
          <p:cNvSpPr>
            <a:spLocks noGrp="1"/>
          </p:cNvSpPr>
          <p:nvPr>
            <p:ph type="body" sz="quarter" idx="15"/>
          </p:nvPr>
        </p:nvSpPr>
        <p:spPr/>
        <p:txBody>
          <a:bodyPr/>
          <a:lstStyle/>
          <a:p>
            <a:r>
              <a:rPr lang="en-US" sz="700" dirty="0"/>
              <a:t>Q: Which of the following best describes what you would do with the package when you are done eating all the cookie? Select one</a:t>
            </a:r>
          </a:p>
          <a:p>
            <a:r>
              <a:rPr lang="en-US" sz="700" dirty="0"/>
              <a:t>Q: How would you describe your overall feelings about what you do with the packaging [insert previous response] when the cookie is all gone?</a:t>
            </a:r>
          </a:p>
        </p:txBody>
      </p:sp>
      <p:sp>
        <p:nvSpPr>
          <p:cNvPr id="19" name="Content Placeholder 18">
            <a:extLst>
              <a:ext uri="{FF2B5EF4-FFF2-40B4-BE49-F238E27FC236}">
                <a16:creationId xmlns:a16="http://schemas.microsoft.com/office/drawing/2014/main" id="{C726AB73-04A7-C94C-A682-0875A3B4D3CE}"/>
              </a:ext>
            </a:extLst>
          </p:cNvPr>
          <p:cNvSpPr>
            <a:spLocks noGrp="1"/>
          </p:cNvSpPr>
          <p:nvPr>
            <p:ph sz="quarter" idx="11"/>
          </p:nvPr>
        </p:nvSpPr>
        <p:spPr/>
        <p:txBody>
          <a:bodyPr/>
          <a:lstStyle/>
          <a:p>
            <a:r>
              <a:rPr lang="en-US" dirty="0"/>
              <a:t>Only half of cookie dough buyers are satisfied with the disposal method of both Pillsbury and Nestle, suggesting consumers may desire a stronger focus on sustainable packaging.</a:t>
            </a:r>
          </a:p>
        </p:txBody>
      </p:sp>
      <p:graphicFrame>
        <p:nvGraphicFramePr>
          <p:cNvPr id="20" name="Content Placeholder 16">
            <a:extLst>
              <a:ext uri="{FF2B5EF4-FFF2-40B4-BE49-F238E27FC236}">
                <a16:creationId xmlns:a16="http://schemas.microsoft.com/office/drawing/2014/main" id="{60F3412E-5E9D-6D45-9657-D57394533228}"/>
              </a:ext>
            </a:extLst>
          </p:cNvPr>
          <p:cNvGraphicFramePr>
            <a:graphicFrameLocks/>
          </p:cNvGraphicFramePr>
          <p:nvPr>
            <p:extLst>
              <p:ext uri="{D42A27DB-BD31-4B8C-83A1-F6EECF244321}">
                <p14:modId xmlns:p14="http://schemas.microsoft.com/office/powerpoint/2010/main" val="2373513911"/>
              </p:ext>
            </p:extLst>
          </p:nvPr>
        </p:nvGraphicFramePr>
        <p:xfrm>
          <a:off x="342900" y="1607543"/>
          <a:ext cx="8496300" cy="11779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Content Placeholder 16">
            <a:extLst>
              <a:ext uri="{FF2B5EF4-FFF2-40B4-BE49-F238E27FC236}">
                <a16:creationId xmlns:a16="http://schemas.microsoft.com/office/drawing/2014/main" id="{27141337-137D-A44B-8A6D-04A6170838D0}"/>
              </a:ext>
            </a:extLst>
          </p:cNvPr>
          <p:cNvGraphicFramePr>
            <a:graphicFrameLocks/>
          </p:cNvGraphicFramePr>
          <p:nvPr>
            <p:extLst>
              <p:ext uri="{D42A27DB-BD31-4B8C-83A1-F6EECF244321}">
                <p14:modId xmlns:p14="http://schemas.microsoft.com/office/powerpoint/2010/main" val="699612463"/>
              </p:ext>
            </p:extLst>
          </p:nvPr>
        </p:nvGraphicFramePr>
        <p:xfrm>
          <a:off x="342899" y="3187079"/>
          <a:ext cx="4915879" cy="1072278"/>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Box 25">
            <a:extLst>
              <a:ext uri="{FF2B5EF4-FFF2-40B4-BE49-F238E27FC236}">
                <a16:creationId xmlns:a16="http://schemas.microsoft.com/office/drawing/2014/main" id="{9ED2AA6A-607F-044C-9ACA-8042DB3A98F6}"/>
              </a:ext>
            </a:extLst>
          </p:cNvPr>
          <p:cNvSpPr txBox="1"/>
          <p:nvPr/>
        </p:nvSpPr>
        <p:spPr>
          <a:xfrm>
            <a:off x="1100071" y="2857228"/>
            <a:ext cx="3622434" cy="230832"/>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0" normalizeH="0" baseline="0" noProof="0" dirty="0">
                <a:ln>
                  <a:noFill/>
                </a:ln>
                <a:solidFill>
                  <a:srgbClr val="303030"/>
                </a:solidFill>
                <a:effectLst/>
                <a:uLnTx/>
                <a:uFillTx/>
                <a:ea typeface="Helvetica Neue Light" charset="0"/>
                <a:cs typeface="Helvetica Neue Light" charset="0"/>
              </a:rPr>
              <a:t>SATISFACTION WITH DISPOSAL METHOD</a:t>
            </a:r>
            <a:endParaRPr kumimoji="0" lang="en-US" sz="900" b="0" i="0" u="none" strike="noStrike" kern="1200" cap="none" normalizeH="0" noProof="0" dirty="0">
              <a:ln>
                <a:noFill/>
              </a:ln>
              <a:solidFill>
                <a:srgbClr val="303030"/>
              </a:solidFill>
              <a:effectLst/>
              <a:uLnTx/>
              <a:uFillTx/>
              <a:ea typeface="Helvetica Neue Light" charset="0"/>
              <a:cs typeface="Helvetica Neue Light" charset="0"/>
            </a:endParaRPr>
          </a:p>
        </p:txBody>
      </p:sp>
      <p:grpSp>
        <p:nvGrpSpPr>
          <p:cNvPr id="17" name="Group 16">
            <a:extLst>
              <a:ext uri="{FF2B5EF4-FFF2-40B4-BE49-F238E27FC236}">
                <a16:creationId xmlns:a16="http://schemas.microsoft.com/office/drawing/2014/main" id="{A5DE4F2E-169C-4740-A02E-FDC0142C2080}"/>
              </a:ext>
            </a:extLst>
          </p:cNvPr>
          <p:cNvGrpSpPr/>
          <p:nvPr/>
        </p:nvGrpSpPr>
        <p:grpSpPr>
          <a:xfrm>
            <a:off x="634027" y="3062604"/>
            <a:ext cx="1679328" cy="369332"/>
            <a:chOff x="327765" y="1629150"/>
            <a:chExt cx="3547305" cy="369332"/>
          </a:xfrm>
        </p:grpSpPr>
        <p:sp>
          <p:nvSpPr>
            <p:cNvPr id="18" name="Right Brace 17">
              <a:extLst>
                <a:ext uri="{FF2B5EF4-FFF2-40B4-BE49-F238E27FC236}">
                  <a16:creationId xmlns:a16="http://schemas.microsoft.com/office/drawing/2014/main" id="{FA754179-C294-344B-921B-DB9C73543AC9}"/>
                </a:ext>
              </a:extLst>
            </p:cNvPr>
            <p:cNvSpPr/>
            <p:nvPr/>
          </p:nvSpPr>
          <p:spPr>
            <a:xfrm rot="16200000">
              <a:off x="1984396" y="64731"/>
              <a:ext cx="234043" cy="35473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Century Gothic" panose="020B0502020202020204" pitchFamily="34" charset="0"/>
              </a:endParaRPr>
            </a:p>
          </p:txBody>
        </p:sp>
        <p:sp>
          <p:nvSpPr>
            <p:cNvPr id="27" name="TextBox 26">
              <a:extLst>
                <a:ext uri="{FF2B5EF4-FFF2-40B4-BE49-F238E27FC236}">
                  <a16:creationId xmlns:a16="http://schemas.microsoft.com/office/drawing/2014/main" id="{DD937DC5-7B91-E540-A771-FE833F7D81E9}"/>
                </a:ext>
              </a:extLst>
            </p:cNvPr>
            <p:cNvSpPr txBox="1"/>
            <p:nvPr/>
          </p:nvSpPr>
          <p:spPr>
            <a:xfrm>
              <a:off x="819928" y="1629150"/>
              <a:ext cx="2748701" cy="369332"/>
            </a:xfrm>
            <a:prstGeom prst="rect">
              <a:avLst/>
            </a:prstGeom>
            <a:solidFill>
              <a:schemeClr val="bg1"/>
            </a:solidFill>
          </p:spPr>
          <p:txBody>
            <a:bodyPr wrap="square" rtlCol="0" anchor="ctr">
              <a:spAutoFit/>
            </a:bodyPr>
            <a:lstStyle/>
            <a:p>
              <a:pPr algn="ctr"/>
              <a:r>
                <a:rPr lang="en-US" sz="900" spc="300" dirty="0">
                  <a:latin typeface="Century Gothic" panose="020B0502020202020204" pitchFamily="34" charset="0"/>
                </a:rPr>
                <a:t>TOP 2 BOX</a:t>
              </a:r>
            </a:p>
            <a:p>
              <a:pPr algn="ctr"/>
              <a:r>
                <a:rPr lang="en-US" sz="900" b="1" dirty="0">
                  <a:solidFill>
                    <a:srgbClr val="7AC3EB"/>
                  </a:solidFill>
                  <a:latin typeface="Century Gothic" panose="020B0502020202020204" pitchFamily="34" charset="0"/>
                </a:rPr>
                <a:t>50% </a:t>
              </a:r>
              <a:r>
                <a:rPr lang="en-US" sz="900" dirty="0">
                  <a:solidFill>
                    <a:srgbClr val="E4B806"/>
                  </a:solidFill>
                  <a:latin typeface="Century Gothic" panose="020B0502020202020204" pitchFamily="34" charset="0"/>
                </a:rPr>
                <a:t> </a:t>
              </a:r>
              <a:r>
                <a:rPr lang="en-US" sz="900" dirty="0">
                  <a:latin typeface="Century Gothic" panose="020B0502020202020204" pitchFamily="34" charset="0"/>
                </a:rPr>
                <a:t>| </a:t>
              </a:r>
              <a:r>
                <a:rPr lang="en-US" sz="900" b="1" dirty="0">
                  <a:solidFill>
                    <a:srgbClr val="DF9709"/>
                  </a:solidFill>
                  <a:latin typeface="Century Gothic" panose="020B0502020202020204" pitchFamily="34" charset="0"/>
                </a:rPr>
                <a:t>46%</a:t>
              </a:r>
            </a:p>
          </p:txBody>
        </p:sp>
      </p:grpSp>
      <p:graphicFrame>
        <p:nvGraphicFramePr>
          <p:cNvPr id="4" name="Table 3">
            <a:extLst>
              <a:ext uri="{FF2B5EF4-FFF2-40B4-BE49-F238E27FC236}">
                <a16:creationId xmlns:a16="http://schemas.microsoft.com/office/drawing/2014/main" id="{69D9A4B4-EB99-B4A1-AD48-B4B656AF6721}"/>
              </a:ext>
            </a:extLst>
          </p:cNvPr>
          <p:cNvGraphicFramePr>
            <a:graphicFrameLocks noGrp="1"/>
          </p:cNvGraphicFramePr>
          <p:nvPr>
            <p:extLst>
              <p:ext uri="{D42A27DB-BD31-4B8C-83A1-F6EECF244321}">
                <p14:modId xmlns:p14="http://schemas.microsoft.com/office/powerpoint/2010/main" val="4060906721"/>
              </p:ext>
            </p:extLst>
          </p:nvPr>
        </p:nvGraphicFramePr>
        <p:xfrm>
          <a:off x="5755546" y="2847824"/>
          <a:ext cx="2834640" cy="1257842"/>
        </p:xfrm>
        <a:graphic>
          <a:graphicData uri="http://schemas.openxmlformats.org/drawingml/2006/table">
            <a:tbl>
              <a:tblPr firstRow="1" bandRow="1">
                <a:tableStyleId>{5C22544A-7EE6-4342-B048-85BDC9FD1C3A}</a:tableStyleId>
              </a:tblPr>
              <a:tblGrid>
                <a:gridCol w="822960">
                  <a:extLst>
                    <a:ext uri="{9D8B030D-6E8A-4147-A177-3AD203B41FA5}">
                      <a16:colId xmlns:a16="http://schemas.microsoft.com/office/drawing/2014/main" val="2402349697"/>
                    </a:ext>
                  </a:extLst>
                </a:gridCol>
                <a:gridCol w="1188720">
                  <a:extLst>
                    <a:ext uri="{9D8B030D-6E8A-4147-A177-3AD203B41FA5}">
                      <a16:colId xmlns:a16="http://schemas.microsoft.com/office/drawing/2014/main" val="3878226259"/>
                    </a:ext>
                  </a:extLst>
                </a:gridCol>
                <a:gridCol w="822960">
                  <a:extLst>
                    <a:ext uri="{9D8B030D-6E8A-4147-A177-3AD203B41FA5}">
                      <a16:colId xmlns:a16="http://schemas.microsoft.com/office/drawing/2014/main" val="3050725692"/>
                    </a:ext>
                  </a:extLst>
                </a:gridCol>
              </a:tblGrid>
              <a:tr h="282482">
                <a:tc>
                  <a:txBody>
                    <a:bodyPr/>
                    <a:lstStyle/>
                    <a:p>
                      <a:pPr algn="ctr"/>
                      <a:r>
                        <a:rPr lang="en-US" sz="800" b="0" dirty="0">
                          <a:solidFill>
                            <a:schemeClr val="tx1"/>
                          </a:solidFill>
                          <a:latin typeface="+mn-lt"/>
                        </a:rPr>
                        <a:t>Too little packaging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1" kern="1200" dirty="0">
                          <a:solidFill>
                            <a:schemeClr val="tx1"/>
                          </a:solidFill>
                          <a:latin typeface="+mn-lt"/>
                          <a:ea typeface="+mn-ea"/>
                          <a:cs typeface="+mn-cs"/>
                        </a:rPr>
                        <a:t>JUST ABOUT RIGHT</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b="0" dirty="0">
                          <a:solidFill>
                            <a:schemeClr val="tx1"/>
                          </a:solidFill>
                          <a:latin typeface="+mn-lt"/>
                        </a:rPr>
                        <a:t>Too much packaging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13631017"/>
                  </a:ext>
                </a:extLst>
              </a:tr>
              <a:tr h="282482">
                <a:tc gridSpan="3">
                  <a:txBody>
                    <a:bodyPr/>
                    <a:lstStyle/>
                    <a:p>
                      <a:pPr algn="ctr"/>
                      <a:r>
                        <a:rPr lang="en-US" sz="800" b="0" kern="1200" spc="300" dirty="0">
                          <a:solidFill>
                            <a:schemeClr val="tx1"/>
                          </a:solidFill>
                          <a:latin typeface="+mn-lt"/>
                          <a:ea typeface="+mn-ea"/>
                          <a:cs typeface="+mn-cs"/>
                        </a:rPr>
                        <a:t>AMOUNT OF PACKAGING JAR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r>
                        <a:rPr lang="en-US" sz="800" b="0" kern="1200" spc="300" dirty="0">
                          <a:solidFill>
                            <a:schemeClr val="tx1"/>
                          </a:solidFill>
                          <a:latin typeface="+mn-lt"/>
                          <a:ea typeface="+mn-ea"/>
                          <a:cs typeface="+mn-cs"/>
                        </a:rPr>
                        <a:t>COLOR JAR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1601499"/>
                  </a:ext>
                </a:extLst>
              </a:tr>
              <a:tr h="320040">
                <a:tc>
                  <a:txBody>
                    <a:bodyPr/>
                    <a:lstStyle/>
                    <a:p>
                      <a:pPr algn="ctr"/>
                      <a:r>
                        <a:rPr lang="en-US" sz="800" b="0" dirty="0">
                          <a:solidFill>
                            <a:schemeClr val="tx1"/>
                          </a:solidFill>
                          <a:latin typeface="+mn-lt"/>
                        </a:rPr>
                        <a:t>0%</a:t>
                      </a:r>
                      <a:endParaRPr lang="en-US" sz="800" b="1" dirty="0">
                        <a:solidFill>
                          <a:srgbClr val="AE846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7AC3EB"/>
                          </a:solidFill>
                          <a:effectLst/>
                          <a:uLnTx/>
                          <a:uFillTx/>
                          <a:latin typeface="+mn-lt"/>
                          <a:ea typeface="+mn-ea"/>
                          <a:cs typeface="+mn-cs"/>
                        </a:rPr>
                        <a:t>        89%</a:t>
                      </a:r>
                      <a:endParaRPr lang="en-US" sz="1000" b="1" dirty="0">
                        <a:solidFill>
                          <a:srgbClr val="7AC3EB"/>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11% </a:t>
                      </a:r>
                      <a:r>
                        <a:rPr kumimoji="0" lang="en-US" sz="800" b="1" i="0" u="none" strike="noStrike" kern="1200" cap="none" spc="0" normalizeH="0" baseline="0" noProof="0" dirty="0">
                          <a:ln>
                            <a:noFill/>
                          </a:ln>
                          <a:solidFill>
                            <a:srgbClr val="DF9709"/>
                          </a:solidFill>
                          <a:effectLst/>
                          <a:uLnTx/>
                          <a:uFillTx/>
                          <a:latin typeface="+mn-lt"/>
                          <a:ea typeface="+mn-ea"/>
                          <a:cs typeface="+mn-cs"/>
                        </a:rPr>
                        <a:t>B</a:t>
                      </a:r>
                      <a:endParaRPr lang="en-US" sz="800" b="1" dirty="0">
                        <a:solidFill>
                          <a:srgbClr val="DF9709"/>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30626870"/>
                  </a:ext>
                </a:extLst>
              </a:tr>
              <a:tr h="320040">
                <a:tc>
                  <a:txBody>
                    <a:bodyPr/>
                    <a:lstStyle/>
                    <a:p>
                      <a:pPr algn="ctr"/>
                      <a:r>
                        <a:rPr lang="en-US" sz="800" b="0" dirty="0">
                          <a:solidFill>
                            <a:schemeClr val="tx1"/>
                          </a:solidFill>
                          <a:latin typeface="+mn-lt"/>
                        </a:rPr>
                        <a:t>7% </a:t>
                      </a:r>
                      <a:r>
                        <a:rPr lang="en-US" sz="800" b="1" dirty="0">
                          <a:solidFill>
                            <a:srgbClr val="7AC3EB"/>
                          </a:solidFill>
                          <a:latin typeface="+mn-lt"/>
                        </a:rPr>
                        <a:t>A</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1000" b="1" i="0" u="none" strike="noStrike" kern="1200" cap="none" spc="0" normalizeH="0" baseline="0" noProof="0" dirty="0">
                          <a:ln>
                            <a:noFill/>
                          </a:ln>
                          <a:solidFill>
                            <a:srgbClr val="DF9709"/>
                          </a:solidFill>
                          <a:effectLst/>
                          <a:uLnTx/>
                          <a:uFillTx/>
                          <a:latin typeface="+mn-lt"/>
                          <a:ea typeface="+mn-ea"/>
                          <a:cs typeface="+mn-cs"/>
                        </a:rPr>
                        <a:t>        91% </a:t>
                      </a:r>
                      <a:endParaRPr lang="en-US" sz="1000" b="1" dirty="0">
                        <a:solidFill>
                          <a:srgbClr val="447A27"/>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kumimoji="0" lang="en-US" sz="800" b="0" i="0" u="none" strike="noStrike" kern="1200" cap="none" spc="0" normalizeH="0" baseline="0" noProof="0" dirty="0">
                          <a:ln>
                            <a:noFill/>
                          </a:ln>
                          <a:solidFill>
                            <a:srgbClr val="303030"/>
                          </a:solidFill>
                          <a:effectLst/>
                          <a:uLnTx/>
                          <a:uFillTx/>
                          <a:latin typeface="+mn-lt"/>
                          <a:ea typeface="+mn-ea"/>
                          <a:cs typeface="+mn-cs"/>
                        </a:rPr>
                        <a:t>2%</a:t>
                      </a:r>
                      <a:endParaRPr lang="en-US" sz="800" b="0" dirty="0">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0000349"/>
                  </a:ext>
                </a:extLst>
              </a:tr>
            </a:tbl>
          </a:graphicData>
        </a:graphic>
      </p:graphicFrame>
      <p:pic>
        <p:nvPicPr>
          <p:cNvPr id="8" name="Picture 7">
            <a:extLst>
              <a:ext uri="{FF2B5EF4-FFF2-40B4-BE49-F238E27FC236}">
                <a16:creationId xmlns:a16="http://schemas.microsoft.com/office/drawing/2014/main" id="{CF3975C5-39E0-9CA0-8288-D08221E9FDF2}"/>
              </a:ext>
            </a:extLst>
          </p:cNvPr>
          <p:cNvPicPr>
            <a:picLocks noChangeAspect="1"/>
          </p:cNvPicPr>
          <p:nvPr/>
        </p:nvPicPr>
        <p:blipFill>
          <a:blip r:embed="rId4"/>
          <a:srcRect/>
          <a:stretch/>
        </p:blipFill>
        <p:spPr>
          <a:xfrm>
            <a:off x="6881282" y="3858732"/>
            <a:ext cx="182880" cy="182880"/>
          </a:xfrm>
          <a:prstGeom prst="rect">
            <a:avLst/>
          </a:prstGeom>
        </p:spPr>
      </p:pic>
      <p:sp>
        <p:nvSpPr>
          <p:cNvPr id="12" name="Right Brace 11">
            <a:extLst>
              <a:ext uri="{FF2B5EF4-FFF2-40B4-BE49-F238E27FC236}">
                <a16:creationId xmlns:a16="http://schemas.microsoft.com/office/drawing/2014/main" id="{156343EC-70E4-6379-FD50-86C75955C783}"/>
              </a:ext>
            </a:extLst>
          </p:cNvPr>
          <p:cNvSpPr/>
          <p:nvPr/>
        </p:nvSpPr>
        <p:spPr>
          <a:xfrm rot="16200000">
            <a:off x="4111593" y="2434840"/>
            <a:ext cx="234043" cy="176725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Century Gothic" panose="020B0502020202020204" pitchFamily="34" charset="0"/>
            </a:endParaRPr>
          </a:p>
        </p:txBody>
      </p:sp>
      <p:sp>
        <p:nvSpPr>
          <p:cNvPr id="13" name="TextBox 12">
            <a:extLst>
              <a:ext uri="{FF2B5EF4-FFF2-40B4-BE49-F238E27FC236}">
                <a16:creationId xmlns:a16="http://schemas.microsoft.com/office/drawing/2014/main" id="{4D1A04A0-2D72-7213-4250-94EC0514E896}"/>
              </a:ext>
            </a:extLst>
          </p:cNvPr>
          <p:cNvSpPr txBox="1"/>
          <p:nvPr/>
        </p:nvSpPr>
        <p:spPr>
          <a:xfrm>
            <a:off x="3468077" y="3115810"/>
            <a:ext cx="1534256" cy="369332"/>
          </a:xfrm>
          <a:prstGeom prst="rect">
            <a:avLst/>
          </a:prstGeom>
          <a:solidFill>
            <a:schemeClr val="bg1"/>
          </a:solidFill>
        </p:spPr>
        <p:txBody>
          <a:bodyPr wrap="square" rtlCol="0" anchor="ctr">
            <a:spAutoFit/>
          </a:bodyPr>
          <a:lstStyle/>
          <a:p>
            <a:pPr algn="ctr"/>
            <a:r>
              <a:rPr lang="en-US" sz="900" spc="300" dirty="0">
                <a:latin typeface="Century Gothic" panose="020B0502020202020204" pitchFamily="34" charset="0"/>
              </a:rPr>
              <a:t>BOTTOM 2 BOX</a:t>
            </a:r>
          </a:p>
          <a:p>
            <a:pPr algn="ctr"/>
            <a:r>
              <a:rPr lang="en-US" sz="900" b="1" dirty="0">
                <a:solidFill>
                  <a:srgbClr val="7AC3EB"/>
                </a:solidFill>
                <a:latin typeface="Century Gothic" panose="020B0502020202020204" pitchFamily="34" charset="0"/>
              </a:rPr>
              <a:t>9% </a:t>
            </a:r>
            <a:r>
              <a:rPr lang="en-US" sz="900" dirty="0">
                <a:solidFill>
                  <a:srgbClr val="E4B806"/>
                </a:solidFill>
                <a:latin typeface="Century Gothic" panose="020B0502020202020204" pitchFamily="34" charset="0"/>
              </a:rPr>
              <a:t> </a:t>
            </a:r>
            <a:r>
              <a:rPr lang="en-US" sz="900" dirty="0">
                <a:latin typeface="Century Gothic" panose="020B0502020202020204" pitchFamily="34" charset="0"/>
              </a:rPr>
              <a:t>| </a:t>
            </a:r>
            <a:r>
              <a:rPr lang="en-US" sz="900" b="1" dirty="0">
                <a:solidFill>
                  <a:srgbClr val="DF9709"/>
                </a:solidFill>
                <a:latin typeface="Century Gothic" panose="020B0502020202020204" pitchFamily="34" charset="0"/>
              </a:rPr>
              <a:t>9%</a:t>
            </a:r>
          </a:p>
        </p:txBody>
      </p:sp>
      <p:grpSp>
        <p:nvGrpSpPr>
          <p:cNvPr id="14" name="Group 13">
            <a:extLst>
              <a:ext uri="{FF2B5EF4-FFF2-40B4-BE49-F238E27FC236}">
                <a16:creationId xmlns:a16="http://schemas.microsoft.com/office/drawing/2014/main" id="{96D628A8-FE1F-E191-D010-656A93FAD462}"/>
              </a:ext>
            </a:extLst>
          </p:cNvPr>
          <p:cNvGrpSpPr/>
          <p:nvPr/>
        </p:nvGrpSpPr>
        <p:grpSpPr>
          <a:xfrm>
            <a:off x="5871742" y="4126333"/>
            <a:ext cx="3094940" cy="595545"/>
            <a:chOff x="72145" y="4154011"/>
            <a:chExt cx="3094940" cy="595545"/>
          </a:xfrm>
        </p:grpSpPr>
        <p:sp>
          <p:nvSpPr>
            <p:cNvPr id="15" name="Rounded Rectangle 14">
              <a:extLst>
                <a:ext uri="{FF2B5EF4-FFF2-40B4-BE49-F238E27FC236}">
                  <a16:creationId xmlns:a16="http://schemas.microsoft.com/office/drawing/2014/main" id="{5BCB7914-F309-1B1E-B890-58218919A41E}"/>
                </a:ext>
              </a:extLst>
            </p:cNvPr>
            <p:cNvSpPr/>
            <p:nvPr/>
          </p:nvSpPr>
          <p:spPr>
            <a:xfrm>
              <a:off x="72145" y="4154011"/>
              <a:ext cx="3013660" cy="595545"/>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a:solidFill>
                  <a:schemeClr val="tx1"/>
                </a:solidFill>
                <a:latin typeface="Avenir Next" panose="020B0503020202020204" pitchFamily="34" charset="0"/>
                <a:ea typeface="Helvetica Neue Light" charset="0"/>
              </a:endParaRPr>
            </a:p>
          </p:txBody>
        </p:sp>
        <p:grpSp>
          <p:nvGrpSpPr>
            <p:cNvPr id="16" name="Group 15">
              <a:extLst>
                <a:ext uri="{FF2B5EF4-FFF2-40B4-BE49-F238E27FC236}">
                  <a16:creationId xmlns:a16="http://schemas.microsoft.com/office/drawing/2014/main" id="{DC9291F9-A20E-83C0-BF33-0E9493D14A9A}"/>
                </a:ext>
              </a:extLst>
            </p:cNvPr>
            <p:cNvGrpSpPr/>
            <p:nvPr/>
          </p:nvGrpSpPr>
          <p:grpSpPr>
            <a:xfrm>
              <a:off x="146752" y="4167090"/>
              <a:ext cx="3020333" cy="569387"/>
              <a:chOff x="191567" y="4177462"/>
              <a:chExt cx="3020333" cy="569387"/>
            </a:xfrm>
          </p:grpSpPr>
          <p:sp>
            <p:nvSpPr>
              <p:cNvPr id="21" name="TextBox 20">
                <a:extLst>
                  <a:ext uri="{FF2B5EF4-FFF2-40B4-BE49-F238E27FC236}">
                    <a16:creationId xmlns:a16="http://schemas.microsoft.com/office/drawing/2014/main" id="{E384EE87-842F-D8FE-BE32-F7A993DC0DF0}"/>
                  </a:ext>
                </a:extLst>
              </p:cNvPr>
              <p:cNvSpPr txBox="1"/>
              <p:nvPr/>
            </p:nvSpPr>
            <p:spPr>
              <a:xfrm>
                <a:off x="379794" y="4177462"/>
                <a:ext cx="2832106" cy="569387"/>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Meets 70% JAR</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but Net Direction for Change &lt;20%</a:t>
                </a:r>
              </a:p>
              <a:p>
                <a:pPr marR="0" defTabSz="914400" eaLnBrk="1" fontAlgn="auto" latinLnBrk="0" hangingPunct="1">
                  <a:lnSpc>
                    <a:spcPct val="100000"/>
                  </a:lnSpc>
                  <a:spcBef>
                    <a:spcPts val="600"/>
                  </a:spcBef>
                  <a:spcAft>
                    <a:spcPts val="0"/>
                  </a:spcAft>
                  <a:buClrTx/>
                  <a:buSzTx/>
                </a:pPr>
                <a:r>
                  <a:rPr lang="en-US" sz="700" dirty="0">
                    <a:ea typeface="Helvetica Neue Light" charset="0"/>
                    <a:cs typeface="Helvetica Neue Light" charset="0"/>
                  </a:rPr>
                  <a:t>Does not meet 70% JAR and Net Direction for Change 20%+</a:t>
                </a:r>
              </a:p>
            </p:txBody>
          </p:sp>
          <p:pic>
            <p:nvPicPr>
              <p:cNvPr id="22" name="Picture 21">
                <a:extLst>
                  <a:ext uri="{FF2B5EF4-FFF2-40B4-BE49-F238E27FC236}">
                    <a16:creationId xmlns:a16="http://schemas.microsoft.com/office/drawing/2014/main" id="{C9601D2A-E7EB-A859-9074-92198BA0AA59}"/>
                  </a:ext>
                </a:extLst>
              </p:cNvPr>
              <p:cNvPicPr>
                <a:picLocks noChangeAspect="1"/>
              </p:cNvPicPr>
              <p:nvPr/>
            </p:nvPicPr>
            <p:blipFill>
              <a:blip r:embed="rId5"/>
              <a:stretch>
                <a:fillRect/>
              </a:stretch>
            </p:blipFill>
            <p:spPr>
              <a:xfrm>
                <a:off x="191567" y="4552484"/>
                <a:ext cx="182880" cy="182880"/>
              </a:xfrm>
              <a:prstGeom prst="rect">
                <a:avLst/>
              </a:prstGeom>
            </p:spPr>
          </p:pic>
          <p:pic>
            <p:nvPicPr>
              <p:cNvPr id="23" name="Picture 22">
                <a:extLst>
                  <a:ext uri="{FF2B5EF4-FFF2-40B4-BE49-F238E27FC236}">
                    <a16:creationId xmlns:a16="http://schemas.microsoft.com/office/drawing/2014/main" id="{A0AF44B2-DC84-DC51-001C-C5A08F876C73}"/>
                  </a:ext>
                </a:extLst>
              </p:cNvPr>
              <p:cNvPicPr>
                <a:picLocks noChangeAspect="1"/>
              </p:cNvPicPr>
              <p:nvPr/>
            </p:nvPicPr>
            <p:blipFill>
              <a:blip r:embed="rId6"/>
              <a:stretch>
                <a:fillRect/>
              </a:stretch>
            </p:blipFill>
            <p:spPr>
              <a:xfrm>
                <a:off x="191567" y="4183714"/>
                <a:ext cx="182880" cy="182880"/>
              </a:xfrm>
              <a:prstGeom prst="rect">
                <a:avLst/>
              </a:prstGeom>
            </p:spPr>
          </p:pic>
          <p:pic>
            <p:nvPicPr>
              <p:cNvPr id="31" name="Picture 30">
                <a:extLst>
                  <a:ext uri="{FF2B5EF4-FFF2-40B4-BE49-F238E27FC236}">
                    <a16:creationId xmlns:a16="http://schemas.microsoft.com/office/drawing/2014/main" id="{C3AD3243-B1C6-B521-5704-D14FF64952DC}"/>
                  </a:ext>
                </a:extLst>
              </p:cNvPr>
              <p:cNvPicPr>
                <a:picLocks noChangeAspect="1"/>
              </p:cNvPicPr>
              <p:nvPr/>
            </p:nvPicPr>
            <p:blipFill>
              <a:blip r:embed="rId7"/>
              <a:stretch>
                <a:fillRect/>
              </a:stretch>
            </p:blipFill>
            <p:spPr>
              <a:xfrm>
                <a:off x="191567" y="4368099"/>
                <a:ext cx="182880" cy="182880"/>
              </a:xfrm>
              <a:prstGeom prst="rect">
                <a:avLst/>
              </a:prstGeom>
            </p:spPr>
          </p:pic>
        </p:grpSp>
      </p:grpSp>
      <p:pic>
        <p:nvPicPr>
          <p:cNvPr id="29" name="Picture 28">
            <a:extLst>
              <a:ext uri="{FF2B5EF4-FFF2-40B4-BE49-F238E27FC236}">
                <a16:creationId xmlns:a16="http://schemas.microsoft.com/office/drawing/2014/main" id="{89CD02DC-8945-C809-CFFE-A85A74D60F6C}"/>
              </a:ext>
            </a:extLst>
          </p:cNvPr>
          <p:cNvPicPr>
            <a:picLocks noChangeAspect="1"/>
          </p:cNvPicPr>
          <p:nvPr/>
        </p:nvPicPr>
        <p:blipFill>
          <a:blip r:embed="rId4"/>
          <a:srcRect/>
          <a:stretch/>
        </p:blipFill>
        <p:spPr>
          <a:xfrm>
            <a:off x="6881282" y="3529828"/>
            <a:ext cx="182880" cy="182880"/>
          </a:xfrm>
          <a:prstGeom prst="rect">
            <a:avLst/>
          </a:prstGeom>
        </p:spPr>
      </p:pic>
      <p:grpSp>
        <p:nvGrpSpPr>
          <p:cNvPr id="30" name="Group 29">
            <a:extLst>
              <a:ext uri="{FF2B5EF4-FFF2-40B4-BE49-F238E27FC236}">
                <a16:creationId xmlns:a16="http://schemas.microsoft.com/office/drawing/2014/main" id="{57CCE34E-5DF6-F769-8065-8E2D3636D0FD}"/>
              </a:ext>
            </a:extLst>
          </p:cNvPr>
          <p:cNvGrpSpPr/>
          <p:nvPr/>
        </p:nvGrpSpPr>
        <p:grpSpPr>
          <a:xfrm>
            <a:off x="2783200" y="4215966"/>
            <a:ext cx="2868505" cy="584775"/>
            <a:chOff x="2758671" y="4321373"/>
            <a:chExt cx="2868505" cy="584775"/>
          </a:xfrm>
        </p:grpSpPr>
        <p:sp>
          <p:nvSpPr>
            <p:cNvPr id="32" name="TextBox 31">
              <a:extLst>
                <a:ext uri="{FF2B5EF4-FFF2-40B4-BE49-F238E27FC236}">
                  <a16:creationId xmlns:a16="http://schemas.microsoft.com/office/drawing/2014/main" id="{592933E8-7BD9-C3B3-625D-CF62B5820A3A}"/>
                </a:ext>
              </a:extLst>
            </p:cNvPr>
            <p:cNvSpPr txBox="1"/>
            <p:nvPr/>
          </p:nvSpPr>
          <p:spPr>
            <a:xfrm>
              <a:off x="2758671" y="4321373"/>
              <a:ext cx="1407667"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A</a:t>
              </a:r>
            </a:p>
            <a:p>
              <a:pPr marR="0" algn="ctr" defTabSz="914400" eaLnBrk="1" fontAlgn="auto" latinLnBrk="0" hangingPunct="1">
                <a:lnSpc>
                  <a:spcPct val="100000"/>
                </a:lnSpc>
                <a:spcBef>
                  <a:spcPts val="0"/>
                </a:spcBef>
                <a:spcAft>
                  <a:spcPts val="0"/>
                </a:spcAft>
                <a:buClrTx/>
                <a:buSzTx/>
              </a:pPr>
              <a:r>
                <a:rPr lang="en-US" sz="800" b="1" dirty="0">
                  <a:solidFill>
                    <a:srgbClr val="7AC3EB"/>
                  </a:solidFill>
                  <a:latin typeface="Century Gothic" panose="020B0502020202020204" pitchFamily="34" charset="0"/>
                  <a:ea typeface="Helvetica Neue Light" charset="0"/>
                  <a:cs typeface="Helvetica Neue Light" charset="0"/>
                </a:rPr>
                <a:t>Pillsbury Chocolate Chip Cookie Dough</a:t>
              </a:r>
            </a:p>
            <a:p>
              <a:pPr marR="0" algn="ctr" defTabSz="914400" eaLnBrk="1" fontAlgn="auto" latinLnBrk="0" hangingPunct="1">
                <a:lnSpc>
                  <a:spcPct val="100000"/>
                </a:lnSpc>
                <a:spcBef>
                  <a:spcPts val="0"/>
                </a:spcBef>
                <a:spcAft>
                  <a:spcPts val="0"/>
                </a:spcAft>
                <a:buClrTx/>
                <a:buSzTx/>
              </a:pPr>
              <a:r>
                <a:rPr lang="en-US" sz="800" dirty="0">
                  <a:latin typeface="Century Gothic" panose="020B0502020202020204" pitchFamily="34" charset="0"/>
                  <a:ea typeface="Helvetica Neue Light" charset="0"/>
                  <a:cs typeface="Helvetica Neue Light" charset="0"/>
                </a:rPr>
                <a:t>n = 114</a:t>
              </a:r>
            </a:p>
          </p:txBody>
        </p:sp>
        <p:sp>
          <p:nvSpPr>
            <p:cNvPr id="33" name="TextBox 32">
              <a:extLst>
                <a:ext uri="{FF2B5EF4-FFF2-40B4-BE49-F238E27FC236}">
                  <a16:creationId xmlns:a16="http://schemas.microsoft.com/office/drawing/2014/main" id="{606C1683-785E-8B0A-388D-C2273EBE0960}"/>
                </a:ext>
              </a:extLst>
            </p:cNvPr>
            <p:cNvSpPr txBox="1"/>
            <p:nvPr/>
          </p:nvSpPr>
          <p:spPr>
            <a:xfrm>
              <a:off x="4092004" y="4321373"/>
              <a:ext cx="1535172" cy="584775"/>
            </a:xfrm>
            <a:prstGeom prst="rect">
              <a:avLst/>
            </a:prstGeom>
            <a:noFill/>
          </p:spPr>
          <p:txBody>
            <a:bodyPr wrap="square" rtlCol="0">
              <a:spAutoFit/>
            </a:bodyPr>
            <a:lstStyle/>
            <a:p>
              <a:pPr marR="0" algn="ctr" defTabSz="914400" eaLnBrk="1" fontAlgn="auto" latinLnBrk="0" hangingPunct="1">
                <a:lnSpc>
                  <a:spcPct val="100000"/>
                </a:lnSpc>
                <a:spcBef>
                  <a:spcPts val="0"/>
                </a:spcBef>
                <a:spcAft>
                  <a:spcPts val="0"/>
                </a:spcAft>
                <a:buClrTx/>
                <a:buSzTx/>
              </a:pPr>
              <a:r>
                <a:rPr lang="en-US" sz="800" b="1" dirty="0">
                  <a:latin typeface="Century Gothic" panose="020B0502020202020204" pitchFamily="34" charset="0"/>
                  <a:ea typeface="Helvetica Neue Light" charset="0"/>
                  <a:cs typeface="Helvetica Neue Light" charset="0"/>
                </a:rPr>
                <a:t>B</a:t>
              </a:r>
            </a:p>
            <a:p>
              <a:pPr marR="0" algn="ctr" defTabSz="914400" eaLnBrk="1" fontAlgn="auto" latinLnBrk="0" hangingPunct="1">
                <a:lnSpc>
                  <a:spcPct val="100000"/>
                </a:lnSpc>
                <a:spcBef>
                  <a:spcPts val="0"/>
                </a:spcBef>
                <a:spcAft>
                  <a:spcPts val="0"/>
                </a:spcAft>
                <a:buClrTx/>
                <a:buSzTx/>
              </a:pPr>
              <a:r>
                <a:rPr lang="en-US" sz="800" b="1" dirty="0">
                  <a:solidFill>
                    <a:srgbClr val="DF9709"/>
                  </a:solidFill>
                  <a:latin typeface="Century Gothic" panose="020B0502020202020204" pitchFamily="34" charset="0"/>
                  <a:ea typeface="Helvetica Neue Light" charset="0"/>
                  <a:cs typeface="Helvetica Neue Light" charset="0"/>
                </a:rPr>
                <a:t>Nestle Tollhouse Chocolate Chip Cookie Dough</a:t>
              </a:r>
            </a:p>
            <a:p>
              <a:pPr algn="ctr" defTabSz="914400"/>
              <a:r>
                <a:rPr lang="en-US" sz="800" dirty="0">
                  <a:latin typeface="Century Gothic" panose="020B0502020202020204" pitchFamily="34" charset="0"/>
                  <a:ea typeface="Helvetica Neue Light" charset="0"/>
                  <a:cs typeface="Helvetica Neue Light" charset="0"/>
                </a:rPr>
                <a:t>n = 113</a:t>
              </a:r>
            </a:p>
          </p:txBody>
        </p:sp>
      </p:grpSp>
    </p:spTree>
    <p:extLst>
      <p:ext uri="{BB962C8B-B14F-4D97-AF65-F5344CB8AC3E}">
        <p14:creationId xmlns:p14="http://schemas.microsoft.com/office/powerpoint/2010/main" val="986919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42</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LOCATING PRODUCT</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13" name="Table 12">
            <a:extLst>
              <a:ext uri="{FF2B5EF4-FFF2-40B4-BE49-F238E27FC236}">
                <a16:creationId xmlns:a16="http://schemas.microsoft.com/office/drawing/2014/main" id="{29675F70-6612-3B47-800B-9F434BAD8D65}"/>
              </a:ext>
            </a:extLst>
          </p:cNvPr>
          <p:cNvGraphicFramePr>
            <a:graphicFrameLocks noGrp="1"/>
          </p:cNvGraphicFramePr>
          <p:nvPr/>
        </p:nvGraphicFramePr>
        <p:xfrm>
          <a:off x="2391058" y="1155031"/>
          <a:ext cx="4399983" cy="2898403"/>
        </p:xfrm>
        <a:graphic>
          <a:graphicData uri="http://schemas.openxmlformats.org/drawingml/2006/table">
            <a:tbl>
              <a:tblPr firstRow="1" bandRow="1">
                <a:tableStyleId>{5C22544A-7EE6-4342-B048-85BDC9FD1C3A}</a:tableStyleId>
              </a:tblPr>
              <a:tblGrid>
                <a:gridCol w="2027830">
                  <a:extLst>
                    <a:ext uri="{9D8B030D-6E8A-4147-A177-3AD203B41FA5}">
                      <a16:colId xmlns:a16="http://schemas.microsoft.com/office/drawing/2014/main" val="2296775952"/>
                    </a:ext>
                  </a:extLst>
                </a:gridCol>
                <a:gridCol w="1210760">
                  <a:extLst>
                    <a:ext uri="{9D8B030D-6E8A-4147-A177-3AD203B41FA5}">
                      <a16:colId xmlns:a16="http://schemas.microsoft.com/office/drawing/2014/main" val="3275751901"/>
                    </a:ext>
                  </a:extLst>
                </a:gridCol>
                <a:gridCol w="1161393">
                  <a:extLst>
                    <a:ext uri="{9D8B030D-6E8A-4147-A177-3AD203B41FA5}">
                      <a16:colId xmlns:a16="http://schemas.microsoft.com/office/drawing/2014/main" val="3761433370"/>
                    </a:ext>
                  </a:extLst>
                </a:gridCol>
              </a:tblGrid>
              <a:tr h="56959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Locating Product</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800" b="1" i="0" u="none" strike="noStrike" kern="1200" dirty="0">
                          <a:solidFill>
                            <a:schemeClr val="bg1"/>
                          </a:solidFill>
                          <a:effectLst/>
                          <a:latin typeface="Century Gothic" panose="020B0502020202020204" pitchFamily="34" charset="0"/>
                          <a:ea typeface="+mn-ea"/>
                          <a:cs typeface="+mn-cs"/>
                        </a:rPr>
                        <a:t>Nestle Tollhouse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217156">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32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Yes, I was able to locate the product (First Attempt)</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99%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32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No, I can’t find the product </a:t>
                      </a:r>
                    </a:p>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(First Attempt)</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4% </a:t>
                      </a:r>
                      <a:r>
                        <a:rPr lang="en-US" sz="800" b="1" i="0" u="none" strike="noStrike" kern="1200" dirty="0">
                          <a:solidFill>
                            <a:srgbClr val="7AC3EB"/>
                          </a:solidFill>
                          <a:effectLst/>
                          <a:latin typeface="Century Gothic" panose="020B0502020202020204" pitchFamily="34" charset="0"/>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259395">
                <a:tc gridSpan="3">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685800" rtl="0" eaLnBrk="1" fontAlgn="b" latinLnBrk="0" hangingPunct="1"/>
                      <a:endParaRPr lang="en-US" sz="7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685800" rtl="0" eaLnBrk="1" fontAlgn="b" latinLnBrk="0" hangingPunct="1"/>
                      <a:endParaRPr lang="en-US" sz="7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32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Yes, I was able to locate the product (Second Attempt)</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100%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32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No, I can’t find the product </a:t>
                      </a:r>
                    </a:p>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(Second Attempt)</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243894">
                <a:tc gridSpan="3">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algn="ctr" defTabSz="685800" rtl="0" eaLnBrk="1" fontAlgn="b" latinLnBrk="0" hangingPunct="1"/>
                      <a:endParaRPr lang="en-US" sz="7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ctr" defTabSz="685800" rtl="0" eaLnBrk="1" fontAlgn="b" latinLnBrk="0" hangingPunct="1"/>
                      <a:endParaRPr lang="en-US" sz="7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32167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Image Mismatch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bl>
          </a:graphicData>
        </a:graphic>
      </p:graphicFrame>
      <p:sp>
        <p:nvSpPr>
          <p:cNvPr id="12" name="Text Placeholder 5">
            <a:extLst>
              <a:ext uri="{FF2B5EF4-FFF2-40B4-BE49-F238E27FC236}">
                <a16:creationId xmlns:a16="http://schemas.microsoft.com/office/drawing/2014/main" id="{EF548873-10C8-4F72-E343-26870D1D7775}"/>
              </a:ext>
            </a:extLst>
          </p:cNvPr>
          <p:cNvSpPr>
            <a:spLocks noGrp="1"/>
          </p:cNvSpPr>
          <p:nvPr>
            <p:ph type="body" sz="quarter" idx="15"/>
          </p:nvPr>
        </p:nvSpPr>
        <p:spPr>
          <a:xfrm>
            <a:off x="342900" y="4802066"/>
            <a:ext cx="5845400" cy="341434"/>
          </a:xfrm>
        </p:spPr>
        <p:txBody>
          <a:bodyPr/>
          <a:lstStyle/>
          <a:p>
            <a:pPr lvl="0"/>
            <a:r>
              <a:rPr lang="en-US" sz="500" dirty="0"/>
              <a:t>Q: Now, please look for the [product]. Note that in order to complete this mission successfully, you must locate the exact product listed above, including the brand, flavor, and package size. Were you able to locate the product? </a:t>
            </a:r>
          </a:p>
          <a:p>
            <a:r>
              <a:rPr lang="en-US" sz="500" dirty="0"/>
              <a:t>Q: Please look for [product]. Were you able to locate the product?</a:t>
            </a:r>
          </a:p>
          <a:p>
            <a:r>
              <a:rPr lang="en-US" sz="500" dirty="0"/>
              <a:t>Q: Now, please take a look at the image below. Does the product you added to your cart match this product image?</a:t>
            </a:r>
          </a:p>
        </p:txBody>
      </p:sp>
      <p:sp>
        <p:nvSpPr>
          <p:cNvPr id="15" name="TextBox 14">
            <a:extLst>
              <a:ext uri="{FF2B5EF4-FFF2-40B4-BE49-F238E27FC236}">
                <a16:creationId xmlns:a16="http://schemas.microsoft.com/office/drawing/2014/main" id="{3DC118B4-7B32-FB4C-5DA4-0713F13497EE}"/>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215</a:t>
            </a:r>
          </a:p>
        </p:txBody>
      </p:sp>
    </p:spTree>
    <p:extLst>
      <p:ext uri="{BB962C8B-B14F-4D97-AF65-F5344CB8AC3E}">
        <p14:creationId xmlns:p14="http://schemas.microsoft.com/office/powerpoint/2010/main" val="174023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43</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VALUE</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sp>
        <p:nvSpPr>
          <p:cNvPr id="12" name="Text Placeholder 5">
            <a:extLst>
              <a:ext uri="{FF2B5EF4-FFF2-40B4-BE49-F238E27FC236}">
                <a16:creationId xmlns:a16="http://schemas.microsoft.com/office/drawing/2014/main" id="{EF548873-10C8-4F72-E343-26870D1D7775}"/>
              </a:ext>
            </a:extLst>
          </p:cNvPr>
          <p:cNvSpPr>
            <a:spLocks noGrp="1"/>
          </p:cNvSpPr>
          <p:nvPr>
            <p:ph type="body" sz="quarter" idx="15"/>
          </p:nvPr>
        </p:nvSpPr>
        <p:spPr>
          <a:xfrm>
            <a:off x="342900" y="4802066"/>
            <a:ext cx="5845400" cy="341434"/>
          </a:xfrm>
        </p:spPr>
        <p:txBody>
          <a:bodyPr/>
          <a:lstStyle/>
          <a:p>
            <a:pPr lvl="0"/>
            <a:r>
              <a:rPr lang="en-US" sz="500" dirty="0"/>
              <a:t>Q: Now, please look for the [product]. Note that in order to complete this mission successfully, you must locate the exact product listed above, including the brand, flavor, and package size. Were you able to locate the product? </a:t>
            </a:r>
          </a:p>
          <a:p>
            <a:r>
              <a:rPr lang="en-US" sz="500" dirty="0"/>
              <a:t>Q: Please look for [product]. Were you able to locate the product?</a:t>
            </a:r>
          </a:p>
          <a:p>
            <a:r>
              <a:rPr lang="en-US" sz="500" dirty="0"/>
              <a:t>Q: Now, please take a look at the image below. Does the product you added to your cart match this product image?</a:t>
            </a:r>
          </a:p>
        </p:txBody>
      </p:sp>
      <p:sp>
        <p:nvSpPr>
          <p:cNvPr id="15" name="TextBox 14">
            <a:extLst>
              <a:ext uri="{FF2B5EF4-FFF2-40B4-BE49-F238E27FC236}">
                <a16:creationId xmlns:a16="http://schemas.microsoft.com/office/drawing/2014/main" id="{3DC118B4-7B32-FB4C-5DA4-0713F13497EE}"/>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227</a:t>
            </a:r>
          </a:p>
        </p:txBody>
      </p:sp>
      <p:graphicFrame>
        <p:nvGraphicFramePr>
          <p:cNvPr id="8" name="Table 7">
            <a:extLst>
              <a:ext uri="{FF2B5EF4-FFF2-40B4-BE49-F238E27FC236}">
                <a16:creationId xmlns:a16="http://schemas.microsoft.com/office/drawing/2014/main" id="{60D13D93-D3BA-FAAC-AC46-AC7444383EEB}"/>
              </a:ext>
            </a:extLst>
          </p:cNvPr>
          <p:cNvGraphicFramePr>
            <a:graphicFrameLocks noGrp="1"/>
          </p:cNvGraphicFramePr>
          <p:nvPr/>
        </p:nvGraphicFramePr>
        <p:xfrm>
          <a:off x="2154725" y="959667"/>
          <a:ext cx="4906978" cy="3277352"/>
        </p:xfrm>
        <a:graphic>
          <a:graphicData uri="http://schemas.openxmlformats.org/drawingml/2006/table">
            <a:tbl>
              <a:tblPr firstRow="1" bandRow="1">
                <a:tableStyleId>{5C22544A-7EE6-4342-B048-85BDC9FD1C3A}</a:tableStyleId>
              </a:tblPr>
              <a:tblGrid>
                <a:gridCol w="2261490">
                  <a:extLst>
                    <a:ext uri="{9D8B030D-6E8A-4147-A177-3AD203B41FA5}">
                      <a16:colId xmlns:a16="http://schemas.microsoft.com/office/drawing/2014/main" val="2296775952"/>
                    </a:ext>
                  </a:extLst>
                </a:gridCol>
                <a:gridCol w="1350273">
                  <a:extLst>
                    <a:ext uri="{9D8B030D-6E8A-4147-A177-3AD203B41FA5}">
                      <a16:colId xmlns:a16="http://schemas.microsoft.com/office/drawing/2014/main" val="3275751901"/>
                    </a:ext>
                  </a:extLst>
                </a:gridCol>
                <a:gridCol w="1295215">
                  <a:extLst>
                    <a:ext uri="{9D8B030D-6E8A-4147-A177-3AD203B41FA5}">
                      <a16:colId xmlns:a16="http://schemas.microsoft.com/office/drawing/2014/main" val="3761433370"/>
                    </a:ext>
                  </a:extLst>
                </a:gridCol>
              </a:tblGrid>
              <a:tr h="599715">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VALUE</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800" b="1" i="0" u="none" strike="noStrike" kern="1200" dirty="0">
                          <a:solidFill>
                            <a:schemeClr val="bg1"/>
                          </a:solidFill>
                          <a:effectLst/>
                          <a:latin typeface="Century Gothic" panose="020B0502020202020204" pitchFamily="34" charset="0"/>
                          <a:ea typeface="+mn-ea"/>
                          <a:cs typeface="+mn-cs"/>
                        </a:rPr>
                        <a:t>Nestle Tollhouse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228642">
                <a:tc>
                  <a:txBody>
                    <a:bodyPr/>
                    <a:lstStyle/>
                    <a:p>
                      <a:pPr algn="r" fontAlgn="b"/>
                      <a:endParaRPr lang="en-US" sz="800" b="0" i="1" u="none" strike="noStrike" kern="1200" dirty="0">
                        <a:solidFill>
                          <a:schemeClr val="bg1">
                            <a:lumMod val="50000"/>
                          </a:schemeClr>
                        </a:solidFill>
                        <a:effectLst/>
                        <a:latin typeface="Century Gothic" panose="020B0502020202020204" pitchFamily="34" charset="0"/>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1" u="none" strike="noStrike" kern="1200" dirty="0">
                          <a:solidFill>
                            <a:schemeClr val="bg1">
                              <a:lumMod val="50000"/>
                            </a:schemeClr>
                          </a:solidFill>
                          <a:effectLst/>
                          <a:latin typeface="Century Gothic" panose="020B0502020202020204" pitchFamily="34" charset="0"/>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1" u="none" strike="noStrike" kern="1200" dirty="0">
                          <a:solidFill>
                            <a:schemeClr val="bg1">
                              <a:lumMod val="50000"/>
                            </a:schemeClr>
                          </a:solidFill>
                          <a:effectLst/>
                          <a:latin typeface="Century Gothic" panose="020B0502020202020204" pitchFamily="34" charset="0"/>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377790">
                <a:tc>
                  <a:txBody>
                    <a:bodyPr/>
                    <a:lstStyle/>
                    <a:p>
                      <a:pPr algn="r" fontAlgn="b"/>
                      <a:r>
                        <a:rPr lang="en-US" sz="800" b="1" i="0" u="none" strike="noStrike" dirty="0">
                          <a:solidFill>
                            <a:srgbClr val="000000"/>
                          </a:solidFill>
                          <a:effectLst/>
                          <a:latin typeface="+mn-lt"/>
                        </a:rPr>
                        <a:t>T2B: Very + somewhat good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76% </a:t>
                      </a:r>
                      <a:endParaRPr lang="en-US" sz="800" b="1" i="0" u="none" strike="noStrike" kern="1200" dirty="0">
                        <a:solidFill>
                          <a:srgbClr val="DF9709"/>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86% </a:t>
                      </a:r>
                      <a:r>
                        <a:rPr lang="en-US" sz="800" b="1" i="0" u="none" strike="noStrike" kern="1200" dirty="0">
                          <a:solidFill>
                            <a:srgbClr val="7AC3EB"/>
                          </a:solidFill>
                          <a:effectLst/>
                          <a:latin typeface="Century Gothic" panose="020B0502020202020204" pitchFamily="34" charset="0"/>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338683">
                <a:tc>
                  <a:txBody>
                    <a:bodyPr/>
                    <a:lstStyle/>
                    <a:p>
                      <a:pPr algn="r" fontAlgn="b"/>
                      <a:r>
                        <a:rPr lang="en-US" sz="800" b="0" i="0" u="none" strike="noStrike" dirty="0">
                          <a:solidFill>
                            <a:srgbClr val="000000"/>
                          </a:solidFill>
                          <a:effectLst/>
                          <a:latin typeface="+mn-lt"/>
                        </a:rPr>
                        <a:t>Very good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39%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50% </a:t>
                      </a:r>
                      <a:r>
                        <a:rPr lang="en-US" sz="800" b="1" i="0" u="none" strike="noStrike" kern="1200" dirty="0">
                          <a:solidFill>
                            <a:srgbClr val="7AC3EB"/>
                          </a:solidFill>
                          <a:effectLst/>
                          <a:latin typeface="Century Gothic" panose="020B0502020202020204" pitchFamily="34" charset="0"/>
                          <a:ea typeface="+mn-ea"/>
                          <a:cs typeface="+mn-cs"/>
                        </a:rPr>
                        <a:t>A</a:t>
                      </a:r>
                      <a:endParaRPr lang="en-US" sz="8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338683">
                <a:tc>
                  <a:txBody>
                    <a:bodyPr/>
                    <a:lstStyle/>
                    <a:p>
                      <a:pPr algn="r" fontAlgn="b"/>
                      <a:r>
                        <a:rPr lang="en-US" sz="800" b="0" i="0" u="none" strike="noStrike" dirty="0">
                          <a:solidFill>
                            <a:srgbClr val="000000"/>
                          </a:solidFill>
                          <a:effectLst/>
                          <a:latin typeface="+mn-lt"/>
                        </a:rPr>
                        <a:t>Somewhat good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338683">
                <a:tc>
                  <a:txBody>
                    <a:bodyPr/>
                    <a:lstStyle/>
                    <a:p>
                      <a:pPr algn="r" fontAlgn="b"/>
                      <a:r>
                        <a:rPr lang="en-US" sz="800" b="0" i="0" u="none" strike="noStrike" dirty="0">
                          <a:solidFill>
                            <a:srgbClr val="000000"/>
                          </a:solidFill>
                          <a:effectLst/>
                          <a:latin typeface="+mn-lt"/>
                        </a:rPr>
                        <a:t>Average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338683">
                <a:tc>
                  <a:txBody>
                    <a:bodyPr/>
                    <a:lstStyle/>
                    <a:p>
                      <a:pPr algn="r" fontAlgn="b"/>
                      <a:r>
                        <a:rPr lang="en-US" sz="800" b="0" i="0" u="none" strike="noStrike" dirty="0">
                          <a:solidFill>
                            <a:srgbClr val="000000"/>
                          </a:solidFill>
                          <a:effectLst/>
                          <a:latin typeface="+mn-lt"/>
                        </a:rPr>
                        <a:t>Somewhat poor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7%</a:t>
                      </a:r>
                      <a:r>
                        <a:rPr lang="en-US" sz="800" b="1" i="0" u="none" strike="noStrike" kern="1200" dirty="0">
                          <a:solidFill>
                            <a:srgbClr val="DF9709"/>
                          </a:solidFill>
                          <a:effectLst/>
                          <a:latin typeface="Century Gothic" panose="020B0502020202020204" pitchFamily="34" charset="0"/>
                          <a:ea typeface="+mn-ea"/>
                          <a:cs typeface="+mn-cs"/>
                        </a:rPr>
                        <a:t> 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338683">
                <a:tc>
                  <a:txBody>
                    <a:bodyPr/>
                    <a:lstStyle/>
                    <a:p>
                      <a:pPr algn="r" fontAlgn="b"/>
                      <a:r>
                        <a:rPr lang="en-US" sz="800" b="0" i="0" u="none" strike="noStrike" dirty="0">
                          <a:solidFill>
                            <a:srgbClr val="000000"/>
                          </a:solidFill>
                          <a:effectLst/>
                          <a:latin typeface="+mn-lt"/>
                        </a:rPr>
                        <a:t>Very poor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377790">
                <a:tc>
                  <a:txBody>
                    <a:bodyPr/>
                    <a:lstStyle/>
                    <a:p>
                      <a:pPr marL="0" marR="0" lvl="0" indent="0" algn="r" defTabSz="685800" rtl="0" eaLnBrk="1" fontAlgn="b" latinLnBrk="0" hangingPunct="1">
                        <a:lnSpc>
                          <a:spcPct val="100000"/>
                        </a:lnSpc>
                        <a:spcBef>
                          <a:spcPts val="0"/>
                        </a:spcBef>
                        <a:spcAft>
                          <a:spcPts val="0"/>
                        </a:spcAft>
                        <a:buClrTx/>
                        <a:buSzTx/>
                        <a:buFontTx/>
                        <a:buNone/>
                        <a:tabLst/>
                        <a:defRPr/>
                      </a:pPr>
                      <a:r>
                        <a:rPr lang="en-US" sz="800" b="1" i="0" u="none" strike="noStrike" dirty="0">
                          <a:solidFill>
                            <a:srgbClr val="000000"/>
                          </a:solidFill>
                          <a:effectLst/>
                          <a:latin typeface="+mn-lt"/>
                        </a:rPr>
                        <a:t>B2B: Somewhat + very poor value</a:t>
                      </a: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8% </a:t>
                      </a:r>
                      <a:r>
                        <a:rPr lang="en-US" sz="800" b="1" i="0" u="none" strike="noStrike" kern="1200" dirty="0">
                          <a:solidFill>
                            <a:srgbClr val="DF9709"/>
                          </a:solidFill>
                          <a:effectLst/>
                          <a:latin typeface="Century Gothic" panose="020B0502020202020204" pitchFamily="34" charset="0"/>
                          <a:ea typeface="+mn-ea"/>
                          <a:cs typeface="+mn-cs"/>
                        </a:rPr>
                        <a:t> B</a:t>
                      </a:r>
                      <a:endParaRPr lang="en-US" sz="800" b="0" i="0" u="none" strike="noStrike" kern="1200" dirty="0">
                        <a:solidFill>
                          <a:srgbClr val="000000"/>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800" b="0" i="0" u="none" strike="noStrike" kern="1200" dirty="0">
                          <a:solidFill>
                            <a:srgbClr val="000000"/>
                          </a:solidFill>
                          <a:effectLst/>
                          <a:latin typeface="Century Gothic" panose="020B0502020202020204" pitchFamily="34" charset="0"/>
                          <a:ea typeface="+mn-ea"/>
                          <a:cs typeface="+mn-cs"/>
                        </a:rPr>
                        <a:t>2% </a:t>
                      </a:r>
                      <a:endParaRPr lang="en-US" sz="800" b="1" i="0" u="none" strike="noStrike" kern="1200" dirty="0">
                        <a:solidFill>
                          <a:srgbClr val="447A27"/>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bl>
          </a:graphicData>
        </a:graphic>
      </p:graphicFrame>
    </p:spTree>
    <p:extLst>
      <p:ext uri="{BB962C8B-B14F-4D97-AF65-F5344CB8AC3E}">
        <p14:creationId xmlns:p14="http://schemas.microsoft.com/office/powerpoint/2010/main" val="30119496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44</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KEY MEASURES | GMI BUYERS</a:t>
            </a:r>
          </a:p>
        </p:txBody>
      </p:sp>
      <p:sp>
        <p:nvSpPr>
          <p:cNvPr id="12" name="Text Placeholder 11">
            <a:extLst>
              <a:ext uri="{FF2B5EF4-FFF2-40B4-BE49-F238E27FC236}">
                <a16:creationId xmlns:a16="http://schemas.microsoft.com/office/drawing/2014/main" id="{ECF7EDDA-5E73-5C44-A85A-455B367E14CB}"/>
              </a:ext>
            </a:extLst>
          </p:cNvPr>
          <p:cNvSpPr>
            <a:spLocks noGrp="1"/>
          </p:cNvSpPr>
          <p:nvPr>
            <p:ph type="body" sz="quarter" idx="15"/>
          </p:nvPr>
        </p:nvSpPr>
        <p:spPr/>
        <p:txBody>
          <a:bodyPr/>
          <a:lstStyle/>
          <a:p>
            <a:r>
              <a:rPr lang="en-US" sz="700" dirty="0"/>
              <a:t>A B – Significance calculated at the 95% confidence interval.</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30" name="Table 29">
            <a:extLst>
              <a:ext uri="{FF2B5EF4-FFF2-40B4-BE49-F238E27FC236}">
                <a16:creationId xmlns:a16="http://schemas.microsoft.com/office/drawing/2014/main" id="{5221C9CB-BDCB-7745-85BB-2736D194335C}"/>
              </a:ext>
            </a:extLst>
          </p:cNvPr>
          <p:cNvGraphicFramePr>
            <a:graphicFrameLocks noGrp="1"/>
          </p:cNvGraphicFramePr>
          <p:nvPr/>
        </p:nvGraphicFramePr>
        <p:xfrm>
          <a:off x="411675" y="1184163"/>
          <a:ext cx="8140237" cy="3179325"/>
        </p:xfrm>
        <a:graphic>
          <a:graphicData uri="http://schemas.openxmlformats.org/drawingml/2006/table">
            <a:tbl>
              <a:tblPr firstRow="1" bandRow="1">
                <a:tableStyleId>{5C22544A-7EE6-4342-B048-85BDC9FD1C3A}</a:tableStyleId>
              </a:tblPr>
              <a:tblGrid>
                <a:gridCol w="4620355">
                  <a:extLst>
                    <a:ext uri="{9D8B030D-6E8A-4147-A177-3AD203B41FA5}">
                      <a16:colId xmlns:a16="http://schemas.microsoft.com/office/drawing/2014/main" val="2296775952"/>
                    </a:ext>
                  </a:extLst>
                </a:gridCol>
                <a:gridCol w="1759941">
                  <a:extLst>
                    <a:ext uri="{9D8B030D-6E8A-4147-A177-3AD203B41FA5}">
                      <a16:colId xmlns:a16="http://schemas.microsoft.com/office/drawing/2014/main" val="3275751901"/>
                    </a:ext>
                  </a:extLst>
                </a:gridCol>
                <a:gridCol w="1759941">
                  <a:extLst>
                    <a:ext uri="{9D8B030D-6E8A-4147-A177-3AD203B41FA5}">
                      <a16:colId xmlns:a16="http://schemas.microsoft.com/office/drawing/2014/main" val="3761433370"/>
                    </a:ext>
                  </a:extLst>
                </a:gridCol>
              </a:tblGrid>
              <a:tr h="204023">
                <a:tc rowSpan="2">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700" b="1" i="0" u="none" strike="noStrike" kern="1200" spc="0" baseline="0" dirty="0">
                        <a:solidFill>
                          <a:schemeClr val="tx1"/>
                        </a:solidFill>
                        <a:effectLst/>
                        <a:latin typeface="+mn-lt"/>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700" b="1" i="0" u="none" strike="noStrike" kern="1200" spc="300" baseline="0" dirty="0">
                          <a:solidFill>
                            <a:schemeClr val="tx1"/>
                          </a:solidFill>
                          <a:effectLst/>
                          <a:latin typeface="+mn-lt"/>
                          <a:ea typeface="+mn-ea"/>
                          <a:cs typeface="+mn-cs"/>
                        </a:rPr>
                        <a:t>GMI BUYERS</a:t>
                      </a:r>
                      <a:endParaRPr lang="en-US" sz="700" b="1" i="0" u="none" strike="noStrike" kern="1200" spc="0" baseline="0" dirty="0">
                        <a:solidFill>
                          <a:schemeClr val="tx1"/>
                        </a:solidFill>
                        <a:effectLst/>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800" b="1" i="0" u="none" strike="noStrike" kern="1200" dirty="0">
                        <a:solidFill>
                          <a:schemeClr val="bg1"/>
                        </a:solidFill>
                        <a:effectLst/>
                        <a:latin typeface="Avenir Next" panose="020B0503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89EAF"/>
                    </a:solidFill>
                  </a:tcPr>
                </a:tc>
                <a:extLst>
                  <a:ext uri="{0D108BD9-81ED-4DB2-BD59-A6C34878D82A}">
                    <a16:rowId xmlns:a16="http://schemas.microsoft.com/office/drawing/2014/main" val="3890626239"/>
                  </a:ext>
                </a:extLst>
              </a:tr>
              <a:tr h="204023">
                <a:tc vMerge="1">
                  <a:txBody>
                    <a:bodyPr/>
                    <a:lstStyle/>
                    <a:p>
                      <a:pPr algn="ctr" fontAlgn="b"/>
                      <a:endParaRPr lang="en-US" sz="800" b="1" i="0" u="none" strike="noStrike" kern="1200" spc="0" baseline="0" dirty="0">
                        <a:solidFill>
                          <a:schemeClr val="tx1"/>
                        </a:solidFill>
                        <a:effectLst/>
                        <a:latin typeface="Avenir Next" panose="020B0503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mn-lt"/>
                          <a:ea typeface="+mn-ea"/>
                          <a:cs typeface="+mn-cs"/>
                        </a:rPr>
                        <a:t>Pillsbury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mn-lt"/>
                          <a:ea typeface="+mn-ea"/>
                          <a:cs typeface="+mn-cs"/>
                        </a:rPr>
                        <a:t>Nestle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06588">
                <a:tc>
                  <a:txBody>
                    <a:bodyPr/>
                    <a:lstStyle/>
                    <a:p>
                      <a:pPr algn="r" fontAlgn="b"/>
                      <a:endParaRPr lang="en-US" sz="600" b="0" i="1" u="none" strike="noStrike" kern="1200" dirty="0">
                        <a:solidFill>
                          <a:schemeClr val="bg1">
                            <a:lumMod val="50000"/>
                          </a:schemeClr>
                        </a:solidFill>
                        <a:effectLst/>
                        <a:latin typeface="+mn-lt"/>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600" b="0" i="1" u="none" strike="noStrike" kern="1200" dirty="0">
                          <a:solidFill>
                            <a:schemeClr val="bg1">
                              <a:lumMod val="50000"/>
                            </a:schemeClr>
                          </a:solidFill>
                          <a:effectLst/>
                          <a:latin typeface="+mn-lt"/>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600" b="0" i="1" u="none" strike="noStrike" kern="1200" dirty="0">
                          <a:solidFill>
                            <a:schemeClr val="bg1">
                              <a:lumMod val="50000"/>
                            </a:schemeClr>
                          </a:solidFill>
                          <a:effectLst/>
                          <a:latin typeface="+mn-lt"/>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Forced Preference</a:t>
                      </a:r>
                      <a:endParaRPr kumimoji="0" lang="en-US" sz="700" b="1" i="0" u="none" strike="noStrike" kern="1200" cap="none" spc="0" normalizeH="0" baseline="0" noProof="0" dirty="0">
                        <a:ln>
                          <a:noFill/>
                        </a:ln>
                        <a:solidFill>
                          <a:srgbClr val="7AC3EB"/>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77% </a:t>
                      </a:r>
                      <a:r>
                        <a:rPr lang="en-US" sz="700" b="1" kern="1200" dirty="0">
                          <a:solidFill>
                            <a:srgbClr val="DF9709"/>
                          </a:solidFill>
                          <a:effectLst/>
                          <a:latin typeface="Century Gothic" panose="020B0502020202020204" pitchFamily="34" charset="0"/>
                          <a:ea typeface="+mn-ea"/>
                          <a:cs typeface="+mn-cs"/>
                        </a:rPr>
                        <a:t>B</a:t>
                      </a:r>
                      <a:endParaRPr lang="en-US" sz="700" b="0" kern="1200" dirty="0">
                        <a:solidFill>
                          <a:schemeClr val="dk1"/>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23%</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7900352"/>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Forced Packaging Preference</a:t>
                      </a:r>
                      <a:endParaRPr kumimoji="0" lang="en-US" sz="700" b="1" i="0" u="none" strike="noStrike" kern="1200" cap="none" spc="0" normalizeH="0" baseline="0" noProof="0" dirty="0">
                        <a:ln>
                          <a:noFill/>
                        </a:ln>
                        <a:solidFill>
                          <a:srgbClr val="E4B806"/>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74% </a:t>
                      </a:r>
                      <a:r>
                        <a:rPr lang="en-US" sz="700" b="1" kern="1200" dirty="0">
                          <a:solidFill>
                            <a:srgbClr val="DF9709"/>
                          </a:solidFill>
                          <a:effectLst/>
                          <a:latin typeface="Century Gothic" panose="020B0502020202020204" pitchFamily="34" charset="0"/>
                          <a:ea typeface="+mn-ea"/>
                          <a:cs typeface="+mn-cs"/>
                        </a:rPr>
                        <a:t>B</a:t>
                      </a:r>
                      <a:endParaRPr lang="en-US" sz="700" b="0" kern="1200" dirty="0">
                        <a:solidFill>
                          <a:schemeClr val="dk1"/>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26%</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353276"/>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Overall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8.47 </a:t>
                      </a:r>
                      <a:r>
                        <a:rPr lang="en-US" sz="700" b="1" kern="1200" dirty="0">
                          <a:solidFill>
                            <a:srgbClr val="DF9709"/>
                          </a:solidFill>
                          <a:effectLst/>
                          <a:latin typeface="Century Gothic" panose="020B0502020202020204" pitchFamily="34" charset="0"/>
                          <a:ea typeface="+mn-ea"/>
                          <a:cs typeface="+mn-cs"/>
                        </a:rPr>
                        <a:t>B</a:t>
                      </a:r>
                      <a:endParaRPr lang="en-US" sz="700" b="0" i="0" u="none" strike="noStrike" dirty="0">
                        <a:solidFill>
                          <a:srgbClr val="000000"/>
                        </a:solidFill>
                        <a:effectLst/>
                        <a:latin typeface="Century Gothic" panose="020B0502020202020204" pitchFamily="34" charset="0"/>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7.76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196636"/>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Appearance Liking </a:t>
                      </a:r>
                      <a:r>
                        <a:rPr kumimoji="0" lang="en-US" sz="700" b="0" i="0" u="none" strike="noStrike" kern="1200" cap="none" spc="0" normalizeH="0" baseline="0" noProof="0" dirty="0">
                          <a:ln>
                            <a:noFill/>
                          </a:ln>
                          <a:solidFill>
                            <a:srgbClr val="000000"/>
                          </a:solidFill>
                          <a:effectLst/>
                          <a:uLnTx/>
                          <a:uFillTx/>
                          <a:latin typeface="+mn-lt"/>
                          <a:ea typeface="+mn-ea"/>
                          <a:cs typeface="+mn-cs"/>
                        </a:rPr>
                        <a:t>|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buFont typeface="Arial" panose="020B0604020202020204" pitchFamily="34" charset="0"/>
                        <a:buNone/>
                      </a:pPr>
                      <a:r>
                        <a:rPr lang="en-US" sz="700" b="0" dirty="0">
                          <a:effectLst/>
                          <a:latin typeface="Century Gothic" panose="020B0502020202020204" pitchFamily="34" charset="0"/>
                        </a:rPr>
                        <a:t>7.96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buFont typeface="Arial" panose="020B0604020202020204" pitchFamily="34" charset="0"/>
                        <a:buNone/>
                      </a:pPr>
                      <a:r>
                        <a:rPr lang="en-US" sz="700" b="0" dirty="0">
                          <a:effectLst/>
                          <a:latin typeface="Century Gothic" panose="020B0502020202020204" pitchFamily="34" charset="0"/>
                        </a:rPr>
                        <a:t>7.02</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92830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Overall Flavor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7.32</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7.17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16261"/>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Chocolate Chip Flavor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8.15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6.87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3384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Sweetness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8.15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6.73</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8087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Texture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8.22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6.87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5963873"/>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Crispiness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7.62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6.21</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99668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Chewiness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7.98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6.75</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0129664"/>
                  </a:ext>
                </a:extLst>
              </a:tr>
              <a:tr h="40995">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chemeClr val="tx1"/>
                        </a:solidFill>
                        <a:effectLst/>
                        <a:uLnTx/>
                        <a:uFillTx/>
                        <a:latin typeface="+mn-lt"/>
                        <a:ea typeface="+mn-ea"/>
                        <a:cs typeface="+mn-cs"/>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chemeClr val="tx1"/>
                        </a:solidFill>
                        <a:effectLst/>
                        <a:uLnTx/>
                        <a:uFillTx/>
                        <a:latin typeface="+mn-lt"/>
                        <a:ea typeface="+mn-ea"/>
                        <a:cs typeface="+mn-cs"/>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62479"/>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Color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82%</a:t>
                      </a:r>
                      <a:endParaRPr lang="en-US" sz="700" b="1" kern="1200" dirty="0">
                        <a:solidFill>
                          <a:srgbClr val="447A27"/>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81%</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9840092"/>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Amount of Chocolate Chips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82%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780541"/>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Sweetness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84%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65%</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2664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Crispiness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82%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52%</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322446"/>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Chewiness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Top 2 Box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85% </a:t>
                      </a:r>
                      <a:r>
                        <a:rPr lang="en-US" sz="700" b="1" kern="1200" dirty="0">
                          <a:solidFill>
                            <a:srgbClr val="DF9709"/>
                          </a:solidFill>
                          <a:effectLst/>
                          <a:latin typeface="Century Gothic" panose="020B0502020202020204" pitchFamily="34" charset="0"/>
                          <a:ea typeface="+mn-ea"/>
                          <a:cs typeface="+mn-cs"/>
                        </a:rPr>
                        <a:t>B</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58%</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4876035"/>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Thickness JAR</a:t>
                      </a:r>
                      <a:r>
                        <a:rPr kumimoji="0" lang="en-US" sz="700" b="0" i="0" u="none" strike="noStrike" kern="1200" cap="none" spc="0" normalizeH="0" baseline="0" noProof="0" dirty="0">
                          <a:ln>
                            <a:noFill/>
                          </a:ln>
                          <a:solidFill>
                            <a:srgbClr val="000000"/>
                          </a:solidFill>
                          <a:effectLst/>
                          <a:uLnTx/>
                          <a:uFillTx/>
                          <a:latin typeface="+mn-lt"/>
                          <a:ea typeface="+mn-ea"/>
                          <a:cs typeface="+mn-cs"/>
                        </a:rPr>
                        <a:t> | Top 2 Box %, 5pt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76%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73%</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4261513"/>
                  </a:ext>
                </a:extLst>
              </a:tr>
            </a:tbl>
          </a:graphicData>
        </a:graphic>
      </p:graphicFrame>
    </p:spTree>
    <p:extLst>
      <p:ext uri="{BB962C8B-B14F-4D97-AF65-F5344CB8AC3E}">
        <p14:creationId xmlns:p14="http://schemas.microsoft.com/office/powerpoint/2010/main" val="2037961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45</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KEY MEASURES | COMPETITIVE BUYERS</a:t>
            </a:r>
          </a:p>
        </p:txBody>
      </p:sp>
      <p:sp>
        <p:nvSpPr>
          <p:cNvPr id="12" name="Text Placeholder 11">
            <a:extLst>
              <a:ext uri="{FF2B5EF4-FFF2-40B4-BE49-F238E27FC236}">
                <a16:creationId xmlns:a16="http://schemas.microsoft.com/office/drawing/2014/main" id="{ECF7EDDA-5E73-5C44-A85A-455B367E14CB}"/>
              </a:ext>
            </a:extLst>
          </p:cNvPr>
          <p:cNvSpPr>
            <a:spLocks noGrp="1"/>
          </p:cNvSpPr>
          <p:nvPr>
            <p:ph type="body" sz="quarter" idx="15"/>
          </p:nvPr>
        </p:nvSpPr>
        <p:spPr/>
        <p:txBody>
          <a:bodyPr/>
          <a:lstStyle/>
          <a:p>
            <a:r>
              <a:rPr lang="en-US" sz="700" dirty="0"/>
              <a:t>A B – Significance calculated at the 95% confidence interval.</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30" name="Table 29">
            <a:extLst>
              <a:ext uri="{FF2B5EF4-FFF2-40B4-BE49-F238E27FC236}">
                <a16:creationId xmlns:a16="http://schemas.microsoft.com/office/drawing/2014/main" id="{5221C9CB-BDCB-7745-85BB-2736D194335C}"/>
              </a:ext>
            </a:extLst>
          </p:cNvPr>
          <p:cNvGraphicFramePr>
            <a:graphicFrameLocks noGrp="1"/>
          </p:cNvGraphicFramePr>
          <p:nvPr/>
        </p:nvGraphicFramePr>
        <p:xfrm>
          <a:off x="411675" y="1184163"/>
          <a:ext cx="8140237" cy="3179325"/>
        </p:xfrm>
        <a:graphic>
          <a:graphicData uri="http://schemas.openxmlformats.org/drawingml/2006/table">
            <a:tbl>
              <a:tblPr firstRow="1" bandRow="1">
                <a:tableStyleId>{5C22544A-7EE6-4342-B048-85BDC9FD1C3A}</a:tableStyleId>
              </a:tblPr>
              <a:tblGrid>
                <a:gridCol w="4620355">
                  <a:extLst>
                    <a:ext uri="{9D8B030D-6E8A-4147-A177-3AD203B41FA5}">
                      <a16:colId xmlns:a16="http://schemas.microsoft.com/office/drawing/2014/main" val="2296775952"/>
                    </a:ext>
                  </a:extLst>
                </a:gridCol>
                <a:gridCol w="1759941">
                  <a:extLst>
                    <a:ext uri="{9D8B030D-6E8A-4147-A177-3AD203B41FA5}">
                      <a16:colId xmlns:a16="http://schemas.microsoft.com/office/drawing/2014/main" val="3275751901"/>
                    </a:ext>
                  </a:extLst>
                </a:gridCol>
                <a:gridCol w="1759941">
                  <a:extLst>
                    <a:ext uri="{9D8B030D-6E8A-4147-A177-3AD203B41FA5}">
                      <a16:colId xmlns:a16="http://schemas.microsoft.com/office/drawing/2014/main" val="3761433370"/>
                    </a:ext>
                  </a:extLst>
                </a:gridCol>
              </a:tblGrid>
              <a:tr h="204023">
                <a:tc rowSpan="2">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en-US" sz="700" b="1" i="0" u="none" strike="noStrike" kern="1200" spc="0" baseline="0" dirty="0">
                        <a:solidFill>
                          <a:schemeClr val="tx1"/>
                        </a:solidFill>
                        <a:effectLst/>
                        <a:latin typeface="+mn-lt"/>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sz="700" b="1" i="0" u="none" strike="noStrike" kern="1200" spc="300" baseline="0" dirty="0">
                          <a:solidFill>
                            <a:schemeClr val="tx1"/>
                          </a:solidFill>
                          <a:effectLst/>
                          <a:latin typeface="+mn-lt"/>
                          <a:ea typeface="+mn-ea"/>
                          <a:cs typeface="+mn-cs"/>
                        </a:rPr>
                        <a:t>COMPETITIVE BUYERS</a:t>
                      </a:r>
                      <a:endParaRPr lang="en-US" sz="700" b="1" i="0" u="none" strike="noStrike" kern="1200" spc="0" baseline="0" dirty="0">
                        <a:solidFill>
                          <a:schemeClr val="tx1"/>
                        </a:solidFill>
                        <a:effectLst/>
                        <a:latin typeface="+mn-lt"/>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800" b="1" i="0" u="none" strike="noStrike" kern="1200" dirty="0">
                        <a:solidFill>
                          <a:schemeClr val="bg1"/>
                        </a:solidFill>
                        <a:effectLst/>
                        <a:latin typeface="Avenir Next" panose="020B0503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89EAF"/>
                    </a:solidFill>
                  </a:tcPr>
                </a:tc>
                <a:extLst>
                  <a:ext uri="{0D108BD9-81ED-4DB2-BD59-A6C34878D82A}">
                    <a16:rowId xmlns:a16="http://schemas.microsoft.com/office/drawing/2014/main" val="3890626239"/>
                  </a:ext>
                </a:extLst>
              </a:tr>
              <a:tr h="204023">
                <a:tc vMerge="1">
                  <a:txBody>
                    <a:bodyPr/>
                    <a:lstStyle/>
                    <a:p>
                      <a:pPr algn="ctr" fontAlgn="b"/>
                      <a:endParaRPr lang="en-US" sz="800" b="1" i="0" u="none" strike="noStrike" kern="1200" spc="0" baseline="0" dirty="0">
                        <a:solidFill>
                          <a:schemeClr val="tx1"/>
                        </a:solidFill>
                        <a:effectLst/>
                        <a:latin typeface="Avenir Next" panose="020B0503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mn-lt"/>
                          <a:ea typeface="+mn-ea"/>
                          <a:cs typeface="+mn-cs"/>
                        </a:rPr>
                        <a:t>Pillsbury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mn-lt"/>
                          <a:ea typeface="+mn-ea"/>
                          <a:cs typeface="+mn-cs"/>
                        </a:rPr>
                        <a:t>Nestle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06588">
                <a:tc>
                  <a:txBody>
                    <a:bodyPr/>
                    <a:lstStyle/>
                    <a:p>
                      <a:pPr algn="r" fontAlgn="b"/>
                      <a:endParaRPr lang="en-US" sz="600" b="0" i="1" u="none" strike="noStrike" kern="1200" dirty="0">
                        <a:solidFill>
                          <a:schemeClr val="bg1">
                            <a:lumMod val="50000"/>
                          </a:schemeClr>
                        </a:solidFill>
                        <a:effectLst/>
                        <a:latin typeface="+mn-lt"/>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600" b="0" i="1" u="none" strike="noStrike" kern="1200" dirty="0">
                          <a:solidFill>
                            <a:schemeClr val="bg1">
                              <a:lumMod val="50000"/>
                            </a:schemeClr>
                          </a:solidFill>
                          <a:effectLst/>
                          <a:latin typeface="+mn-lt"/>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600" b="0" i="1" u="none" strike="noStrike" kern="1200" dirty="0">
                          <a:solidFill>
                            <a:schemeClr val="bg1">
                              <a:lumMod val="50000"/>
                            </a:schemeClr>
                          </a:solidFill>
                          <a:effectLst/>
                          <a:latin typeface="+mn-lt"/>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Forced Preference</a:t>
                      </a:r>
                      <a:endParaRPr kumimoji="0" lang="en-US" sz="700" b="1" i="0" u="none" strike="noStrike" kern="1200" cap="none" spc="0" normalizeH="0" baseline="0" noProof="0" dirty="0">
                        <a:ln>
                          <a:noFill/>
                        </a:ln>
                        <a:solidFill>
                          <a:srgbClr val="7AC3EB"/>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30%</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70% </a:t>
                      </a:r>
                      <a:r>
                        <a:rPr lang="en-US" sz="700" b="1" dirty="0">
                          <a:solidFill>
                            <a:srgbClr val="7AC3EB"/>
                          </a:solidFill>
                          <a:effectLst/>
                          <a:latin typeface="Century Gothic" panose="020B0502020202020204" pitchFamily="34" charset="0"/>
                        </a:rPr>
                        <a:t>A</a:t>
                      </a:r>
                      <a:endParaRPr lang="en-US" sz="700" b="0" kern="1200" dirty="0">
                        <a:solidFill>
                          <a:schemeClr val="dk1"/>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7900352"/>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Forced Packaging Preference</a:t>
                      </a:r>
                      <a:endParaRPr kumimoji="0" lang="en-US" sz="700" b="1" i="0" u="none" strike="noStrike" kern="1200" cap="none" spc="0" normalizeH="0" baseline="0" noProof="0" dirty="0">
                        <a:ln>
                          <a:noFill/>
                        </a:ln>
                        <a:solidFill>
                          <a:srgbClr val="1975D7"/>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58%</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43%</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736699"/>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Overall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8.24 </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8.30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8196636"/>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Appearance Liking </a:t>
                      </a:r>
                      <a:r>
                        <a:rPr kumimoji="0" lang="en-US" sz="700" b="0" i="0" u="none" strike="noStrike" kern="1200" cap="none" spc="0" normalizeH="0" baseline="0" noProof="0" dirty="0">
                          <a:ln>
                            <a:noFill/>
                          </a:ln>
                          <a:solidFill>
                            <a:srgbClr val="000000"/>
                          </a:solidFill>
                          <a:effectLst/>
                          <a:uLnTx/>
                          <a:uFillTx/>
                          <a:latin typeface="+mn-lt"/>
                          <a:ea typeface="+mn-ea"/>
                          <a:cs typeface="+mn-cs"/>
                        </a:rPr>
                        <a:t>|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buFont typeface="Arial" panose="020B0604020202020204" pitchFamily="34" charset="0"/>
                        <a:buNone/>
                      </a:pPr>
                      <a:r>
                        <a:rPr lang="en-US" sz="700" b="0" dirty="0">
                          <a:effectLst/>
                          <a:latin typeface="Century Gothic" panose="020B0502020202020204" pitchFamily="34" charset="0"/>
                        </a:rPr>
                        <a:t>7.59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fontAlgn="ctr">
                        <a:buFont typeface="Arial" panose="020B0604020202020204" pitchFamily="34" charset="0"/>
                        <a:buNone/>
                      </a:pPr>
                      <a:r>
                        <a:rPr lang="en-US" sz="700" b="0" dirty="0">
                          <a:effectLst/>
                          <a:latin typeface="Century Gothic" panose="020B0502020202020204" pitchFamily="34" charset="0"/>
                        </a:rPr>
                        <a:t>7.85</a:t>
                      </a:r>
                      <a:endParaRPr lang="en-US" sz="700" b="1" dirty="0">
                        <a:solidFill>
                          <a:srgbClr val="7AC3EB"/>
                        </a:solidFill>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592830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Overall Flavor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7.25</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8.25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416261"/>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Chocolate Chip Flavor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7.36</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8.33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63384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Sweetness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7.20</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8.13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258087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Texture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7.53</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8.00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5963873"/>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Crispiness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7.27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7.41</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3996684"/>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Chewiness Liking</a:t>
                      </a:r>
                      <a:r>
                        <a:rPr kumimoji="0" lang="en-US" sz="700" b="0" i="0" u="none" strike="noStrike" kern="1200" cap="none" spc="0" normalizeH="0" baseline="0" noProof="0" dirty="0">
                          <a:ln>
                            <a:noFill/>
                          </a:ln>
                          <a:solidFill>
                            <a:srgbClr val="000000"/>
                          </a:solidFill>
                          <a:effectLst/>
                          <a:uLnTx/>
                          <a:uFillTx/>
                          <a:latin typeface="+mn-lt"/>
                          <a:ea typeface="+mn-ea"/>
                          <a:cs typeface="+mn-cs"/>
                        </a:rPr>
                        <a:t> | Mean, 9pt scale</a:t>
                      </a:r>
                      <a:endParaRPr kumimoji="0" lang="en-US" sz="700" b="1" i="0" u="none" strike="noStrike" kern="1200" cap="none" spc="0" normalizeH="0" baseline="0" noProof="0" dirty="0">
                        <a:ln>
                          <a:noFill/>
                        </a:ln>
                        <a:solidFill>
                          <a:srgbClr val="C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7.39</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8.00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0129664"/>
                  </a:ext>
                </a:extLst>
              </a:tr>
              <a:tr h="40995">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endParaRPr kumimoji="0" lang="en-US" sz="1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chemeClr val="tx1"/>
                        </a:solidFill>
                        <a:effectLst/>
                        <a:uLnTx/>
                        <a:uFillTx/>
                        <a:latin typeface="+mn-lt"/>
                        <a:ea typeface="+mn-ea"/>
                        <a:cs typeface="+mn-cs"/>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chemeClr val="tx1"/>
                        </a:solidFill>
                        <a:effectLst/>
                        <a:uLnTx/>
                        <a:uFillTx/>
                        <a:latin typeface="+mn-lt"/>
                        <a:ea typeface="+mn-ea"/>
                        <a:cs typeface="+mn-cs"/>
                      </a:endParaRPr>
                    </a:p>
                  </a:txBody>
                  <a:tcPr marL="9525" marR="9525" marT="9525"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462479"/>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Color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76%</a:t>
                      </a:r>
                      <a:endParaRPr lang="en-US" sz="700" b="1" kern="1200" dirty="0">
                        <a:solidFill>
                          <a:srgbClr val="447A27"/>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ctr" latinLnBrk="0" hangingPunct="1">
                        <a:buFont typeface="Arial" panose="020B0604020202020204" pitchFamily="34" charset="0"/>
                        <a:buNone/>
                      </a:pPr>
                      <a:r>
                        <a:rPr lang="en-US" sz="700" b="0" kern="1200" dirty="0">
                          <a:solidFill>
                            <a:schemeClr val="dk1"/>
                          </a:solidFill>
                          <a:effectLst/>
                          <a:latin typeface="Century Gothic" panose="020B0502020202020204" pitchFamily="34" charset="0"/>
                          <a:ea typeface="+mn-ea"/>
                          <a:cs typeface="+mn-cs"/>
                        </a:rPr>
                        <a:t>93% </a:t>
                      </a:r>
                      <a:r>
                        <a:rPr lang="en-US" sz="700" b="1" dirty="0">
                          <a:solidFill>
                            <a:srgbClr val="7AC3EB"/>
                          </a:solidFill>
                          <a:effectLst/>
                          <a:latin typeface="Century Gothic" panose="020B0502020202020204" pitchFamily="34" charset="0"/>
                        </a:rPr>
                        <a:t>A</a:t>
                      </a:r>
                      <a:endParaRPr lang="en-US" sz="700" b="0" kern="1200" dirty="0">
                        <a:solidFill>
                          <a:schemeClr val="dk1"/>
                        </a:solidFill>
                        <a:effectLst/>
                        <a:latin typeface="Century Gothic" panose="020B0502020202020204" pitchFamily="34" charset="0"/>
                        <a:ea typeface="+mn-ea"/>
                        <a:cs typeface="+mn-cs"/>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9840092"/>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Amount of Chocolate Chips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63%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87%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8780541"/>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Sweetness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64%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85%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26648"/>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Crispiness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JAR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73%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82%</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322446"/>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Chewiness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Top 2 Box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75% </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87% </a:t>
                      </a:r>
                      <a:r>
                        <a:rPr lang="en-US" sz="700" b="1" dirty="0">
                          <a:solidFill>
                            <a:srgbClr val="7AC3EB"/>
                          </a:solidFill>
                          <a:effectLst/>
                          <a:latin typeface="Century Gothic" panose="020B0502020202020204" pitchFamily="34" charset="0"/>
                        </a:rPr>
                        <a:t>A</a:t>
                      </a:r>
                      <a:endParaRPr lang="en-US" sz="700" b="0" dirty="0">
                        <a:effectLst/>
                        <a:latin typeface="Century Gothic" panose="020B0502020202020204" pitchFamily="34" charset="0"/>
                      </a:endParaRP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4876035"/>
                  </a:ext>
                </a:extLst>
              </a:tr>
              <a:tr h="163981">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Thickness JAR </a:t>
                      </a:r>
                      <a:r>
                        <a:rPr kumimoji="0" lang="en-US" sz="700" b="0" i="0" u="none" strike="noStrike" kern="1200" cap="none" spc="0" normalizeH="0" baseline="0" noProof="0" dirty="0">
                          <a:ln>
                            <a:noFill/>
                          </a:ln>
                          <a:solidFill>
                            <a:srgbClr val="000000"/>
                          </a:solidFill>
                          <a:effectLst/>
                          <a:uLnTx/>
                          <a:uFillTx/>
                          <a:latin typeface="+mn-lt"/>
                          <a:ea typeface="+mn-ea"/>
                          <a:cs typeface="+mn-cs"/>
                        </a:rPr>
                        <a:t>| Top 2 Box %, 5pt scale</a:t>
                      </a:r>
                      <a:endParaRPr kumimoji="0" lang="en-US" sz="700" b="1" i="0" u="none" strike="noStrike" kern="1200" cap="none" spc="0" normalizeH="0" baseline="0" noProof="0" dirty="0">
                        <a:ln>
                          <a:noFill/>
                        </a:ln>
                        <a:solidFill>
                          <a:srgbClr val="000000"/>
                        </a:solidFill>
                        <a:effectLst/>
                        <a:uLnTx/>
                        <a:uFillTx/>
                        <a:latin typeface="+mn-lt"/>
                        <a:ea typeface="+mn-ea"/>
                        <a:cs typeface="+mn-cs"/>
                      </a:endParaRPr>
                    </a:p>
                  </a:txBody>
                  <a:tcPr marL="45720"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71%</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buFont typeface="Arial" panose="020B0604020202020204" pitchFamily="34" charset="0"/>
                        <a:buNone/>
                      </a:pPr>
                      <a:r>
                        <a:rPr lang="en-US" sz="700" b="0" dirty="0">
                          <a:effectLst/>
                          <a:latin typeface="Century Gothic" panose="020B0502020202020204" pitchFamily="34" charset="0"/>
                        </a:rPr>
                        <a:t>67%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1246709"/>
                  </a:ext>
                </a:extLst>
              </a:tr>
            </a:tbl>
          </a:graphicData>
        </a:graphic>
      </p:graphicFrame>
    </p:spTree>
    <p:extLst>
      <p:ext uri="{BB962C8B-B14F-4D97-AF65-F5344CB8AC3E}">
        <p14:creationId xmlns:p14="http://schemas.microsoft.com/office/powerpoint/2010/main" val="1719733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46</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HEDONIC FREQUENCY TABLES</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13" name="Table 12">
            <a:extLst>
              <a:ext uri="{FF2B5EF4-FFF2-40B4-BE49-F238E27FC236}">
                <a16:creationId xmlns:a16="http://schemas.microsoft.com/office/drawing/2014/main" id="{29675F70-6612-3B47-800B-9F434BAD8D65}"/>
              </a:ext>
            </a:extLst>
          </p:cNvPr>
          <p:cNvGraphicFramePr>
            <a:graphicFrameLocks noGrp="1"/>
          </p:cNvGraphicFramePr>
          <p:nvPr>
            <p:extLst>
              <p:ext uri="{D42A27DB-BD31-4B8C-83A1-F6EECF244321}">
                <p14:modId xmlns:p14="http://schemas.microsoft.com/office/powerpoint/2010/main" val="3026235753"/>
              </p:ext>
            </p:extLst>
          </p:nvPr>
        </p:nvGraphicFramePr>
        <p:xfrm>
          <a:off x="567765" y="601031"/>
          <a:ext cx="2484389" cy="1875544"/>
        </p:xfrm>
        <a:graphic>
          <a:graphicData uri="http://schemas.openxmlformats.org/drawingml/2006/table">
            <a:tbl>
              <a:tblPr firstRow="1" bandRow="1">
                <a:tableStyleId>{5C22544A-7EE6-4342-B048-85BDC9FD1C3A}</a:tableStyleId>
              </a:tblPr>
              <a:tblGrid>
                <a:gridCol w="1144986">
                  <a:extLst>
                    <a:ext uri="{9D8B030D-6E8A-4147-A177-3AD203B41FA5}">
                      <a16:colId xmlns:a16="http://schemas.microsoft.com/office/drawing/2014/main" val="2296775952"/>
                    </a:ext>
                  </a:extLst>
                </a:gridCol>
                <a:gridCol w="683639">
                  <a:extLst>
                    <a:ext uri="{9D8B030D-6E8A-4147-A177-3AD203B41FA5}">
                      <a16:colId xmlns:a16="http://schemas.microsoft.com/office/drawing/2014/main" val="3275751901"/>
                    </a:ext>
                  </a:extLst>
                </a:gridCol>
                <a:gridCol w="655764">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Overall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50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11" name="Table 10">
            <a:extLst>
              <a:ext uri="{FF2B5EF4-FFF2-40B4-BE49-F238E27FC236}">
                <a16:creationId xmlns:a16="http://schemas.microsoft.com/office/drawing/2014/main" id="{59AB73AC-D466-8045-9EF4-77DE5A2A2A73}"/>
              </a:ext>
            </a:extLst>
          </p:cNvPr>
          <p:cNvGraphicFramePr>
            <a:graphicFrameLocks noGrp="1"/>
          </p:cNvGraphicFramePr>
          <p:nvPr>
            <p:extLst>
              <p:ext uri="{D42A27DB-BD31-4B8C-83A1-F6EECF244321}">
                <p14:modId xmlns:p14="http://schemas.microsoft.com/office/powerpoint/2010/main" val="756411118"/>
              </p:ext>
            </p:extLst>
          </p:nvPr>
        </p:nvGraphicFramePr>
        <p:xfrm>
          <a:off x="1971693" y="2681607"/>
          <a:ext cx="2484389" cy="1875544"/>
        </p:xfrm>
        <a:graphic>
          <a:graphicData uri="http://schemas.openxmlformats.org/drawingml/2006/table">
            <a:tbl>
              <a:tblPr firstRow="1" bandRow="1">
                <a:tableStyleId>{5C22544A-7EE6-4342-B048-85BDC9FD1C3A}</a:tableStyleId>
              </a:tblPr>
              <a:tblGrid>
                <a:gridCol w="1144986">
                  <a:extLst>
                    <a:ext uri="{9D8B030D-6E8A-4147-A177-3AD203B41FA5}">
                      <a16:colId xmlns:a16="http://schemas.microsoft.com/office/drawing/2014/main" val="2296775952"/>
                    </a:ext>
                  </a:extLst>
                </a:gridCol>
                <a:gridCol w="683638">
                  <a:extLst>
                    <a:ext uri="{9D8B030D-6E8A-4147-A177-3AD203B41FA5}">
                      <a16:colId xmlns:a16="http://schemas.microsoft.com/office/drawing/2014/main" val="3275751901"/>
                    </a:ext>
                  </a:extLst>
                </a:gridCol>
                <a:gridCol w="655765">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Chocolate Chip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14" name="Table 13">
            <a:extLst>
              <a:ext uri="{FF2B5EF4-FFF2-40B4-BE49-F238E27FC236}">
                <a16:creationId xmlns:a16="http://schemas.microsoft.com/office/drawing/2014/main" id="{650AD399-C23C-D54F-9C37-4481014B015B}"/>
              </a:ext>
            </a:extLst>
          </p:cNvPr>
          <p:cNvGraphicFramePr>
            <a:graphicFrameLocks noGrp="1"/>
          </p:cNvGraphicFramePr>
          <p:nvPr>
            <p:extLst>
              <p:ext uri="{D42A27DB-BD31-4B8C-83A1-F6EECF244321}">
                <p14:modId xmlns:p14="http://schemas.microsoft.com/office/powerpoint/2010/main" val="2663339465"/>
              </p:ext>
            </p:extLst>
          </p:nvPr>
        </p:nvGraphicFramePr>
        <p:xfrm>
          <a:off x="3328439" y="601032"/>
          <a:ext cx="2487122" cy="1875544"/>
        </p:xfrm>
        <a:graphic>
          <a:graphicData uri="http://schemas.openxmlformats.org/drawingml/2006/table">
            <a:tbl>
              <a:tblPr firstRow="1" bandRow="1">
                <a:tableStyleId>{5C22544A-7EE6-4342-B048-85BDC9FD1C3A}</a:tableStyleId>
              </a:tblPr>
              <a:tblGrid>
                <a:gridCol w="1146246">
                  <a:extLst>
                    <a:ext uri="{9D8B030D-6E8A-4147-A177-3AD203B41FA5}">
                      <a16:colId xmlns:a16="http://schemas.microsoft.com/office/drawing/2014/main" val="2296775952"/>
                    </a:ext>
                  </a:extLst>
                </a:gridCol>
                <a:gridCol w="684390">
                  <a:extLst>
                    <a:ext uri="{9D8B030D-6E8A-4147-A177-3AD203B41FA5}">
                      <a16:colId xmlns:a16="http://schemas.microsoft.com/office/drawing/2014/main" val="3275751901"/>
                    </a:ext>
                  </a:extLst>
                </a:gridCol>
                <a:gridCol w="656486">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Appearance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43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37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20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28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a:solidFill>
                            <a:srgbClr val="000000"/>
                          </a:solidFill>
                          <a:effectLst/>
                          <a:latin typeface="Century Gothic" panose="020B0502020202020204" pitchFamily="34" charset="0"/>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Century Gothic" panose="020B0502020202020204" pitchFamily="34" charset="0"/>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16" name="Table 15">
            <a:extLst>
              <a:ext uri="{FF2B5EF4-FFF2-40B4-BE49-F238E27FC236}">
                <a16:creationId xmlns:a16="http://schemas.microsoft.com/office/drawing/2014/main" id="{DF782BAC-9DA6-DD43-9725-6C6AA6B8FB22}"/>
              </a:ext>
            </a:extLst>
          </p:cNvPr>
          <p:cNvGraphicFramePr>
            <a:graphicFrameLocks noGrp="1"/>
          </p:cNvGraphicFramePr>
          <p:nvPr>
            <p:extLst>
              <p:ext uri="{D42A27DB-BD31-4B8C-83A1-F6EECF244321}">
                <p14:modId xmlns:p14="http://schemas.microsoft.com/office/powerpoint/2010/main" val="496172984"/>
              </p:ext>
            </p:extLst>
          </p:nvPr>
        </p:nvGraphicFramePr>
        <p:xfrm>
          <a:off x="6091846" y="601031"/>
          <a:ext cx="2484389" cy="1875544"/>
        </p:xfrm>
        <a:graphic>
          <a:graphicData uri="http://schemas.openxmlformats.org/drawingml/2006/table">
            <a:tbl>
              <a:tblPr firstRow="1" bandRow="1">
                <a:tableStyleId>{5C22544A-7EE6-4342-B048-85BDC9FD1C3A}</a:tableStyleId>
              </a:tblPr>
              <a:tblGrid>
                <a:gridCol w="1144986">
                  <a:extLst>
                    <a:ext uri="{9D8B030D-6E8A-4147-A177-3AD203B41FA5}">
                      <a16:colId xmlns:a16="http://schemas.microsoft.com/office/drawing/2014/main" val="2296775952"/>
                    </a:ext>
                  </a:extLst>
                </a:gridCol>
                <a:gridCol w="683638">
                  <a:extLst>
                    <a:ext uri="{9D8B030D-6E8A-4147-A177-3AD203B41FA5}">
                      <a16:colId xmlns:a16="http://schemas.microsoft.com/office/drawing/2014/main" val="3275751901"/>
                    </a:ext>
                  </a:extLst>
                </a:gridCol>
                <a:gridCol w="655765">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Overall Flavor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21" name="Table 20">
            <a:extLst>
              <a:ext uri="{FF2B5EF4-FFF2-40B4-BE49-F238E27FC236}">
                <a16:creationId xmlns:a16="http://schemas.microsoft.com/office/drawing/2014/main" id="{4415F794-7A7F-4347-9D7F-2D9F86153521}"/>
              </a:ext>
            </a:extLst>
          </p:cNvPr>
          <p:cNvGraphicFramePr>
            <a:graphicFrameLocks noGrp="1"/>
          </p:cNvGraphicFramePr>
          <p:nvPr>
            <p:extLst>
              <p:ext uri="{D42A27DB-BD31-4B8C-83A1-F6EECF244321}">
                <p14:modId xmlns:p14="http://schemas.microsoft.com/office/powerpoint/2010/main" val="153672152"/>
              </p:ext>
            </p:extLst>
          </p:nvPr>
        </p:nvGraphicFramePr>
        <p:xfrm>
          <a:off x="4732367" y="2681607"/>
          <a:ext cx="2487122" cy="1875544"/>
        </p:xfrm>
        <a:graphic>
          <a:graphicData uri="http://schemas.openxmlformats.org/drawingml/2006/table">
            <a:tbl>
              <a:tblPr firstRow="1" bandRow="1">
                <a:tableStyleId>{5C22544A-7EE6-4342-B048-85BDC9FD1C3A}</a:tableStyleId>
              </a:tblPr>
              <a:tblGrid>
                <a:gridCol w="1146246">
                  <a:extLst>
                    <a:ext uri="{9D8B030D-6E8A-4147-A177-3AD203B41FA5}">
                      <a16:colId xmlns:a16="http://schemas.microsoft.com/office/drawing/2014/main" val="2296775952"/>
                    </a:ext>
                  </a:extLst>
                </a:gridCol>
                <a:gridCol w="684390">
                  <a:extLst>
                    <a:ext uri="{9D8B030D-6E8A-4147-A177-3AD203B41FA5}">
                      <a16:colId xmlns:a16="http://schemas.microsoft.com/office/drawing/2014/main" val="3275751901"/>
                    </a:ext>
                  </a:extLst>
                </a:gridCol>
                <a:gridCol w="656486">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Sweetness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spTree>
    <p:extLst>
      <p:ext uri="{BB962C8B-B14F-4D97-AF65-F5344CB8AC3E}">
        <p14:creationId xmlns:p14="http://schemas.microsoft.com/office/powerpoint/2010/main" val="2804026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47</a:t>
            </a:fld>
            <a:endParaRPr lang="en-US"/>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p:txBody>
          <a:bodyPr/>
          <a:lstStyle/>
          <a:p>
            <a:r>
              <a:rPr lang="en-US" dirty="0"/>
              <a:t>HEDONIC FREQUENCY TABLES</a:t>
            </a:r>
          </a:p>
        </p:txBody>
      </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11" name="Table 10">
            <a:extLst>
              <a:ext uri="{FF2B5EF4-FFF2-40B4-BE49-F238E27FC236}">
                <a16:creationId xmlns:a16="http://schemas.microsoft.com/office/drawing/2014/main" id="{59AB73AC-D466-8045-9EF4-77DE5A2A2A73}"/>
              </a:ext>
            </a:extLst>
          </p:cNvPr>
          <p:cNvGraphicFramePr>
            <a:graphicFrameLocks noGrp="1"/>
          </p:cNvGraphicFramePr>
          <p:nvPr>
            <p:extLst>
              <p:ext uri="{D42A27DB-BD31-4B8C-83A1-F6EECF244321}">
                <p14:modId xmlns:p14="http://schemas.microsoft.com/office/powerpoint/2010/main" val="3481139436"/>
              </p:ext>
            </p:extLst>
          </p:nvPr>
        </p:nvGraphicFramePr>
        <p:xfrm>
          <a:off x="567765" y="1508590"/>
          <a:ext cx="2484389" cy="1875544"/>
        </p:xfrm>
        <a:graphic>
          <a:graphicData uri="http://schemas.openxmlformats.org/drawingml/2006/table">
            <a:tbl>
              <a:tblPr firstRow="1" bandRow="1">
                <a:tableStyleId>{5C22544A-7EE6-4342-B048-85BDC9FD1C3A}</a:tableStyleId>
              </a:tblPr>
              <a:tblGrid>
                <a:gridCol w="1144986">
                  <a:extLst>
                    <a:ext uri="{9D8B030D-6E8A-4147-A177-3AD203B41FA5}">
                      <a16:colId xmlns:a16="http://schemas.microsoft.com/office/drawing/2014/main" val="2296775952"/>
                    </a:ext>
                  </a:extLst>
                </a:gridCol>
                <a:gridCol w="683638">
                  <a:extLst>
                    <a:ext uri="{9D8B030D-6E8A-4147-A177-3AD203B41FA5}">
                      <a16:colId xmlns:a16="http://schemas.microsoft.com/office/drawing/2014/main" val="3275751901"/>
                    </a:ext>
                  </a:extLst>
                </a:gridCol>
                <a:gridCol w="655765">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Crispiness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18" name="Table 17">
            <a:extLst>
              <a:ext uri="{FF2B5EF4-FFF2-40B4-BE49-F238E27FC236}">
                <a16:creationId xmlns:a16="http://schemas.microsoft.com/office/drawing/2014/main" id="{5896529F-0A74-354D-9387-598E92747356}"/>
              </a:ext>
            </a:extLst>
          </p:cNvPr>
          <p:cNvGraphicFramePr>
            <a:graphicFrameLocks noGrp="1"/>
          </p:cNvGraphicFramePr>
          <p:nvPr>
            <p:extLst>
              <p:ext uri="{D42A27DB-BD31-4B8C-83A1-F6EECF244321}">
                <p14:modId xmlns:p14="http://schemas.microsoft.com/office/powerpoint/2010/main" val="2045867520"/>
              </p:ext>
            </p:extLst>
          </p:nvPr>
        </p:nvGraphicFramePr>
        <p:xfrm>
          <a:off x="6091846" y="1508591"/>
          <a:ext cx="2484389" cy="1875544"/>
        </p:xfrm>
        <a:graphic>
          <a:graphicData uri="http://schemas.openxmlformats.org/drawingml/2006/table">
            <a:tbl>
              <a:tblPr firstRow="1" bandRow="1">
                <a:tableStyleId>{5C22544A-7EE6-4342-B048-85BDC9FD1C3A}</a:tableStyleId>
              </a:tblPr>
              <a:tblGrid>
                <a:gridCol w="1144986">
                  <a:extLst>
                    <a:ext uri="{9D8B030D-6E8A-4147-A177-3AD203B41FA5}">
                      <a16:colId xmlns:a16="http://schemas.microsoft.com/office/drawing/2014/main" val="2296775952"/>
                    </a:ext>
                  </a:extLst>
                </a:gridCol>
                <a:gridCol w="683638">
                  <a:extLst>
                    <a:ext uri="{9D8B030D-6E8A-4147-A177-3AD203B41FA5}">
                      <a16:colId xmlns:a16="http://schemas.microsoft.com/office/drawing/2014/main" val="3275751901"/>
                    </a:ext>
                  </a:extLst>
                </a:gridCol>
                <a:gridCol w="655765">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Texture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graphicFrame>
        <p:nvGraphicFramePr>
          <p:cNvPr id="21" name="Table 20">
            <a:extLst>
              <a:ext uri="{FF2B5EF4-FFF2-40B4-BE49-F238E27FC236}">
                <a16:creationId xmlns:a16="http://schemas.microsoft.com/office/drawing/2014/main" id="{4415F794-7A7F-4347-9D7F-2D9F86153521}"/>
              </a:ext>
            </a:extLst>
          </p:cNvPr>
          <p:cNvGraphicFramePr>
            <a:graphicFrameLocks noGrp="1"/>
          </p:cNvGraphicFramePr>
          <p:nvPr>
            <p:extLst>
              <p:ext uri="{D42A27DB-BD31-4B8C-83A1-F6EECF244321}">
                <p14:modId xmlns:p14="http://schemas.microsoft.com/office/powerpoint/2010/main" val="1656093684"/>
              </p:ext>
            </p:extLst>
          </p:nvPr>
        </p:nvGraphicFramePr>
        <p:xfrm>
          <a:off x="3328439" y="1508590"/>
          <a:ext cx="2487122" cy="1875544"/>
        </p:xfrm>
        <a:graphic>
          <a:graphicData uri="http://schemas.openxmlformats.org/drawingml/2006/table">
            <a:tbl>
              <a:tblPr firstRow="1" bandRow="1">
                <a:tableStyleId>{5C22544A-7EE6-4342-B048-85BDC9FD1C3A}</a:tableStyleId>
              </a:tblPr>
              <a:tblGrid>
                <a:gridCol w="1146246">
                  <a:extLst>
                    <a:ext uri="{9D8B030D-6E8A-4147-A177-3AD203B41FA5}">
                      <a16:colId xmlns:a16="http://schemas.microsoft.com/office/drawing/2014/main" val="2296775952"/>
                    </a:ext>
                  </a:extLst>
                </a:gridCol>
                <a:gridCol w="684390">
                  <a:extLst>
                    <a:ext uri="{9D8B030D-6E8A-4147-A177-3AD203B41FA5}">
                      <a16:colId xmlns:a16="http://schemas.microsoft.com/office/drawing/2014/main" val="3275751901"/>
                    </a:ext>
                  </a:extLst>
                </a:gridCol>
                <a:gridCol w="656486">
                  <a:extLst>
                    <a:ext uri="{9D8B030D-6E8A-4147-A177-3AD203B41FA5}">
                      <a16:colId xmlns:a16="http://schemas.microsoft.com/office/drawing/2014/main" val="3761433370"/>
                    </a:ext>
                  </a:extLst>
                </a:gridCol>
              </a:tblGrid>
              <a:tr h="21014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mn-lt"/>
                          <a:ea typeface="+mn-ea"/>
                          <a:cs typeface="+mn-cs"/>
                        </a:rPr>
                        <a:t>Chewiness Liking</a:t>
                      </a:r>
                    </a:p>
                  </a:txBody>
                  <a:tcPr marL="50292"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Pillsbury</a:t>
                      </a:r>
                    </a:p>
                  </a:txBody>
                  <a:tcPr marL="100584" marR="100584"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700" b="1" i="0" u="none" strike="noStrike" kern="1200" dirty="0">
                          <a:solidFill>
                            <a:schemeClr val="bg1"/>
                          </a:solidFill>
                          <a:effectLst/>
                          <a:latin typeface="Century Gothic" panose="020B0502020202020204" pitchFamily="34" charset="0"/>
                          <a:ea typeface="+mn-ea"/>
                          <a:cs typeface="+mn-cs"/>
                        </a:rPr>
                        <a:t>Nestle</a:t>
                      </a:r>
                    </a:p>
                  </a:txBody>
                  <a:tcPr marL="100584" marR="100584"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114452">
                <a:tc>
                  <a:txBody>
                    <a:bodyPr/>
                    <a:lstStyle/>
                    <a:p>
                      <a:pPr algn="r" fontAlgn="b"/>
                      <a:endParaRPr lang="en-US" sz="700" b="0" i="1" u="none" strike="noStrike" kern="1200" dirty="0">
                        <a:solidFill>
                          <a:schemeClr val="bg1">
                            <a:lumMod val="50000"/>
                          </a:schemeClr>
                        </a:solidFill>
                        <a:effectLst/>
                        <a:latin typeface="+mn-lt"/>
                        <a:ea typeface="+mn-ea"/>
                        <a:cs typeface="+mn-cs"/>
                      </a:endParaRPr>
                    </a:p>
                  </a:txBody>
                  <a:tcPr marL="10478"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A</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mn-lt"/>
                          <a:ea typeface="+mn-ea"/>
                          <a:cs typeface="+mn-cs"/>
                        </a:rPr>
                        <a:t>B</a:t>
                      </a:r>
                    </a:p>
                  </a:txBody>
                  <a:tcPr marL="10478" marR="10478"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35</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6012606"/>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41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18211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moderately </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21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299279"/>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7</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957149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Neither like nor dislike</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9</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142868"/>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slightly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8</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2497431"/>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moderately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99330"/>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very much</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428103"/>
                  </a:ext>
                </a:extLst>
              </a:tr>
              <a:tr h="17213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solidFill>
                          <a:effectLst/>
                          <a:uLnTx/>
                          <a:uFillTx/>
                          <a:latin typeface="+mn-lt"/>
                          <a:ea typeface="+mn-ea"/>
                          <a:cs typeface="+mn-cs"/>
                        </a:rPr>
                        <a:t>Dislike extremely</a:t>
                      </a:r>
                    </a:p>
                  </a:txBody>
                  <a:tcPr marL="100584" marR="10058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0</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800" rtl="0" eaLnBrk="1" fontAlgn="b" latinLnBrk="0" hangingPunct="1"/>
                      <a:r>
                        <a:rPr lang="en-US" sz="700" b="0" i="0" u="none" strike="noStrike" kern="1200" dirty="0">
                          <a:solidFill>
                            <a:srgbClr val="000000"/>
                          </a:solidFill>
                          <a:effectLst/>
                          <a:latin typeface="Century Gothic" panose="020B0502020202020204" pitchFamily="34" charset="0"/>
                          <a:ea typeface="+mn-ea"/>
                          <a:cs typeface="+mn-cs"/>
                        </a:rPr>
                        <a:t>1</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3450520"/>
                  </a:ext>
                </a:extLst>
              </a:tr>
            </a:tbl>
          </a:graphicData>
        </a:graphic>
      </p:graphicFrame>
    </p:spTree>
    <p:extLst>
      <p:ext uri="{BB962C8B-B14F-4D97-AF65-F5344CB8AC3E}">
        <p14:creationId xmlns:p14="http://schemas.microsoft.com/office/powerpoint/2010/main" val="3119955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C12F-10C8-FD46-B3D0-775055EADE6D}"/>
              </a:ext>
            </a:extLst>
          </p:cNvPr>
          <p:cNvSpPr>
            <a:spLocks noGrp="1"/>
          </p:cNvSpPr>
          <p:nvPr>
            <p:ph type="title"/>
          </p:nvPr>
        </p:nvSpPr>
        <p:spPr/>
        <p:txBody>
          <a:bodyPr/>
          <a:lstStyle/>
          <a:p>
            <a:r>
              <a:rPr lang="en-US" dirty="0"/>
              <a:t>Participant Demographics</a:t>
            </a:r>
          </a:p>
        </p:txBody>
      </p:sp>
      <p:sp>
        <p:nvSpPr>
          <p:cNvPr id="3" name="Slide Number Placeholder 2">
            <a:extLst>
              <a:ext uri="{FF2B5EF4-FFF2-40B4-BE49-F238E27FC236}">
                <a16:creationId xmlns:a16="http://schemas.microsoft.com/office/drawing/2014/main" id="{2E21F4B9-8FD5-F04D-994C-C0FEC243AC0C}"/>
              </a:ext>
            </a:extLst>
          </p:cNvPr>
          <p:cNvSpPr>
            <a:spLocks noGrp="1"/>
          </p:cNvSpPr>
          <p:nvPr>
            <p:ph type="sldNum" sz="quarter" idx="10"/>
          </p:nvPr>
        </p:nvSpPr>
        <p:spPr/>
        <p:txBody>
          <a:bodyPr/>
          <a:lstStyle/>
          <a:p>
            <a:fld id="{A82C3BC0-3EBF-3C4C-A3D8-795624EBC6AA}" type="slidenum">
              <a:rPr lang="en-US" smtClean="0"/>
              <a:pPr/>
              <a:t>48</a:t>
            </a:fld>
            <a:endParaRPr lang="en-US"/>
          </a:p>
        </p:txBody>
      </p:sp>
      <p:sp>
        <p:nvSpPr>
          <p:cNvPr id="62" name="Rectangle 61">
            <a:extLst>
              <a:ext uri="{FF2B5EF4-FFF2-40B4-BE49-F238E27FC236}">
                <a16:creationId xmlns:a16="http://schemas.microsoft.com/office/drawing/2014/main" id="{9C823669-D3BF-E54E-AEEA-19676666208B}"/>
              </a:ext>
            </a:extLst>
          </p:cNvPr>
          <p:cNvSpPr/>
          <p:nvPr/>
        </p:nvSpPr>
        <p:spPr>
          <a:xfrm>
            <a:off x="257286" y="967310"/>
            <a:ext cx="3069861" cy="83749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263A0D35-23D1-F040-9604-1C570E95548A}"/>
              </a:ext>
            </a:extLst>
          </p:cNvPr>
          <p:cNvSpPr/>
          <p:nvPr/>
        </p:nvSpPr>
        <p:spPr>
          <a:xfrm>
            <a:off x="1236278" y="833310"/>
            <a:ext cx="1111876" cy="276999"/>
          </a:xfrm>
          <a:prstGeom prst="rect">
            <a:avLst/>
          </a:prstGeom>
          <a:solidFill>
            <a:schemeClr val="bg1"/>
          </a:solidFill>
          <a:ln>
            <a:noFill/>
          </a:ln>
        </p:spPr>
        <p:txBody>
          <a:bodyPr wrap="square">
            <a:spAutoFit/>
          </a:bodyPr>
          <a:lstStyle/>
          <a:p>
            <a:pPr algn="ctr" defTabSz="914400">
              <a:buClr>
                <a:srgbClr val="24938E"/>
              </a:buClr>
            </a:pPr>
            <a:r>
              <a:rPr lang="en-US" sz="1200" spc="300" dirty="0">
                <a:ea typeface="Avenir Next Condensed" charset="0"/>
                <a:cs typeface="Avenir Next Condensed" charset="0"/>
              </a:rPr>
              <a:t>GENDE</a:t>
            </a:r>
            <a:r>
              <a:rPr lang="en-US" sz="1200" dirty="0">
                <a:ea typeface="Avenir Next Condensed" charset="0"/>
                <a:cs typeface="Avenir Next Condensed" charset="0"/>
              </a:rPr>
              <a:t>R</a:t>
            </a:r>
          </a:p>
        </p:txBody>
      </p:sp>
      <p:grpSp>
        <p:nvGrpSpPr>
          <p:cNvPr id="65" name="Group 64">
            <a:extLst>
              <a:ext uri="{FF2B5EF4-FFF2-40B4-BE49-F238E27FC236}">
                <a16:creationId xmlns:a16="http://schemas.microsoft.com/office/drawing/2014/main" id="{414C8099-BA99-C64E-AE55-C95651ED2C90}"/>
              </a:ext>
            </a:extLst>
          </p:cNvPr>
          <p:cNvGrpSpPr/>
          <p:nvPr/>
        </p:nvGrpSpPr>
        <p:grpSpPr>
          <a:xfrm>
            <a:off x="461916" y="1091892"/>
            <a:ext cx="2660600" cy="640080"/>
            <a:chOff x="434236" y="1453628"/>
            <a:chExt cx="2660600" cy="640080"/>
          </a:xfrm>
        </p:grpSpPr>
        <p:sp>
          <p:nvSpPr>
            <p:cNvPr id="66" name="Text Placeholder 2">
              <a:extLst>
                <a:ext uri="{FF2B5EF4-FFF2-40B4-BE49-F238E27FC236}">
                  <a16:creationId xmlns:a16="http://schemas.microsoft.com/office/drawing/2014/main" id="{EC12F209-E3B4-3748-9DCB-06F753576AC1}"/>
                </a:ext>
              </a:extLst>
            </p:cNvPr>
            <p:cNvSpPr txBox="1">
              <a:spLocks/>
            </p:cNvSpPr>
            <p:nvPr/>
          </p:nvSpPr>
          <p:spPr>
            <a:xfrm>
              <a:off x="987093" y="1613522"/>
              <a:ext cx="702810" cy="320292"/>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chemeClr val="accent4"/>
                </a:buClr>
                <a:buFont typeface="Wingdings" charset="2"/>
                <a:buChar char="§"/>
                <a:defRPr sz="2100" b="1" kern="1200">
                  <a:solidFill>
                    <a:schemeClr val="tx1"/>
                  </a:solidFill>
                  <a:latin typeface="Avenir Next" charset="0"/>
                  <a:ea typeface="Avenir Next" charset="0"/>
                  <a:cs typeface="Avenir Next" charset="0"/>
                </a:defRPr>
              </a:lvl1pPr>
              <a:lvl2pPr marL="514350" indent="-171450" algn="l" defTabSz="685800" rtl="0" eaLnBrk="1" latinLnBrk="0" hangingPunct="1">
                <a:lnSpc>
                  <a:spcPct val="90000"/>
                </a:lnSpc>
                <a:spcBef>
                  <a:spcPts val="375"/>
                </a:spcBef>
                <a:buClr>
                  <a:schemeClr val="accent4"/>
                </a:buClr>
                <a:buFont typeface="Wingdings" charset="2"/>
                <a:buChar char="§"/>
                <a:defRPr sz="1800" kern="1200">
                  <a:solidFill>
                    <a:schemeClr val="tx1"/>
                  </a:solidFill>
                  <a:latin typeface="Avenir Next" charset="0"/>
                  <a:ea typeface="Avenir Next" charset="0"/>
                  <a:cs typeface="Avenir Next" charset="0"/>
                </a:defRPr>
              </a:lvl2pPr>
              <a:lvl3pPr marL="857250" indent="-171450" algn="l" defTabSz="685800" rtl="0" eaLnBrk="1" latinLnBrk="0" hangingPunct="1">
                <a:lnSpc>
                  <a:spcPct val="90000"/>
                </a:lnSpc>
                <a:spcBef>
                  <a:spcPts val="375"/>
                </a:spcBef>
                <a:buClr>
                  <a:schemeClr val="accent4"/>
                </a:buClr>
                <a:buFont typeface="Wingdings" charset="2"/>
                <a:buChar char="§"/>
                <a:defRPr sz="1500" kern="1200">
                  <a:solidFill>
                    <a:schemeClr val="tx1"/>
                  </a:solidFill>
                  <a:latin typeface="Avenir Next" charset="0"/>
                  <a:ea typeface="Avenir Next" charset="0"/>
                  <a:cs typeface="Avenir Next" charset="0"/>
                </a:defRPr>
              </a:lvl3pPr>
              <a:lvl4pPr marL="12001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4pPr>
              <a:lvl5pPr marL="15430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Font typeface="Wingdings" charset="2"/>
                <a:buNone/>
              </a:pPr>
              <a:r>
                <a:rPr lang="en-US" sz="1800" dirty="0">
                  <a:solidFill>
                    <a:schemeClr val="accent2"/>
                  </a:solidFill>
                  <a:latin typeface="+mn-lt"/>
                </a:rPr>
                <a:t>96%</a:t>
              </a:r>
            </a:p>
          </p:txBody>
        </p:sp>
        <p:pic>
          <p:nvPicPr>
            <p:cNvPr id="67" name="Picture 66">
              <a:extLst>
                <a:ext uri="{FF2B5EF4-FFF2-40B4-BE49-F238E27FC236}">
                  <a16:creationId xmlns:a16="http://schemas.microsoft.com/office/drawing/2014/main" id="{ED66B777-0B4E-6F4B-B525-362EF7841ECD}"/>
                </a:ext>
              </a:extLst>
            </p:cNvPr>
            <p:cNvPicPr>
              <a:picLocks noChangeAspect="1"/>
            </p:cNvPicPr>
            <p:nvPr/>
          </p:nvPicPr>
          <p:blipFill>
            <a:blip r:embed="rId2"/>
            <a:stretch>
              <a:fillRect/>
            </a:stretch>
          </p:blipFill>
          <p:spPr>
            <a:xfrm>
              <a:off x="434236" y="1453628"/>
              <a:ext cx="640080" cy="640080"/>
            </a:xfrm>
            <a:prstGeom prst="rect">
              <a:avLst/>
            </a:prstGeom>
          </p:spPr>
        </p:pic>
        <p:sp>
          <p:nvSpPr>
            <p:cNvPr id="68" name="Text Placeholder 2">
              <a:extLst>
                <a:ext uri="{FF2B5EF4-FFF2-40B4-BE49-F238E27FC236}">
                  <a16:creationId xmlns:a16="http://schemas.microsoft.com/office/drawing/2014/main" id="{D30679C9-4CE6-1D44-B42F-09B9CA171A46}"/>
                </a:ext>
              </a:extLst>
            </p:cNvPr>
            <p:cNvSpPr txBox="1">
              <a:spLocks/>
            </p:cNvSpPr>
            <p:nvPr/>
          </p:nvSpPr>
          <p:spPr>
            <a:xfrm>
              <a:off x="2310706" y="1606213"/>
              <a:ext cx="784130" cy="334910"/>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Clr>
                  <a:schemeClr val="accent4"/>
                </a:buClr>
                <a:buFont typeface="Wingdings" charset="2"/>
                <a:buChar char="§"/>
                <a:defRPr sz="2100" b="1" kern="1200">
                  <a:solidFill>
                    <a:schemeClr val="tx1"/>
                  </a:solidFill>
                  <a:latin typeface="Avenir Next" charset="0"/>
                  <a:ea typeface="Avenir Next" charset="0"/>
                  <a:cs typeface="Avenir Next" charset="0"/>
                </a:defRPr>
              </a:lvl1pPr>
              <a:lvl2pPr marL="514350" indent="-171450" algn="l" defTabSz="685800" rtl="0" eaLnBrk="1" latinLnBrk="0" hangingPunct="1">
                <a:lnSpc>
                  <a:spcPct val="90000"/>
                </a:lnSpc>
                <a:spcBef>
                  <a:spcPts val="375"/>
                </a:spcBef>
                <a:buClr>
                  <a:schemeClr val="accent4"/>
                </a:buClr>
                <a:buFont typeface="Wingdings" charset="2"/>
                <a:buChar char="§"/>
                <a:defRPr sz="1800" kern="1200">
                  <a:solidFill>
                    <a:schemeClr val="tx1"/>
                  </a:solidFill>
                  <a:latin typeface="Avenir Next" charset="0"/>
                  <a:ea typeface="Avenir Next" charset="0"/>
                  <a:cs typeface="Avenir Next" charset="0"/>
                </a:defRPr>
              </a:lvl2pPr>
              <a:lvl3pPr marL="857250" indent="-171450" algn="l" defTabSz="685800" rtl="0" eaLnBrk="1" latinLnBrk="0" hangingPunct="1">
                <a:lnSpc>
                  <a:spcPct val="90000"/>
                </a:lnSpc>
                <a:spcBef>
                  <a:spcPts val="375"/>
                </a:spcBef>
                <a:buClr>
                  <a:schemeClr val="accent4"/>
                </a:buClr>
                <a:buFont typeface="Wingdings" charset="2"/>
                <a:buChar char="§"/>
                <a:defRPr sz="1500" kern="1200">
                  <a:solidFill>
                    <a:schemeClr val="tx1"/>
                  </a:solidFill>
                  <a:latin typeface="Avenir Next" charset="0"/>
                  <a:ea typeface="Avenir Next" charset="0"/>
                  <a:cs typeface="Avenir Next" charset="0"/>
                </a:defRPr>
              </a:lvl3pPr>
              <a:lvl4pPr marL="12001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4pPr>
              <a:lvl5pPr marL="15430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Font typeface="Wingdings" charset="2"/>
                <a:buNone/>
              </a:pPr>
              <a:r>
                <a:rPr lang="en-US" sz="1800" dirty="0">
                  <a:solidFill>
                    <a:schemeClr val="accent2"/>
                  </a:solidFill>
                  <a:latin typeface="+mn-lt"/>
                </a:rPr>
                <a:t>4%</a:t>
              </a:r>
            </a:p>
          </p:txBody>
        </p:sp>
        <p:pic>
          <p:nvPicPr>
            <p:cNvPr id="69" name="Picture 68">
              <a:extLst>
                <a:ext uri="{FF2B5EF4-FFF2-40B4-BE49-F238E27FC236}">
                  <a16:creationId xmlns:a16="http://schemas.microsoft.com/office/drawing/2014/main" id="{E4523E34-611B-3840-BBD0-B214ACAEF4DB}"/>
                </a:ext>
              </a:extLst>
            </p:cNvPr>
            <p:cNvPicPr>
              <a:picLocks noChangeAspect="1"/>
            </p:cNvPicPr>
            <p:nvPr/>
          </p:nvPicPr>
          <p:blipFill>
            <a:blip r:embed="rId3"/>
            <a:stretch>
              <a:fillRect/>
            </a:stretch>
          </p:blipFill>
          <p:spPr>
            <a:xfrm>
              <a:off x="1794887" y="1453628"/>
              <a:ext cx="640080" cy="640080"/>
            </a:xfrm>
            <a:prstGeom prst="rect">
              <a:avLst/>
            </a:prstGeom>
          </p:spPr>
        </p:pic>
      </p:grpSp>
      <p:graphicFrame>
        <p:nvGraphicFramePr>
          <p:cNvPr id="70" name="Chart 69">
            <a:extLst>
              <a:ext uri="{FF2B5EF4-FFF2-40B4-BE49-F238E27FC236}">
                <a16:creationId xmlns:a16="http://schemas.microsoft.com/office/drawing/2014/main" id="{39CAD50E-7111-E349-B6B6-560F92919565}"/>
              </a:ext>
            </a:extLst>
          </p:cNvPr>
          <p:cNvGraphicFramePr/>
          <p:nvPr/>
        </p:nvGraphicFramePr>
        <p:xfrm>
          <a:off x="261702" y="2080812"/>
          <a:ext cx="3051016" cy="9405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1" name="Table 70">
            <a:extLst>
              <a:ext uri="{FF2B5EF4-FFF2-40B4-BE49-F238E27FC236}">
                <a16:creationId xmlns:a16="http://schemas.microsoft.com/office/drawing/2014/main" id="{31DECC95-EE94-F84C-BE32-4A3A03436AB0}"/>
              </a:ext>
            </a:extLst>
          </p:cNvPr>
          <p:cNvGraphicFramePr>
            <a:graphicFrameLocks noGrp="1"/>
          </p:cNvGraphicFramePr>
          <p:nvPr/>
        </p:nvGraphicFramePr>
        <p:xfrm>
          <a:off x="254982" y="3046795"/>
          <a:ext cx="3074469" cy="236427"/>
        </p:xfrm>
        <a:graphic>
          <a:graphicData uri="http://schemas.openxmlformats.org/drawingml/2006/table">
            <a:tbl>
              <a:tblPr firstRow="1" bandRow="1">
                <a:tableStyleId>{5C22544A-7EE6-4342-B048-85BDC9FD1C3A}</a:tableStyleId>
              </a:tblPr>
              <a:tblGrid>
                <a:gridCol w="3074469">
                  <a:extLst>
                    <a:ext uri="{9D8B030D-6E8A-4147-A177-3AD203B41FA5}">
                      <a16:colId xmlns:a16="http://schemas.microsoft.com/office/drawing/2014/main" val="2026403340"/>
                    </a:ext>
                  </a:extLst>
                </a:gridCol>
              </a:tblGrid>
              <a:tr h="236427">
                <a:tc>
                  <a:txBody>
                    <a:bodyPr/>
                    <a:lstStyle/>
                    <a:p>
                      <a:pPr algn="ctr"/>
                      <a:r>
                        <a:rPr lang="en-US" sz="900" b="0" dirty="0">
                          <a:latin typeface="+mn-lt"/>
                        </a:rPr>
                        <a:t>Average Age: </a:t>
                      </a:r>
                      <a:r>
                        <a:rPr lang="en-US" sz="900" b="1" dirty="0">
                          <a:latin typeface="+mn-lt"/>
                        </a:rPr>
                        <a:t>38</a:t>
                      </a:r>
                    </a:p>
                  </a:txBody>
                  <a:tcPr anchor="ctr">
                    <a:solidFill>
                      <a:schemeClr val="accent2"/>
                    </a:solidFill>
                  </a:tcPr>
                </a:tc>
                <a:extLst>
                  <a:ext uri="{0D108BD9-81ED-4DB2-BD59-A6C34878D82A}">
                    <a16:rowId xmlns:a16="http://schemas.microsoft.com/office/drawing/2014/main" val="3853355436"/>
                  </a:ext>
                </a:extLst>
              </a:tr>
            </a:tbl>
          </a:graphicData>
        </a:graphic>
      </p:graphicFrame>
      <p:graphicFrame>
        <p:nvGraphicFramePr>
          <p:cNvPr id="72" name="Chart 71">
            <a:extLst>
              <a:ext uri="{FF2B5EF4-FFF2-40B4-BE49-F238E27FC236}">
                <a16:creationId xmlns:a16="http://schemas.microsoft.com/office/drawing/2014/main" id="{3ABA598A-E26B-B249-B4BA-E578CD252862}"/>
              </a:ext>
            </a:extLst>
          </p:cNvPr>
          <p:cNvGraphicFramePr/>
          <p:nvPr/>
        </p:nvGraphicFramePr>
        <p:xfrm>
          <a:off x="3684547" y="1176257"/>
          <a:ext cx="2252455" cy="2036022"/>
        </p:xfrm>
        <a:graphic>
          <a:graphicData uri="http://schemas.openxmlformats.org/drawingml/2006/chart">
            <c:chart xmlns:c="http://schemas.openxmlformats.org/drawingml/2006/chart" xmlns:r="http://schemas.openxmlformats.org/officeDocument/2006/relationships" r:id="rId5"/>
          </a:graphicData>
        </a:graphic>
      </p:graphicFrame>
      <p:sp>
        <p:nvSpPr>
          <p:cNvPr id="73" name="Rectangle 72">
            <a:extLst>
              <a:ext uri="{FF2B5EF4-FFF2-40B4-BE49-F238E27FC236}">
                <a16:creationId xmlns:a16="http://schemas.microsoft.com/office/drawing/2014/main" id="{30E21948-CF4A-0B4B-A2D2-A5B63E5FE650}"/>
              </a:ext>
            </a:extLst>
          </p:cNvPr>
          <p:cNvSpPr/>
          <p:nvPr/>
        </p:nvSpPr>
        <p:spPr>
          <a:xfrm>
            <a:off x="3486054" y="967310"/>
            <a:ext cx="2649441" cy="2315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20C007EC-74ED-1242-AE28-1549D9DE3FC0}"/>
              </a:ext>
            </a:extLst>
          </p:cNvPr>
          <p:cNvSpPr/>
          <p:nvPr/>
        </p:nvSpPr>
        <p:spPr>
          <a:xfrm>
            <a:off x="3943532" y="833310"/>
            <a:ext cx="1734485" cy="276999"/>
          </a:xfrm>
          <a:prstGeom prst="rect">
            <a:avLst/>
          </a:prstGeom>
          <a:solidFill>
            <a:schemeClr val="bg1"/>
          </a:solidFill>
          <a:ln>
            <a:noFill/>
          </a:ln>
        </p:spPr>
        <p:txBody>
          <a:bodyPr wrap="square">
            <a:spAutoFit/>
          </a:bodyPr>
          <a:lstStyle/>
          <a:p>
            <a:pPr algn="ctr" defTabSz="914400">
              <a:buClr>
                <a:srgbClr val="24938E"/>
              </a:buClr>
            </a:pPr>
            <a:r>
              <a:rPr lang="en-US" sz="1200" spc="300" dirty="0"/>
              <a:t>HH INCOME</a:t>
            </a:r>
            <a:endParaRPr lang="en-US" sz="1200" dirty="0"/>
          </a:p>
        </p:txBody>
      </p:sp>
      <p:sp>
        <p:nvSpPr>
          <p:cNvPr id="77" name="Rectangle 76">
            <a:extLst>
              <a:ext uri="{FF2B5EF4-FFF2-40B4-BE49-F238E27FC236}">
                <a16:creationId xmlns:a16="http://schemas.microsoft.com/office/drawing/2014/main" id="{748B308A-7ADD-7A4A-B9CF-34DED3544617}"/>
              </a:ext>
            </a:extLst>
          </p:cNvPr>
          <p:cNvSpPr/>
          <p:nvPr/>
        </p:nvSpPr>
        <p:spPr>
          <a:xfrm>
            <a:off x="254260" y="1969587"/>
            <a:ext cx="3075913" cy="131363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77541F06-2A8E-B044-9B14-6CD04E1E0F18}"/>
              </a:ext>
            </a:extLst>
          </p:cNvPr>
          <p:cNvSpPr/>
          <p:nvPr/>
        </p:nvSpPr>
        <p:spPr>
          <a:xfrm>
            <a:off x="1474817" y="1835280"/>
            <a:ext cx="634798" cy="276999"/>
          </a:xfrm>
          <a:prstGeom prst="rect">
            <a:avLst/>
          </a:prstGeom>
          <a:solidFill>
            <a:schemeClr val="bg1"/>
          </a:solidFill>
          <a:ln>
            <a:noFill/>
          </a:ln>
        </p:spPr>
        <p:txBody>
          <a:bodyPr wrap="square">
            <a:spAutoFit/>
          </a:bodyPr>
          <a:lstStyle/>
          <a:p>
            <a:pPr algn="ctr" defTabSz="914400">
              <a:buClr>
                <a:srgbClr val="24938E"/>
              </a:buClr>
            </a:pPr>
            <a:r>
              <a:rPr lang="en-US" sz="1200" spc="300" dirty="0"/>
              <a:t>AG</a:t>
            </a:r>
            <a:r>
              <a:rPr lang="en-US" sz="1200" dirty="0"/>
              <a:t>E</a:t>
            </a:r>
          </a:p>
        </p:txBody>
      </p:sp>
      <p:sp>
        <p:nvSpPr>
          <p:cNvPr id="79" name="Rectangle 78">
            <a:extLst>
              <a:ext uri="{FF2B5EF4-FFF2-40B4-BE49-F238E27FC236}">
                <a16:creationId xmlns:a16="http://schemas.microsoft.com/office/drawing/2014/main" id="{CC718033-8834-A746-8F10-6E0A7D1336A9}"/>
              </a:ext>
            </a:extLst>
          </p:cNvPr>
          <p:cNvSpPr/>
          <p:nvPr/>
        </p:nvSpPr>
        <p:spPr>
          <a:xfrm>
            <a:off x="257286" y="3448010"/>
            <a:ext cx="3069861" cy="111442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934BA1BF-92E4-F341-B066-9363DAB30C45}"/>
              </a:ext>
            </a:extLst>
          </p:cNvPr>
          <p:cNvSpPr/>
          <p:nvPr/>
        </p:nvSpPr>
        <p:spPr>
          <a:xfrm>
            <a:off x="1127691" y="3312621"/>
            <a:ext cx="1329050" cy="276999"/>
          </a:xfrm>
          <a:prstGeom prst="rect">
            <a:avLst/>
          </a:prstGeom>
          <a:solidFill>
            <a:schemeClr val="bg1"/>
          </a:solidFill>
          <a:ln>
            <a:noFill/>
          </a:ln>
        </p:spPr>
        <p:txBody>
          <a:bodyPr wrap="square">
            <a:spAutoFit/>
          </a:bodyPr>
          <a:lstStyle/>
          <a:p>
            <a:pPr algn="ctr" defTabSz="914400">
              <a:buClr>
                <a:srgbClr val="24938E"/>
              </a:buClr>
            </a:pPr>
            <a:r>
              <a:rPr lang="en-US" sz="1200" spc="300" dirty="0">
                <a:ea typeface="Avenir Next Condensed" charset="0"/>
                <a:cs typeface="Avenir Next Condensed" charset="0"/>
              </a:rPr>
              <a:t>SEGMENT</a:t>
            </a:r>
            <a:endParaRPr lang="en-US" sz="1200" dirty="0">
              <a:ea typeface="Avenir Next Condensed" charset="0"/>
              <a:cs typeface="Avenir Next Condensed" charset="0"/>
            </a:endParaRPr>
          </a:p>
        </p:txBody>
      </p:sp>
      <p:sp>
        <p:nvSpPr>
          <p:cNvPr id="81" name="Rectangle 80">
            <a:extLst>
              <a:ext uri="{FF2B5EF4-FFF2-40B4-BE49-F238E27FC236}">
                <a16:creationId xmlns:a16="http://schemas.microsoft.com/office/drawing/2014/main" id="{DF402B14-5EDA-A447-B5D6-F1DAA697A244}"/>
              </a:ext>
            </a:extLst>
          </p:cNvPr>
          <p:cNvSpPr/>
          <p:nvPr/>
        </p:nvSpPr>
        <p:spPr>
          <a:xfrm>
            <a:off x="6295455" y="976562"/>
            <a:ext cx="2579623" cy="230666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CFBBFEF5-6D31-D848-B2F6-23074FA239C5}"/>
              </a:ext>
            </a:extLst>
          </p:cNvPr>
          <p:cNvSpPr/>
          <p:nvPr/>
        </p:nvSpPr>
        <p:spPr>
          <a:xfrm>
            <a:off x="6484713" y="740977"/>
            <a:ext cx="2201106" cy="461665"/>
          </a:xfrm>
          <a:prstGeom prst="rect">
            <a:avLst/>
          </a:prstGeom>
          <a:solidFill>
            <a:schemeClr val="bg1"/>
          </a:solidFill>
          <a:ln>
            <a:noFill/>
          </a:ln>
        </p:spPr>
        <p:txBody>
          <a:bodyPr wrap="square">
            <a:spAutoFit/>
          </a:bodyPr>
          <a:lstStyle/>
          <a:p>
            <a:pPr algn="ctr" defTabSz="914400">
              <a:buClr>
                <a:srgbClr val="24938E"/>
              </a:buClr>
            </a:pPr>
            <a:r>
              <a:rPr lang="en-US" sz="1200" spc="300" dirty="0"/>
              <a:t>CONSUMPTION FREQUENCY</a:t>
            </a:r>
            <a:endParaRPr lang="en-US" sz="1200" dirty="0"/>
          </a:p>
        </p:txBody>
      </p:sp>
      <p:sp>
        <p:nvSpPr>
          <p:cNvPr id="83" name="TextBox 82">
            <a:extLst>
              <a:ext uri="{FF2B5EF4-FFF2-40B4-BE49-F238E27FC236}">
                <a16:creationId xmlns:a16="http://schemas.microsoft.com/office/drawing/2014/main" id="{79E318D9-514B-EA45-BD4C-82C77369689A}"/>
              </a:ext>
            </a:extLst>
          </p:cNvPr>
          <p:cNvSpPr txBox="1"/>
          <p:nvPr/>
        </p:nvSpPr>
        <p:spPr>
          <a:xfrm>
            <a:off x="8500604" y="4555294"/>
            <a:ext cx="494046" cy="200055"/>
          </a:xfrm>
          <a:prstGeom prst="rect">
            <a:avLst/>
          </a:prstGeom>
          <a:noFill/>
        </p:spPr>
        <p:txBody>
          <a:bodyPr wrap="none" rtlCol="0">
            <a:spAutoFit/>
          </a:bodyPr>
          <a:lstStyle/>
          <a:p>
            <a:pPr marR="0" defTabSz="914400" eaLnBrk="1" fontAlgn="auto" latinLnBrk="0" hangingPunct="1">
              <a:lnSpc>
                <a:spcPct val="100000"/>
              </a:lnSpc>
              <a:spcBef>
                <a:spcPts val="0"/>
              </a:spcBef>
              <a:spcAft>
                <a:spcPts val="0"/>
              </a:spcAft>
              <a:buClrTx/>
              <a:buSzTx/>
            </a:pPr>
            <a:r>
              <a:rPr lang="en-US" sz="700" dirty="0">
                <a:ea typeface="Helvetica Neue Light" charset="0"/>
                <a:cs typeface="Helvetica Neue Light" charset="0"/>
              </a:rPr>
              <a:t>n = 215</a:t>
            </a:r>
          </a:p>
        </p:txBody>
      </p:sp>
      <p:grpSp>
        <p:nvGrpSpPr>
          <p:cNvPr id="5" name="Group 4">
            <a:extLst>
              <a:ext uri="{FF2B5EF4-FFF2-40B4-BE49-F238E27FC236}">
                <a16:creationId xmlns:a16="http://schemas.microsoft.com/office/drawing/2014/main" id="{E055D2CC-2624-3440-84DA-5AF9C1BCA8BC}"/>
              </a:ext>
            </a:extLst>
          </p:cNvPr>
          <p:cNvGrpSpPr/>
          <p:nvPr/>
        </p:nvGrpSpPr>
        <p:grpSpPr>
          <a:xfrm>
            <a:off x="350471" y="3724677"/>
            <a:ext cx="2883490" cy="719621"/>
            <a:chOff x="350604" y="3724677"/>
            <a:chExt cx="2883490" cy="719621"/>
          </a:xfrm>
        </p:grpSpPr>
        <p:sp>
          <p:nvSpPr>
            <p:cNvPr id="84" name="Text Placeholder 2">
              <a:extLst>
                <a:ext uri="{FF2B5EF4-FFF2-40B4-BE49-F238E27FC236}">
                  <a16:creationId xmlns:a16="http://schemas.microsoft.com/office/drawing/2014/main" id="{CE042C59-E605-6940-9DFE-B464B98F4BA2}"/>
                </a:ext>
              </a:extLst>
            </p:cNvPr>
            <p:cNvSpPr txBox="1">
              <a:spLocks/>
            </p:cNvSpPr>
            <p:nvPr/>
          </p:nvSpPr>
          <p:spPr>
            <a:xfrm>
              <a:off x="350604" y="3724677"/>
              <a:ext cx="1574496" cy="719621"/>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Clr>
                  <a:schemeClr val="accent4"/>
                </a:buClr>
                <a:buFont typeface="Wingdings" charset="2"/>
                <a:buChar char="§"/>
                <a:defRPr sz="2100" b="1" kern="1200">
                  <a:solidFill>
                    <a:schemeClr val="tx1"/>
                  </a:solidFill>
                  <a:latin typeface="Avenir Next" charset="0"/>
                  <a:ea typeface="Avenir Next" charset="0"/>
                  <a:cs typeface="Avenir Next" charset="0"/>
                </a:defRPr>
              </a:lvl1pPr>
              <a:lvl2pPr marL="514350" indent="-171450" algn="l" defTabSz="685800" rtl="0" eaLnBrk="1" latinLnBrk="0" hangingPunct="1">
                <a:lnSpc>
                  <a:spcPct val="90000"/>
                </a:lnSpc>
                <a:spcBef>
                  <a:spcPts val="375"/>
                </a:spcBef>
                <a:buClr>
                  <a:schemeClr val="accent4"/>
                </a:buClr>
                <a:buFont typeface="Wingdings" charset="2"/>
                <a:buChar char="§"/>
                <a:defRPr sz="1800" kern="1200">
                  <a:solidFill>
                    <a:schemeClr val="tx1"/>
                  </a:solidFill>
                  <a:latin typeface="Avenir Next" charset="0"/>
                  <a:ea typeface="Avenir Next" charset="0"/>
                  <a:cs typeface="Avenir Next" charset="0"/>
                </a:defRPr>
              </a:lvl2pPr>
              <a:lvl3pPr marL="857250" indent="-171450" algn="l" defTabSz="685800" rtl="0" eaLnBrk="1" latinLnBrk="0" hangingPunct="1">
                <a:lnSpc>
                  <a:spcPct val="90000"/>
                </a:lnSpc>
                <a:spcBef>
                  <a:spcPts val="375"/>
                </a:spcBef>
                <a:buClr>
                  <a:schemeClr val="accent4"/>
                </a:buClr>
                <a:buFont typeface="Wingdings" charset="2"/>
                <a:buChar char="§"/>
                <a:defRPr sz="1500" kern="1200">
                  <a:solidFill>
                    <a:schemeClr val="tx1"/>
                  </a:solidFill>
                  <a:latin typeface="Avenir Next" charset="0"/>
                  <a:ea typeface="Avenir Next" charset="0"/>
                  <a:cs typeface="Avenir Next" charset="0"/>
                </a:defRPr>
              </a:lvl3pPr>
              <a:lvl4pPr marL="12001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4pPr>
              <a:lvl5pPr marL="15430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Font typeface="Wingdings" charset="2"/>
                <a:buNone/>
              </a:pPr>
              <a:r>
                <a:rPr lang="en-US" sz="1100" b="0" dirty="0">
                  <a:latin typeface="+mn-lt"/>
                </a:rPr>
                <a:t>Pillsbury Buyer</a:t>
              </a:r>
            </a:p>
            <a:p>
              <a:pPr marL="0" indent="0" algn="ctr">
                <a:buFont typeface="Wingdings" charset="2"/>
                <a:buNone/>
              </a:pPr>
              <a:r>
                <a:rPr lang="en-US" sz="1600" dirty="0">
                  <a:solidFill>
                    <a:srgbClr val="7AC3EB"/>
                  </a:solidFill>
                  <a:latin typeface="+mn-lt"/>
                </a:rPr>
                <a:t>50%</a:t>
              </a:r>
            </a:p>
          </p:txBody>
        </p:sp>
        <p:sp>
          <p:nvSpPr>
            <p:cNvPr id="85" name="Text Placeholder 2">
              <a:extLst>
                <a:ext uri="{FF2B5EF4-FFF2-40B4-BE49-F238E27FC236}">
                  <a16:creationId xmlns:a16="http://schemas.microsoft.com/office/drawing/2014/main" id="{DAC1013E-5548-4445-A0B8-12C42238C8F6}"/>
                </a:ext>
              </a:extLst>
            </p:cNvPr>
            <p:cNvSpPr txBox="1">
              <a:spLocks/>
            </p:cNvSpPr>
            <p:nvPr/>
          </p:nvSpPr>
          <p:spPr>
            <a:xfrm>
              <a:off x="1725881" y="3724677"/>
              <a:ext cx="1508213" cy="719621"/>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Clr>
                  <a:schemeClr val="accent4"/>
                </a:buClr>
                <a:buFont typeface="Wingdings" charset="2"/>
                <a:buChar char="§"/>
                <a:defRPr sz="2100" b="1" kern="1200">
                  <a:solidFill>
                    <a:schemeClr val="tx1"/>
                  </a:solidFill>
                  <a:latin typeface="Avenir Next" charset="0"/>
                  <a:ea typeface="Avenir Next" charset="0"/>
                  <a:cs typeface="Avenir Next" charset="0"/>
                </a:defRPr>
              </a:lvl1pPr>
              <a:lvl2pPr marL="514350" indent="-171450" algn="l" defTabSz="685800" rtl="0" eaLnBrk="1" latinLnBrk="0" hangingPunct="1">
                <a:lnSpc>
                  <a:spcPct val="90000"/>
                </a:lnSpc>
                <a:spcBef>
                  <a:spcPts val="375"/>
                </a:spcBef>
                <a:buClr>
                  <a:schemeClr val="accent4"/>
                </a:buClr>
                <a:buFont typeface="Wingdings" charset="2"/>
                <a:buChar char="§"/>
                <a:defRPr sz="1800" kern="1200">
                  <a:solidFill>
                    <a:schemeClr val="tx1"/>
                  </a:solidFill>
                  <a:latin typeface="Avenir Next" charset="0"/>
                  <a:ea typeface="Avenir Next" charset="0"/>
                  <a:cs typeface="Avenir Next" charset="0"/>
                </a:defRPr>
              </a:lvl2pPr>
              <a:lvl3pPr marL="857250" indent="-171450" algn="l" defTabSz="685800" rtl="0" eaLnBrk="1" latinLnBrk="0" hangingPunct="1">
                <a:lnSpc>
                  <a:spcPct val="90000"/>
                </a:lnSpc>
                <a:spcBef>
                  <a:spcPts val="375"/>
                </a:spcBef>
                <a:buClr>
                  <a:schemeClr val="accent4"/>
                </a:buClr>
                <a:buFont typeface="Wingdings" charset="2"/>
                <a:buChar char="§"/>
                <a:defRPr sz="1500" kern="1200">
                  <a:solidFill>
                    <a:schemeClr val="tx1"/>
                  </a:solidFill>
                  <a:latin typeface="Avenir Next" charset="0"/>
                  <a:ea typeface="Avenir Next" charset="0"/>
                  <a:cs typeface="Avenir Next" charset="0"/>
                </a:defRPr>
              </a:lvl3pPr>
              <a:lvl4pPr marL="12001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4pPr>
              <a:lvl5pPr marL="1543050" indent="-171450" algn="l" defTabSz="685800" rtl="0" eaLnBrk="1" latinLnBrk="0" hangingPunct="1">
                <a:lnSpc>
                  <a:spcPct val="90000"/>
                </a:lnSpc>
                <a:spcBef>
                  <a:spcPts val="375"/>
                </a:spcBef>
                <a:buClr>
                  <a:schemeClr val="accent4"/>
                </a:buClr>
                <a:buFont typeface="Wingdings" charset="2"/>
                <a:buChar char="§"/>
                <a:defRPr sz="1350" kern="1200">
                  <a:solidFill>
                    <a:schemeClr val="tx1"/>
                  </a:solidFill>
                  <a:latin typeface="Avenir Next" charset="0"/>
                  <a:ea typeface="Avenir Next" charset="0"/>
                  <a:cs typeface="Avenir Next"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a:buFont typeface="Wingdings" charset="2"/>
                <a:buNone/>
              </a:pPr>
              <a:r>
                <a:rPr lang="en-US" sz="1100" b="0" dirty="0">
                  <a:latin typeface="+mn-lt"/>
                </a:rPr>
                <a:t>Nestle Tollhouse Buyer</a:t>
              </a:r>
            </a:p>
            <a:p>
              <a:pPr marL="0" indent="0" algn="ctr">
                <a:buFont typeface="Wingdings" charset="2"/>
                <a:buNone/>
              </a:pPr>
              <a:r>
                <a:rPr lang="en-US" sz="1600" dirty="0">
                  <a:solidFill>
                    <a:srgbClr val="DF9709"/>
                  </a:solidFill>
                  <a:latin typeface="+mn-lt"/>
                </a:rPr>
                <a:t>50%</a:t>
              </a:r>
            </a:p>
          </p:txBody>
        </p:sp>
      </p:grpSp>
      <p:sp>
        <p:nvSpPr>
          <p:cNvPr id="103" name="Rectangle 102">
            <a:extLst>
              <a:ext uri="{FF2B5EF4-FFF2-40B4-BE49-F238E27FC236}">
                <a16:creationId xmlns:a16="http://schemas.microsoft.com/office/drawing/2014/main" id="{2C945549-2E21-1441-8DDC-732F8326D10D}"/>
              </a:ext>
            </a:extLst>
          </p:cNvPr>
          <p:cNvSpPr/>
          <p:nvPr/>
        </p:nvSpPr>
        <p:spPr>
          <a:xfrm>
            <a:off x="3486054" y="3449029"/>
            <a:ext cx="2649441" cy="111340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D80C3E68-9249-7A42-A90F-C19A7B74E07A}"/>
              </a:ext>
            </a:extLst>
          </p:cNvPr>
          <p:cNvSpPr/>
          <p:nvPr/>
        </p:nvSpPr>
        <p:spPr>
          <a:xfrm>
            <a:off x="3837843" y="3312621"/>
            <a:ext cx="1945862" cy="276999"/>
          </a:xfrm>
          <a:prstGeom prst="rect">
            <a:avLst/>
          </a:prstGeom>
          <a:solidFill>
            <a:schemeClr val="bg1"/>
          </a:solidFill>
          <a:ln>
            <a:noFill/>
          </a:ln>
        </p:spPr>
        <p:txBody>
          <a:bodyPr wrap="square">
            <a:spAutoFit/>
          </a:bodyPr>
          <a:lstStyle/>
          <a:p>
            <a:pPr algn="ctr" defTabSz="914400">
              <a:buClr>
                <a:srgbClr val="24938E"/>
              </a:buClr>
            </a:pPr>
            <a:r>
              <a:rPr lang="en-US" sz="1200" spc="300" dirty="0">
                <a:ea typeface="Avenir Next Condensed" charset="0"/>
                <a:cs typeface="Avenir Next Condensed" charset="0"/>
              </a:rPr>
              <a:t>RACE/ETHNICITY</a:t>
            </a:r>
            <a:endParaRPr lang="en-US" sz="1200" dirty="0">
              <a:ea typeface="Avenir Next Condensed" charset="0"/>
              <a:cs typeface="Avenir Next Condensed" charset="0"/>
            </a:endParaRPr>
          </a:p>
        </p:txBody>
      </p:sp>
      <p:graphicFrame>
        <p:nvGraphicFramePr>
          <p:cNvPr id="50" name="Chart 49">
            <a:extLst>
              <a:ext uri="{FF2B5EF4-FFF2-40B4-BE49-F238E27FC236}">
                <a16:creationId xmlns:a16="http://schemas.microsoft.com/office/drawing/2014/main" id="{3D818990-CEC3-B04B-8CC9-1C8661856474}"/>
              </a:ext>
            </a:extLst>
          </p:cNvPr>
          <p:cNvGraphicFramePr/>
          <p:nvPr/>
        </p:nvGraphicFramePr>
        <p:xfrm>
          <a:off x="6293870" y="3580640"/>
          <a:ext cx="2582793" cy="1193491"/>
        </p:xfrm>
        <a:graphic>
          <a:graphicData uri="http://schemas.openxmlformats.org/drawingml/2006/chart">
            <c:chart xmlns:c="http://schemas.openxmlformats.org/drawingml/2006/chart" xmlns:r="http://schemas.openxmlformats.org/officeDocument/2006/relationships" r:id="rId6"/>
          </a:graphicData>
        </a:graphic>
      </p:graphicFrame>
      <p:sp>
        <p:nvSpPr>
          <p:cNvPr id="40" name="Rectangle 39">
            <a:extLst>
              <a:ext uri="{FF2B5EF4-FFF2-40B4-BE49-F238E27FC236}">
                <a16:creationId xmlns:a16="http://schemas.microsoft.com/office/drawing/2014/main" id="{AEA978EA-A6BD-7444-AAB8-09A8455E2DD2}"/>
              </a:ext>
            </a:extLst>
          </p:cNvPr>
          <p:cNvSpPr/>
          <p:nvPr/>
        </p:nvSpPr>
        <p:spPr>
          <a:xfrm>
            <a:off x="6293870" y="3448727"/>
            <a:ext cx="2582793" cy="111340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5381799-97D5-A04D-B594-A8F547E6DF23}"/>
              </a:ext>
            </a:extLst>
          </p:cNvPr>
          <p:cNvSpPr/>
          <p:nvPr/>
        </p:nvSpPr>
        <p:spPr>
          <a:xfrm>
            <a:off x="6895249" y="3312621"/>
            <a:ext cx="1380034" cy="276999"/>
          </a:xfrm>
          <a:prstGeom prst="rect">
            <a:avLst/>
          </a:prstGeom>
          <a:solidFill>
            <a:schemeClr val="bg1"/>
          </a:solidFill>
          <a:ln>
            <a:noFill/>
          </a:ln>
        </p:spPr>
        <p:txBody>
          <a:bodyPr wrap="square">
            <a:spAutoFit/>
          </a:bodyPr>
          <a:lstStyle/>
          <a:p>
            <a:pPr algn="ctr" defTabSz="914400">
              <a:buClr>
                <a:srgbClr val="24938E"/>
              </a:buClr>
            </a:pPr>
            <a:r>
              <a:rPr lang="en-US" sz="1200" spc="300" dirty="0"/>
              <a:t>KIDS IN HH</a:t>
            </a:r>
            <a:endParaRPr lang="en-US" sz="1200" dirty="0"/>
          </a:p>
        </p:txBody>
      </p:sp>
      <p:graphicFrame>
        <p:nvGraphicFramePr>
          <p:cNvPr id="42" name="Chart 41">
            <a:extLst>
              <a:ext uri="{FF2B5EF4-FFF2-40B4-BE49-F238E27FC236}">
                <a16:creationId xmlns:a16="http://schemas.microsoft.com/office/drawing/2014/main" id="{01C98E19-EFB7-FA43-AC01-0DEBAF697F87}"/>
              </a:ext>
            </a:extLst>
          </p:cNvPr>
          <p:cNvGraphicFramePr/>
          <p:nvPr/>
        </p:nvGraphicFramePr>
        <p:xfrm>
          <a:off x="6413434" y="1224033"/>
          <a:ext cx="2343665" cy="198824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3" name="Chart 32">
            <a:extLst>
              <a:ext uri="{FF2B5EF4-FFF2-40B4-BE49-F238E27FC236}">
                <a16:creationId xmlns:a16="http://schemas.microsoft.com/office/drawing/2014/main" id="{13D7B751-2685-FD43-A2FC-3E4DDEAC9343}"/>
              </a:ext>
            </a:extLst>
          </p:cNvPr>
          <p:cNvGraphicFramePr/>
          <p:nvPr/>
        </p:nvGraphicFramePr>
        <p:xfrm>
          <a:off x="3519112" y="3589620"/>
          <a:ext cx="2582793" cy="1193491"/>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35986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Google Shape;424;p54"/>
          <p:cNvSpPr txBox="1">
            <a:spLocks noGrp="1"/>
          </p:cNvSpPr>
          <p:nvPr>
            <p:ph type="sldNum" sz="quarter" idx="10"/>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bg1"/>
                </a:solidFill>
              </a:rPr>
              <a:t>49</a:t>
            </a:fld>
            <a:endParaRPr dirty="0">
              <a:solidFill>
                <a:schemeClr val="bg1"/>
              </a:solidFill>
            </a:endParaRPr>
          </a:p>
        </p:txBody>
      </p:sp>
      <p:sp>
        <p:nvSpPr>
          <p:cNvPr id="6" name="TextBox 5">
            <a:extLst>
              <a:ext uri="{FF2B5EF4-FFF2-40B4-BE49-F238E27FC236}">
                <a16:creationId xmlns:a16="http://schemas.microsoft.com/office/drawing/2014/main" id="{BD8F90DD-5365-6E43-B529-2FE026207437}"/>
              </a:ext>
            </a:extLst>
          </p:cNvPr>
          <p:cNvSpPr txBox="1"/>
          <p:nvPr/>
        </p:nvSpPr>
        <p:spPr>
          <a:xfrm>
            <a:off x="304355" y="4793922"/>
            <a:ext cx="1056775" cy="200055"/>
          </a:xfrm>
          <a:prstGeom prst="rect">
            <a:avLst/>
          </a:prstGeom>
          <a:noFill/>
        </p:spPr>
        <p:txBody>
          <a:bodyPr wrap="square" rtlCol="0">
            <a:spAutoFit/>
          </a:bodyPr>
          <a:lstStyle/>
          <a:p>
            <a:pPr algn="l"/>
            <a:r>
              <a:rPr lang="en-US" sz="700" kern="1200" dirty="0">
                <a:solidFill>
                  <a:schemeClr val="bg1"/>
                </a:solidFill>
                <a:latin typeface="Century Gothic" panose="020B0502020202020204" pitchFamily="34" charset="0"/>
                <a:ea typeface="+mn-ea"/>
                <a:cs typeface="+mn-cs"/>
              </a:rPr>
              <a:t>© 2022 Ibotta, Inc. </a:t>
            </a:r>
            <a:endParaRPr lang="en-US" sz="700" dirty="0">
              <a:solidFill>
                <a:schemeClr val="bg1"/>
              </a:solidFill>
              <a:latin typeface="Century Gothic" panose="020B0502020202020204" pitchFamily="34" charset="0"/>
            </a:endParaRPr>
          </a:p>
        </p:txBody>
      </p:sp>
      <p:sp>
        <p:nvSpPr>
          <p:cNvPr id="8" name="Title 1">
            <a:extLst>
              <a:ext uri="{FF2B5EF4-FFF2-40B4-BE49-F238E27FC236}">
                <a16:creationId xmlns:a16="http://schemas.microsoft.com/office/drawing/2014/main" id="{3A297A8F-BF72-B34C-A2EB-C6BBF9AB5624}"/>
              </a:ext>
            </a:extLst>
          </p:cNvPr>
          <p:cNvSpPr>
            <a:spLocks noGrp="1"/>
          </p:cNvSpPr>
          <p:nvPr>
            <p:ph type="title"/>
          </p:nvPr>
        </p:nvSpPr>
        <p:spPr>
          <a:xfrm>
            <a:off x="349249" y="742950"/>
            <a:ext cx="8467344" cy="442140"/>
          </a:xfrm>
        </p:spPr>
        <p:txBody>
          <a:bodyPr/>
          <a:lstStyle/>
          <a:p>
            <a:pPr algn="l"/>
            <a:r>
              <a:rPr lang="en-US" dirty="0">
                <a:solidFill>
                  <a:schemeClr val="bg1"/>
                </a:solidFill>
              </a:rPr>
              <a:t>Thank you!</a:t>
            </a:r>
          </a:p>
        </p:txBody>
      </p:sp>
      <p:sp>
        <p:nvSpPr>
          <p:cNvPr id="9" name="Content Placeholder 3">
            <a:extLst>
              <a:ext uri="{FF2B5EF4-FFF2-40B4-BE49-F238E27FC236}">
                <a16:creationId xmlns:a16="http://schemas.microsoft.com/office/drawing/2014/main" id="{4F7A0CE7-D08B-8649-8830-8D6662FF69D7}"/>
              </a:ext>
            </a:extLst>
          </p:cNvPr>
          <p:cNvSpPr txBox="1">
            <a:spLocks/>
          </p:cNvSpPr>
          <p:nvPr/>
        </p:nvSpPr>
        <p:spPr>
          <a:xfrm>
            <a:off x="342900" y="1514326"/>
            <a:ext cx="8496300" cy="2904739"/>
          </a:xfrm>
          <a:prstGeom prst="rect">
            <a:avLst/>
          </a:prstGeom>
        </p:spPr>
        <p:txBody>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spcBef>
                <a:spcPts val="0"/>
              </a:spcBef>
            </a:pPr>
            <a:r>
              <a:rPr lang="en-US" sz="2400" b="1" dirty="0">
                <a:solidFill>
                  <a:schemeClr val="bg1"/>
                </a:solidFill>
              </a:rPr>
              <a:t>Jenny Gallagher</a:t>
            </a:r>
          </a:p>
          <a:p>
            <a:pPr>
              <a:spcBef>
                <a:spcPts val="0"/>
              </a:spcBef>
            </a:pPr>
            <a:r>
              <a:rPr lang="en-US" sz="1400" dirty="0">
                <a:solidFill>
                  <a:schemeClr val="bg1"/>
                </a:solidFill>
              </a:rPr>
              <a:t>Consumer Insights Manager</a:t>
            </a:r>
          </a:p>
          <a:p>
            <a:pPr>
              <a:spcBef>
                <a:spcPts val="0"/>
              </a:spcBef>
            </a:pPr>
            <a:r>
              <a:rPr lang="en-US" sz="1400" dirty="0" err="1">
                <a:solidFill>
                  <a:schemeClr val="bg1"/>
                </a:solidFill>
              </a:rPr>
              <a:t>jenny.gallagher@ibotta.com</a:t>
            </a:r>
            <a:endParaRPr lang="en-US" sz="1400" dirty="0">
              <a:solidFill>
                <a:schemeClr val="bg1"/>
              </a:solidFill>
            </a:endParaRPr>
          </a:p>
          <a:p>
            <a:pPr>
              <a:spcBef>
                <a:spcPts val="0"/>
              </a:spcBef>
            </a:pPr>
            <a:endParaRPr lang="en-US" sz="1800" dirty="0">
              <a:solidFill>
                <a:schemeClr val="bg1"/>
              </a:solidFill>
            </a:endParaRPr>
          </a:p>
          <a:p>
            <a:pPr>
              <a:spcBef>
                <a:spcPts val="0"/>
              </a:spcBef>
            </a:pPr>
            <a:r>
              <a:rPr lang="en-US" sz="2400" b="1" dirty="0" err="1">
                <a:solidFill>
                  <a:schemeClr val="bg1"/>
                </a:solidFill>
                <a:latin typeface="+mn-lt"/>
              </a:rPr>
              <a:t>Beejan</a:t>
            </a:r>
            <a:r>
              <a:rPr lang="en-US" sz="2400" b="1" dirty="0">
                <a:solidFill>
                  <a:schemeClr val="bg1"/>
                </a:solidFill>
                <a:latin typeface="+mn-lt"/>
              </a:rPr>
              <a:t> </a:t>
            </a:r>
            <a:r>
              <a:rPr lang="en-US" sz="2400" b="1" dirty="0" err="1">
                <a:solidFill>
                  <a:schemeClr val="bg1"/>
                </a:solidFill>
                <a:latin typeface="+mn-lt"/>
              </a:rPr>
              <a:t>Mehrabani</a:t>
            </a:r>
            <a:endParaRPr lang="en-US" sz="2400" b="1" dirty="0">
              <a:solidFill>
                <a:schemeClr val="bg1"/>
              </a:solidFill>
              <a:latin typeface="+mn-lt"/>
            </a:endParaRPr>
          </a:p>
          <a:p>
            <a:pPr>
              <a:spcBef>
                <a:spcPts val="0"/>
              </a:spcBef>
            </a:pPr>
            <a:r>
              <a:rPr lang="en-US" sz="1400" dirty="0">
                <a:solidFill>
                  <a:schemeClr val="bg1"/>
                </a:solidFill>
                <a:latin typeface="+mn-lt"/>
              </a:rPr>
              <a:t>Senior Account Executive, Business Development</a:t>
            </a:r>
          </a:p>
          <a:p>
            <a:pPr>
              <a:spcBef>
                <a:spcPts val="0"/>
              </a:spcBef>
            </a:pPr>
            <a:r>
              <a:rPr lang="en-US" sz="1400" dirty="0" err="1">
                <a:solidFill>
                  <a:schemeClr val="bg1"/>
                </a:solidFill>
                <a:latin typeface="+mn-lt"/>
              </a:rPr>
              <a:t>beejan.mehrabani@ibotta.com</a:t>
            </a:r>
            <a:endParaRPr lang="en-US" sz="1400" dirty="0">
              <a:solidFill>
                <a:schemeClr val="bg1"/>
              </a:solidFill>
              <a:latin typeface="+mn-lt"/>
            </a:endParaRPr>
          </a:p>
        </p:txBody>
      </p:sp>
    </p:spTree>
    <p:extLst>
      <p:ext uri="{BB962C8B-B14F-4D97-AF65-F5344CB8AC3E}">
        <p14:creationId xmlns:p14="http://schemas.microsoft.com/office/powerpoint/2010/main" val="2686904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19C63354-1281-6C4F-91E0-A076EB4D10C6}"/>
              </a:ext>
            </a:extLst>
          </p:cNvPr>
          <p:cNvSpPr>
            <a:spLocks noGrp="1"/>
          </p:cNvSpPr>
          <p:nvPr>
            <p:ph type="title"/>
          </p:nvPr>
        </p:nvSpPr>
        <p:spPr/>
        <p:txBody>
          <a:bodyPr/>
          <a:lstStyle/>
          <a:p>
            <a:pPr lvl="0">
              <a:defRPr/>
            </a:pPr>
            <a:r>
              <a:rPr lang="en-US" sz="2400" dirty="0">
                <a:solidFill>
                  <a:srgbClr val="303030"/>
                </a:solidFill>
                <a:latin typeface="+mn-lt"/>
              </a:rPr>
              <a:t>Superior Offering Testing Background &amp; Objectives</a:t>
            </a:r>
          </a:p>
        </p:txBody>
      </p:sp>
      <p:sp>
        <p:nvSpPr>
          <p:cNvPr id="3" name="Slide Number Placeholder 2">
            <a:extLst>
              <a:ext uri="{FF2B5EF4-FFF2-40B4-BE49-F238E27FC236}">
                <a16:creationId xmlns:a16="http://schemas.microsoft.com/office/drawing/2014/main" id="{205C57A8-EB6A-0748-B364-BBDF7BD2D2C9}"/>
              </a:ext>
            </a:extLst>
          </p:cNvPr>
          <p:cNvSpPr>
            <a:spLocks noGrp="1"/>
          </p:cNvSpPr>
          <p:nvPr>
            <p:ph type="sldNum" sz="quarter" idx="10"/>
          </p:nvPr>
        </p:nvSpPr>
        <p:spPr/>
        <p:txBody>
          <a:bodyPr/>
          <a:lstStyle/>
          <a:p>
            <a:fld id="{A82C3BC0-3EBF-3C4C-A3D8-795624EBC6AA}" type="slidenum">
              <a:rPr lang="en-US" smtClean="0"/>
              <a:pPr/>
              <a:t>5</a:t>
            </a:fld>
            <a:endParaRPr lang="en-US" dirty="0"/>
          </a:p>
        </p:txBody>
      </p:sp>
      <p:sp>
        <p:nvSpPr>
          <p:cNvPr id="12" name="Rounded Rectangle 11">
            <a:extLst>
              <a:ext uri="{FF2B5EF4-FFF2-40B4-BE49-F238E27FC236}">
                <a16:creationId xmlns:a16="http://schemas.microsoft.com/office/drawing/2014/main" id="{E1192310-47C1-E441-9F82-695ECFBA320F}"/>
              </a:ext>
            </a:extLst>
          </p:cNvPr>
          <p:cNvSpPr/>
          <p:nvPr/>
        </p:nvSpPr>
        <p:spPr>
          <a:xfrm>
            <a:off x="3111581" y="1060315"/>
            <a:ext cx="5727620" cy="3530735"/>
          </a:xfrm>
          <a:prstGeom prst="roundRect">
            <a:avLst>
              <a:gd name="adj" fmla="val 758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01B882-4FE7-0E40-BACF-EDDD1DE40445}"/>
              </a:ext>
            </a:extLst>
          </p:cNvPr>
          <p:cNvSpPr txBox="1"/>
          <p:nvPr/>
        </p:nvSpPr>
        <p:spPr>
          <a:xfrm>
            <a:off x="3358740" y="1149216"/>
            <a:ext cx="1831467" cy="369332"/>
          </a:xfrm>
          <a:prstGeom prst="rect">
            <a:avLst/>
          </a:prstGeom>
          <a:noFill/>
        </p:spPr>
        <p:txBody>
          <a:bodyPr wrap="square" rtlCol="0">
            <a:spAutoFit/>
          </a:bodyPr>
          <a:lstStyle/>
          <a:p>
            <a:pPr algn="l"/>
            <a:r>
              <a:rPr lang="en-US" b="1" dirty="0">
                <a:latin typeface="Century Gothic" panose="020B0502020202020204" pitchFamily="34" charset="0"/>
              </a:rPr>
              <a:t>Objectives</a:t>
            </a:r>
          </a:p>
        </p:txBody>
      </p:sp>
      <p:sp>
        <p:nvSpPr>
          <p:cNvPr id="14" name="TextBox 13">
            <a:extLst>
              <a:ext uri="{FF2B5EF4-FFF2-40B4-BE49-F238E27FC236}">
                <a16:creationId xmlns:a16="http://schemas.microsoft.com/office/drawing/2014/main" id="{25CA140A-1F71-0549-92C3-71FCE32C66BB}"/>
              </a:ext>
            </a:extLst>
          </p:cNvPr>
          <p:cNvSpPr txBox="1"/>
          <p:nvPr/>
        </p:nvSpPr>
        <p:spPr>
          <a:xfrm>
            <a:off x="3416122" y="1528708"/>
            <a:ext cx="5265882" cy="2400657"/>
          </a:xfrm>
          <a:prstGeom prst="rect">
            <a:avLst/>
          </a:prstGeom>
          <a:noFill/>
        </p:spPr>
        <p:txBody>
          <a:bodyPr wrap="square" rtlCol="0">
            <a:spAutoFit/>
          </a:bodyPr>
          <a:lstStyle/>
          <a:p>
            <a:pPr marL="285750" lvl="0" indent="-285750" defTabSz="914400">
              <a:spcAft>
                <a:spcPts val="600"/>
              </a:spcAft>
              <a:buClr>
                <a:schemeClr val="accent2"/>
              </a:buClr>
              <a:buFont typeface="Arial" panose="020B0604020202020204" pitchFamily="34" charset="0"/>
              <a:buChar char="•"/>
              <a:defRPr/>
            </a:pPr>
            <a:r>
              <a:rPr lang="en-US" sz="1000" dirty="0">
                <a:solidFill>
                  <a:srgbClr val="303030"/>
                </a:solidFill>
                <a:ea typeface="Avenir Next Condensed" charset="0"/>
                <a:cs typeface="Avenir Next Condensed" charset="0"/>
              </a:rPr>
              <a:t>Product superiority testing is a standardized, head-to-head testing approach to ensure GMI products consistently outperform their direct competitors. </a:t>
            </a:r>
          </a:p>
          <a:p>
            <a:pPr marL="285750" lvl="0" indent="-285750" defTabSz="914400">
              <a:spcAft>
                <a:spcPts val="600"/>
              </a:spcAft>
              <a:buClr>
                <a:schemeClr val="accent2"/>
              </a:buClr>
              <a:buFont typeface="Arial" panose="020B0604020202020204" pitchFamily="34" charset="0"/>
              <a:buChar char="•"/>
              <a:defRPr/>
            </a:pPr>
            <a:r>
              <a:rPr lang="en-US" sz="1000" b="1" dirty="0">
                <a:solidFill>
                  <a:srgbClr val="303030"/>
                </a:solidFill>
                <a:ea typeface="Avenir Next Condensed" charset="0"/>
                <a:cs typeface="Avenir Next Condensed" charset="0"/>
              </a:rPr>
              <a:t>FMOT</a:t>
            </a:r>
            <a:r>
              <a:rPr lang="en-US" sz="1000" dirty="0">
                <a:solidFill>
                  <a:srgbClr val="303030"/>
                </a:solidFill>
                <a:ea typeface="Avenir Next Condensed" charset="0"/>
                <a:cs typeface="Avenir Next Condensed" charset="0"/>
              </a:rPr>
              <a:t>: Understand initial impressions of the relevant aisle as well as ease of finding each product </a:t>
            </a:r>
          </a:p>
          <a:p>
            <a:pPr marL="285750" lvl="0" indent="-285750" defTabSz="914400">
              <a:spcAft>
                <a:spcPts val="600"/>
              </a:spcAft>
              <a:buClr>
                <a:schemeClr val="accent2"/>
              </a:buClr>
              <a:buFont typeface="Arial" panose="020B0604020202020204" pitchFamily="34" charset="0"/>
              <a:buChar char="•"/>
              <a:defRPr/>
            </a:pPr>
            <a:r>
              <a:rPr lang="en-US" sz="1000" b="1" dirty="0">
                <a:solidFill>
                  <a:srgbClr val="303030"/>
                </a:solidFill>
                <a:ea typeface="Avenir Next Condensed" charset="0"/>
                <a:cs typeface="Avenir Next Condensed" charset="0"/>
              </a:rPr>
              <a:t>SMOT</a:t>
            </a:r>
            <a:r>
              <a:rPr lang="en-US" sz="1000" dirty="0">
                <a:solidFill>
                  <a:srgbClr val="303030"/>
                </a:solidFill>
                <a:ea typeface="Avenir Next Condensed" charset="0"/>
                <a:cs typeface="Avenir Next Condensed" charset="0"/>
              </a:rPr>
              <a:t>: Explore…</a:t>
            </a:r>
          </a:p>
          <a:p>
            <a:pPr marL="742950" lvl="1" indent="-285750" defTabSz="914400">
              <a:spcAft>
                <a:spcPts val="600"/>
              </a:spcAft>
              <a:buClr>
                <a:schemeClr val="accent2"/>
              </a:buClr>
              <a:buFont typeface="Arial" panose="020B0604020202020204" pitchFamily="34" charset="0"/>
              <a:buChar char="•"/>
              <a:defRPr/>
            </a:pPr>
            <a:r>
              <a:rPr lang="en-US" sz="1000" dirty="0">
                <a:solidFill>
                  <a:srgbClr val="303030"/>
                </a:solidFill>
                <a:ea typeface="Avenir Next Condensed" charset="0"/>
                <a:cs typeface="Avenir Next Condensed" charset="0"/>
              </a:rPr>
              <a:t>Reactions to the total product offering and perceived preference across products</a:t>
            </a:r>
          </a:p>
          <a:p>
            <a:pPr marL="742950" lvl="1" indent="-285750" defTabSz="914400">
              <a:spcAft>
                <a:spcPts val="600"/>
              </a:spcAft>
              <a:buClr>
                <a:schemeClr val="accent2"/>
              </a:buClr>
              <a:buFont typeface="Arial" panose="020B0604020202020204" pitchFamily="34" charset="0"/>
              <a:buChar char="•"/>
              <a:defRPr/>
            </a:pPr>
            <a:r>
              <a:rPr lang="en-US" sz="1000" dirty="0">
                <a:solidFill>
                  <a:srgbClr val="303030"/>
                </a:solidFill>
                <a:ea typeface="Avenir Next Condensed" charset="0"/>
                <a:cs typeface="Avenir Next Condensed" charset="0"/>
              </a:rPr>
              <a:t>Satisfaction across key metrics as well as any changes in perceived preference</a:t>
            </a:r>
          </a:p>
          <a:p>
            <a:pPr marL="742950" lvl="1" indent="-285750" defTabSz="914400">
              <a:spcAft>
                <a:spcPts val="600"/>
              </a:spcAft>
              <a:buClr>
                <a:schemeClr val="accent2"/>
              </a:buClr>
              <a:buFont typeface="Arial" panose="020B0604020202020204" pitchFamily="34" charset="0"/>
              <a:buChar char="•"/>
              <a:defRPr/>
            </a:pPr>
            <a:r>
              <a:rPr lang="en-US" sz="1000" dirty="0">
                <a:solidFill>
                  <a:srgbClr val="303030"/>
                </a:solidFill>
                <a:ea typeface="Avenir Next Condensed" charset="0"/>
                <a:cs typeface="Avenir Next Condensed" charset="0"/>
              </a:rPr>
              <a:t>Packaging ease of use, and satisfaction for each product [ergonomics, storage, and transport]</a:t>
            </a:r>
          </a:p>
          <a:p>
            <a:pPr marL="742950" lvl="1" indent="-285750" defTabSz="914400">
              <a:spcAft>
                <a:spcPts val="600"/>
              </a:spcAft>
              <a:buClr>
                <a:schemeClr val="accent2"/>
              </a:buClr>
              <a:buFont typeface="Arial" panose="020B0604020202020204" pitchFamily="34" charset="0"/>
              <a:buChar char="•"/>
              <a:defRPr/>
            </a:pPr>
            <a:r>
              <a:rPr lang="en-US" sz="1000" dirty="0">
                <a:solidFill>
                  <a:srgbClr val="303030"/>
                </a:solidFill>
                <a:ea typeface="Avenir Next Condensed" charset="0"/>
                <a:cs typeface="Avenir Next Condensed" charset="0"/>
              </a:rPr>
              <a:t>FMOT – SMOT congruency and post-consumption expectations</a:t>
            </a:r>
            <a:endParaRPr lang="en-US" sz="1050" dirty="0">
              <a:solidFill>
                <a:srgbClr val="303030"/>
              </a:solidFill>
              <a:ea typeface="Avenir Next Condensed" charset="0"/>
              <a:cs typeface="Avenir Next Condensed" charset="0"/>
            </a:endParaRPr>
          </a:p>
        </p:txBody>
      </p:sp>
      <p:sp>
        <p:nvSpPr>
          <p:cNvPr id="15" name="TextBox 14">
            <a:extLst>
              <a:ext uri="{FF2B5EF4-FFF2-40B4-BE49-F238E27FC236}">
                <a16:creationId xmlns:a16="http://schemas.microsoft.com/office/drawing/2014/main" id="{69DA6995-4B9A-9048-9B48-4A1F3EBAD36E}"/>
              </a:ext>
            </a:extLst>
          </p:cNvPr>
          <p:cNvSpPr txBox="1"/>
          <p:nvPr/>
        </p:nvSpPr>
        <p:spPr>
          <a:xfrm>
            <a:off x="3358740" y="3844671"/>
            <a:ext cx="1831467" cy="369332"/>
          </a:xfrm>
          <a:prstGeom prst="rect">
            <a:avLst/>
          </a:prstGeom>
          <a:noFill/>
        </p:spPr>
        <p:txBody>
          <a:bodyPr wrap="square" rtlCol="0">
            <a:spAutoFit/>
          </a:bodyPr>
          <a:lstStyle/>
          <a:p>
            <a:pPr algn="l"/>
            <a:r>
              <a:rPr lang="en-US" b="1" dirty="0">
                <a:latin typeface="Century Gothic" panose="020B0502020202020204" pitchFamily="34" charset="0"/>
              </a:rPr>
              <a:t>Key Question</a:t>
            </a:r>
          </a:p>
        </p:txBody>
      </p:sp>
      <p:sp>
        <p:nvSpPr>
          <p:cNvPr id="16" name="TextBox 15">
            <a:extLst>
              <a:ext uri="{FF2B5EF4-FFF2-40B4-BE49-F238E27FC236}">
                <a16:creationId xmlns:a16="http://schemas.microsoft.com/office/drawing/2014/main" id="{A569FFCB-0C1C-DF4F-B9AC-ECB387C138AD}"/>
              </a:ext>
            </a:extLst>
          </p:cNvPr>
          <p:cNvSpPr txBox="1"/>
          <p:nvPr/>
        </p:nvSpPr>
        <p:spPr>
          <a:xfrm>
            <a:off x="3416122" y="4225141"/>
            <a:ext cx="5277260" cy="246221"/>
          </a:xfrm>
          <a:prstGeom prst="rect">
            <a:avLst/>
          </a:prstGeom>
          <a:noFill/>
        </p:spPr>
        <p:txBody>
          <a:bodyPr wrap="square" rtlCol="0">
            <a:spAutoFit/>
          </a:bodyPr>
          <a:lstStyle/>
          <a:p>
            <a:pPr lvl="0" defTabSz="914400">
              <a:spcAft>
                <a:spcPts val="600"/>
              </a:spcAft>
              <a:buClr>
                <a:srgbClr val="1E3CD6"/>
              </a:buClr>
              <a:defRPr/>
            </a:pPr>
            <a:r>
              <a:rPr lang="en-US" sz="1000" dirty="0">
                <a:solidFill>
                  <a:srgbClr val="303030"/>
                </a:solidFill>
                <a:ea typeface="Avenir Next Condensed" charset="0"/>
                <a:cs typeface="Avenir Next Condensed" charset="0"/>
              </a:rPr>
              <a:t>Is GMI delivering a </a:t>
            </a:r>
            <a:r>
              <a:rPr lang="en-US" sz="1000" b="1" dirty="0">
                <a:solidFill>
                  <a:srgbClr val="303030"/>
                </a:solidFill>
                <a:ea typeface="Avenir Next Condensed" charset="0"/>
                <a:cs typeface="Avenir Next Condensed" charset="0"/>
              </a:rPr>
              <a:t>superior tasting product</a:t>
            </a:r>
            <a:r>
              <a:rPr lang="en-US" sz="1000" dirty="0">
                <a:solidFill>
                  <a:srgbClr val="303030"/>
                </a:solidFill>
                <a:ea typeface="Avenir Next Condensed" charset="0"/>
                <a:cs typeface="Avenir Next Condensed" charset="0"/>
              </a:rPr>
              <a:t>?</a:t>
            </a:r>
          </a:p>
        </p:txBody>
      </p:sp>
      <p:pic>
        <p:nvPicPr>
          <p:cNvPr id="4" name="Picture 3" descr="Graphical user interface&#10;&#10;Description automatically generated">
            <a:extLst>
              <a:ext uri="{FF2B5EF4-FFF2-40B4-BE49-F238E27FC236}">
                <a16:creationId xmlns:a16="http://schemas.microsoft.com/office/drawing/2014/main" id="{11C4080E-69E8-9D96-B829-9DE70C9AD843}"/>
              </a:ext>
            </a:extLst>
          </p:cNvPr>
          <p:cNvPicPr>
            <a:picLocks noChangeAspect="1"/>
          </p:cNvPicPr>
          <p:nvPr/>
        </p:nvPicPr>
        <p:blipFill>
          <a:blip r:embed="rId2"/>
          <a:stretch>
            <a:fillRect/>
          </a:stretch>
        </p:blipFill>
        <p:spPr>
          <a:xfrm>
            <a:off x="644083" y="1069552"/>
            <a:ext cx="1424973" cy="142497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FF7915-606B-C7F9-73A9-95EBAE374F22}"/>
              </a:ext>
            </a:extLst>
          </p:cNvPr>
          <p:cNvPicPr>
            <a:picLocks noChangeAspect="1"/>
          </p:cNvPicPr>
          <p:nvPr/>
        </p:nvPicPr>
        <p:blipFill>
          <a:blip r:embed="rId3"/>
          <a:stretch>
            <a:fillRect/>
          </a:stretch>
        </p:blipFill>
        <p:spPr>
          <a:xfrm>
            <a:off x="537417" y="2742768"/>
            <a:ext cx="1635175" cy="1635175"/>
          </a:xfrm>
          <a:prstGeom prst="rect">
            <a:avLst/>
          </a:prstGeom>
        </p:spPr>
      </p:pic>
    </p:spTree>
    <p:extLst>
      <p:ext uri="{BB962C8B-B14F-4D97-AF65-F5344CB8AC3E}">
        <p14:creationId xmlns:p14="http://schemas.microsoft.com/office/powerpoint/2010/main" val="291444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5C57A8-EB6A-0748-B364-BBDF7BD2D2C9}"/>
              </a:ext>
            </a:extLst>
          </p:cNvPr>
          <p:cNvSpPr>
            <a:spLocks noGrp="1"/>
          </p:cNvSpPr>
          <p:nvPr>
            <p:ph type="sldNum" sz="quarter" idx="10"/>
          </p:nvPr>
        </p:nvSpPr>
        <p:spPr/>
        <p:txBody>
          <a:bodyPr/>
          <a:lstStyle/>
          <a:p>
            <a:fld id="{A82C3BC0-3EBF-3C4C-A3D8-795624EBC6AA}" type="slidenum">
              <a:rPr lang="en-US" smtClean="0"/>
              <a:pPr/>
              <a:t>6</a:t>
            </a:fld>
            <a:endParaRPr lang="en-US" dirty="0"/>
          </a:p>
        </p:txBody>
      </p:sp>
      <p:sp>
        <p:nvSpPr>
          <p:cNvPr id="12" name="Rounded Rectangle 11">
            <a:extLst>
              <a:ext uri="{FF2B5EF4-FFF2-40B4-BE49-F238E27FC236}">
                <a16:creationId xmlns:a16="http://schemas.microsoft.com/office/drawing/2014/main" id="{E1192310-47C1-E441-9F82-695ECFBA320F}"/>
              </a:ext>
            </a:extLst>
          </p:cNvPr>
          <p:cNvSpPr/>
          <p:nvPr/>
        </p:nvSpPr>
        <p:spPr>
          <a:xfrm>
            <a:off x="3111581" y="1060315"/>
            <a:ext cx="5727620" cy="3530735"/>
          </a:xfrm>
          <a:prstGeom prst="roundRect">
            <a:avLst>
              <a:gd name="adj" fmla="val 7586"/>
            </a:avLst>
          </a:prstGeom>
          <a:solidFill>
            <a:schemeClr val="bg1"/>
          </a:solidFill>
          <a:ln>
            <a:noFill/>
          </a:ln>
          <a:effectLst>
            <a:outerShdw blurRad="190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901B882-4FE7-0E40-BACF-EDDD1DE40445}"/>
              </a:ext>
            </a:extLst>
          </p:cNvPr>
          <p:cNvSpPr txBox="1"/>
          <p:nvPr/>
        </p:nvSpPr>
        <p:spPr>
          <a:xfrm>
            <a:off x="3193736" y="1149216"/>
            <a:ext cx="2144136" cy="369332"/>
          </a:xfrm>
          <a:prstGeom prst="rect">
            <a:avLst/>
          </a:prstGeom>
          <a:noFill/>
        </p:spPr>
        <p:txBody>
          <a:bodyPr wrap="square" rtlCol="0">
            <a:spAutoFit/>
          </a:bodyPr>
          <a:lstStyle/>
          <a:p>
            <a:pPr algn="l"/>
            <a:r>
              <a:rPr lang="en-US" b="1" dirty="0">
                <a:latin typeface="Century Gothic" panose="020B0502020202020204" pitchFamily="34" charset="0"/>
              </a:rPr>
              <a:t>Products Tested</a:t>
            </a:r>
          </a:p>
        </p:txBody>
      </p:sp>
      <p:sp>
        <p:nvSpPr>
          <p:cNvPr id="14" name="TextBox 13">
            <a:extLst>
              <a:ext uri="{FF2B5EF4-FFF2-40B4-BE49-F238E27FC236}">
                <a16:creationId xmlns:a16="http://schemas.microsoft.com/office/drawing/2014/main" id="{25CA140A-1F71-0549-92C3-71FCE32C66BB}"/>
              </a:ext>
            </a:extLst>
          </p:cNvPr>
          <p:cNvSpPr txBox="1"/>
          <p:nvPr/>
        </p:nvSpPr>
        <p:spPr>
          <a:xfrm>
            <a:off x="3251118" y="1528708"/>
            <a:ext cx="5265882" cy="1015663"/>
          </a:xfrm>
          <a:prstGeom prst="rect">
            <a:avLst/>
          </a:prstGeom>
          <a:noFill/>
        </p:spPr>
        <p:txBody>
          <a:bodyPr wrap="square" rtlCol="0">
            <a:spAutoFit/>
          </a:bodyPr>
          <a:lstStyle/>
          <a:p>
            <a:pPr marL="285750" lvl="0" indent="-285750" defTabSz="914400">
              <a:spcAft>
                <a:spcPts val="600"/>
              </a:spcAft>
              <a:buClr>
                <a:schemeClr val="accent2"/>
              </a:buClr>
              <a:buFont typeface="System Font Regular"/>
              <a:buChar char="★"/>
              <a:defRPr/>
            </a:pPr>
            <a:r>
              <a:rPr lang="en-US" sz="1000" dirty="0">
                <a:solidFill>
                  <a:srgbClr val="303030"/>
                </a:solidFill>
                <a:ea typeface="Avenir Next Condensed" charset="0"/>
                <a:cs typeface="Avenir Next Condensed" charset="0"/>
              </a:rPr>
              <a:t>Participants were tasked with acquiring the products of interest through their local stores and returning home to consume the products in their natural environments.</a:t>
            </a:r>
          </a:p>
          <a:p>
            <a:pPr marL="285750" lvl="0" indent="-285750" defTabSz="914400">
              <a:spcAft>
                <a:spcPts val="600"/>
              </a:spcAft>
              <a:buClr>
                <a:schemeClr val="accent2"/>
              </a:buClr>
              <a:buFont typeface="System Font Regular"/>
              <a:buChar char="★"/>
              <a:defRPr/>
            </a:pPr>
            <a:r>
              <a:rPr lang="en-US" sz="1000" dirty="0">
                <a:solidFill>
                  <a:srgbClr val="303030"/>
                </a:solidFill>
                <a:ea typeface="Avenir Next Condensed" charset="0"/>
                <a:cs typeface="Avenir Next Condensed" charset="0"/>
              </a:rPr>
              <a:t>Pillsbury Chocolate Chip Cookie Dough, 24 count</a:t>
            </a:r>
            <a:endParaRPr lang="en-US" sz="1000" dirty="0">
              <a:ea typeface="Avenir Next Condensed" charset="0"/>
              <a:cs typeface="Avenir Next Condensed" charset="0"/>
            </a:endParaRPr>
          </a:p>
          <a:p>
            <a:pPr marL="285750" indent="-285750" defTabSz="914400">
              <a:spcAft>
                <a:spcPts val="600"/>
              </a:spcAft>
              <a:buClr>
                <a:schemeClr val="accent2"/>
              </a:buClr>
              <a:buFont typeface="System Font Regular"/>
              <a:buChar char="★"/>
              <a:defRPr/>
            </a:pPr>
            <a:r>
              <a:rPr lang="en-US" sz="1000" dirty="0"/>
              <a:t>Nestle Tollhouse Chocolate Chip Cookie Dough, 24 count</a:t>
            </a:r>
            <a:endParaRPr lang="en-US" sz="1000" dirty="0">
              <a:ea typeface="Avenir Next Condensed" charset="0"/>
              <a:cs typeface="Avenir Next Condensed" charset="0"/>
            </a:endParaRPr>
          </a:p>
        </p:txBody>
      </p:sp>
      <p:sp>
        <p:nvSpPr>
          <p:cNvPr id="15" name="TextBox 14">
            <a:extLst>
              <a:ext uri="{FF2B5EF4-FFF2-40B4-BE49-F238E27FC236}">
                <a16:creationId xmlns:a16="http://schemas.microsoft.com/office/drawing/2014/main" id="{69DA6995-4B9A-9048-9B48-4A1F3EBAD36E}"/>
              </a:ext>
            </a:extLst>
          </p:cNvPr>
          <p:cNvSpPr txBox="1"/>
          <p:nvPr/>
        </p:nvSpPr>
        <p:spPr>
          <a:xfrm>
            <a:off x="3193736" y="2819884"/>
            <a:ext cx="2275941" cy="369332"/>
          </a:xfrm>
          <a:prstGeom prst="rect">
            <a:avLst/>
          </a:prstGeom>
          <a:noFill/>
        </p:spPr>
        <p:txBody>
          <a:bodyPr wrap="square" rtlCol="0">
            <a:spAutoFit/>
          </a:bodyPr>
          <a:lstStyle/>
          <a:p>
            <a:pPr algn="l"/>
            <a:r>
              <a:rPr lang="en-US" b="1" dirty="0">
                <a:latin typeface="Century Gothic" panose="020B0502020202020204" pitchFamily="34" charset="0"/>
              </a:rPr>
              <a:t>Sample/Recruiting</a:t>
            </a:r>
          </a:p>
        </p:txBody>
      </p:sp>
      <p:sp>
        <p:nvSpPr>
          <p:cNvPr id="16" name="TextBox 15">
            <a:extLst>
              <a:ext uri="{FF2B5EF4-FFF2-40B4-BE49-F238E27FC236}">
                <a16:creationId xmlns:a16="http://schemas.microsoft.com/office/drawing/2014/main" id="{A569FFCB-0C1C-DF4F-B9AC-ECB387C138AD}"/>
              </a:ext>
            </a:extLst>
          </p:cNvPr>
          <p:cNvSpPr txBox="1"/>
          <p:nvPr/>
        </p:nvSpPr>
        <p:spPr>
          <a:xfrm>
            <a:off x="3251118" y="3200354"/>
            <a:ext cx="5588084" cy="1323439"/>
          </a:xfrm>
          <a:prstGeom prst="rect">
            <a:avLst/>
          </a:prstGeom>
          <a:noFill/>
        </p:spPr>
        <p:txBody>
          <a:bodyPr wrap="square" rtlCol="0">
            <a:spAutoFit/>
          </a:bodyPr>
          <a:lstStyle/>
          <a:p>
            <a:pPr lvl="0" defTabSz="914400">
              <a:spcAft>
                <a:spcPts val="600"/>
              </a:spcAft>
              <a:buClr>
                <a:srgbClr val="1E3CD6"/>
              </a:buClr>
              <a:defRPr/>
            </a:pPr>
            <a:r>
              <a:rPr lang="en-US" sz="1000" dirty="0">
                <a:solidFill>
                  <a:srgbClr val="303030"/>
                </a:solidFill>
                <a:ea typeface="Avenir Next Condensed" charset="0"/>
                <a:cs typeface="Avenir Next Condensed" charset="0"/>
              </a:rPr>
              <a:t>Sample consists of verified purchasers of either Pillsbury or Nestle Tollhouse cookie dough</a:t>
            </a:r>
          </a:p>
          <a:p>
            <a:pPr marL="171450" lvl="0" indent="-171450" defTabSz="914400">
              <a:spcAft>
                <a:spcPts val="600"/>
              </a:spcAft>
              <a:buClr>
                <a:schemeClr val="accent2"/>
              </a:buClr>
              <a:buFont typeface="Arial" panose="020B0604020202020204" pitchFamily="34" charset="0"/>
              <a:buChar char="•"/>
              <a:defRPr/>
            </a:pPr>
            <a:r>
              <a:rPr lang="en-US" sz="1000" dirty="0">
                <a:solidFill>
                  <a:srgbClr val="303030"/>
                </a:solidFill>
              </a:rPr>
              <a:t>50% has purchased </a:t>
            </a:r>
            <a:r>
              <a:rPr lang="en-US" sz="1000" dirty="0">
                <a:solidFill>
                  <a:srgbClr val="303030"/>
                </a:solidFill>
                <a:ea typeface="Avenir Next Condensed" charset="0"/>
                <a:cs typeface="Avenir Next Condensed" charset="0"/>
              </a:rPr>
              <a:t>Pillsbury </a:t>
            </a:r>
            <a:r>
              <a:rPr lang="en-US" sz="1000" dirty="0">
                <a:solidFill>
                  <a:srgbClr val="303030"/>
                </a:solidFill>
              </a:rPr>
              <a:t>at least 2x in the past 6 months</a:t>
            </a:r>
          </a:p>
          <a:p>
            <a:pPr marL="171450" indent="-171450" defTabSz="914400">
              <a:spcAft>
                <a:spcPts val="600"/>
              </a:spcAft>
              <a:buClr>
                <a:schemeClr val="accent2"/>
              </a:buClr>
              <a:buFont typeface="Arial" panose="020B0604020202020204" pitchFamily="34" charset="0"/>
              <a:buChar char="•"/>
              <a:defRPr/>
            </a:pPr>
            <a:r>
              <a:rPr lang="en-US" sz="1000" dirty="0">
                <a:solidFill>
                  <a:srgbClr val="303030"/>
                </a:solidFill>
              </a:rPr>
              <a:t>50% has purchased </a:t>
            </a:r>
            <a:r>
              <a:rPr lang="en-US" sz="1000" dirty="0">
                <a:solidFill>
                  <a:srgbClr val="303030"/>
                </a:solidFill>
                <a:ea typeface="Avenir Next Condensed" charset="0"/>
                <a:cs typeface="Avenir Next Condensed" charset="0"/>
              </a:rPr>
              <a:t>Nestle Tollhouse </a:t>
            </a:r>
            <a:r>
              <a:rPr lang="en-US" sz="1000" dirty="0">
                <a:solidFill>
                  <a:srgbClr val="303030"/>
                </a:solidFill>
              </a:rPr>
              <a:t>at least 2x in the past 6 months </a:t>
            </a:r>
          </a:p>
          <a:p>
            <a:pPr marL="171450" lvl="0" indent="-171450" defTabSz="914400">
              <a:spcAft>
                <a:spcPts val="600"/>
              </a:spcAft>
              <a:buClr>
                <a:schemeClr val="accent2"/>
              </a:buClr>
              <a:buFont typeface="Arial" panose="020B0604020202020204" pitchFamily="34" charset="0"/>
              <a:buChar char="•"/>
              <a:defRPr/>
            </a:pPr>
            <a:r>
              <a:rPr lang="en-US" sz="1000" dirty="0">
                <a:solidFill>
                  <a:srgbClr val="303030"/>
                </a:solidFill>
              </a:rPr>
              <a:t>M/F 18-65 years old who are willing and able to participate</a:t>
            </a:r>
          </a:p>
          <a:p>
            <a:pPr marL="171450" lvl="0" indent="-171450" defTabSz="914400">
              <a:spcAft>
                <a:spcPts val="600"/>
              </a:spcAft>
              <a:buClr>
                <a:schemeClr val="accent2"/>
              </a:buClr>
              <a:buFont typeface="Arial" panose="020B0604020202020204" pitchFamily="34" charset="0"/>
              <a:buChar char="•"/>
              <a:defRPr/>
            </a:pPr>
            <a:r>
              <a:rPr lang="en-US" sz="1000" dirty="0">
                <a:solidFill>
                  <a:srgbClr val="303030"/>
                </a:solidFill>
              </a:rPr>
              <a:t>Must have one child 6-12 years old in the household willing to participate in the study</a:t>
            </a:r>
          </a:p>
        </p:txBody>
      </p:sp>
      <p:sp>
        <p:nvSpPr>
          <p:cNvPr id="20" name="Title 4">
            <a:extLst>
              <a:ext uri="{FF2B5EF4-FFF2-40B4-BE49-F238E27FC236}">
                <a16:creationId xmlns:a16="http://schemas.microsoft.com/office/drawing/2014/main" id="{8D06990A-28A3-2840-ADFC-8F9A8CBDE834}"/>
              </a:ext>
            </a:extLst>
          </p:cNvPr>
          <p:cNvSpPr>
            <a:spLocks noGrp="1"/>
          </p:cNvSpPr>
          <p:nvPr>
            <p:ph type="title"/>
          </p:nvPr>
        </p:nvSpPr>
        <p:spPr>
          <a:xfrm>
            <a:off x="349249" y="285750"/>
            <a:ext cx="8467344" cy="442140"/>
          </a:xfrm>
        </p:spPr>
        <p:txBody>
          <a:bodyPr/>
          <a:lstStyle/>
          <a:p>
            <a:pPr lvl="0">
              <a:defRPr/>
            </a:pPr>
            <a:r>
              <a:rPr lang="en-US" sz="2400" dirty="0">
                <a:solidFill>
                  <a:srgbClr val="303030"/>
                </a:solidFill>
                <a:latin typeface="+mn-lt"/>
              </a:rPr>
              <a:t>Superior Offering Testing Methodology Details</a:t>
            </a:r>
          </a:p>
        </p:txBody>
      </p:sp>
      <p:pic>
        <p:nvPicPr>
          <p:cNvPr id="2" name="Picture 1" descr="Graphical user interface&#10;&#10;Description automatically generated">
            <a:extLst>
              <a:ext uri="{FF2B5EF4-FFF2-40B4-BE49-F238E27FC236}">
                <a16:creationId xmlns:a16="http://schemas.microsoft.com/office/drawing/2014/main" id="{EBA48EDF-ACB7-938C-8EEF-A2D241CCEC9E}"/>
              </a:ext>
            </a:extLst>
          </p:cNvPr>
          <p:cNvPicPr>
            <a:picLocks noChangeAspect="1"/>
          </p:cNvPicPr>
          <p:nvPr/>
        </p:nvPicPr>
        <p:blipFill>
          <a:blip r:embed="rId2"/>
          <a:stretch>
            <a:fillRect/>
          </a:stretch>
        </p:blipFill>
        <p:spPr>
          <a:xfrm>
            <a:off x="732219" y="1069552"/>
            <a:ext cx="1424973" cy="1424973"/>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8374B4AC-ED11-1791-CFE5-2C9032497843}"/>
              </a:ext>
            </a:extLst>
          </p:cNvPr>
          <p:cNvPicPr>
            <a:picLocks noChangeAspect="1"/>
          </p:cNvPicPr>
          <p:nvPr/>
        </p:nvPicPr>
        <p:blipFill>
          <a:blip r:embed="rId3"/>
          <a:stretch>
            <a:fillRect/>
          </a:stretch>
        </p:blipFill>
        <p:spPr>
          <a:xfrm>
            <a:off x="625553" y="2742768"/>
            <a:ext cx="1635175" cy="1635175"/>
          </a:xfrm>
          <a:prstGeom prst="rect">
            <a:avLst/>
          </a:prstGeom>
        </p:spPr>
      </p:pic>
    </p:spTree>
    <p:extLst>
      <p:ext uri="{BB962C8B-B14F-4D97-AF65-F5344CB8AC3E}">
        <p14:creationId xmlns:p14="http://schemas.microsoft.com/office/powerpoint/2010/main" val="94716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CF4E-347D-A843-B9E5-C35EFE237E1F}"/>
              </a:ext>
            </a:extLst>
          </p:cNvPr>
          <p:cNvSpPr>
            <a:spLocks noGrp="1"/>
          </p:cNvSpPr>
          <p:nvPr>
            <p:ph type="title"/>
          </p:nvPr>
        </p:nvSpPr>
        <p:spPr/>
        <p:txBody>
          <a:bodyPr/>
          <a:lstStyle/>
          <a:p>
            <a:r>
              <a:rPr lang="en-US" sz="2400" dirty="0"/>
              <a:t>Superior Offering Testing Study Flow</a:t>
            </a:r>
          </a:p>
        </p:txBody>
      </p:sp>
      <p:sp>
        <p:nvSpPr>
          <p:cNvPr id="3" name="Slide Number Placeholder 2">
            <a:extLst>
              <a:ext uri="{FF2B5EF4-FFF2-40B4-BE49-F238E27FC236}">
                <a16:creationId xmlns:a16="http://schemas.microsoft.com/office/drawing/2014/main" id="{60519E83-AAF0-FE4C-A8FF-9E86C5620DED}"/>
              </a:ext>
            </a:extLst>
          </p:cNvPr>
          <p:cNvSpPr>
            <a:spLocks noGrp="1"/>
          </p:cNvSpPr>
          <p:nvPr>
            <p:ph type="sldNum" sz="quarter" idx="10"/>
          </p:nvPr>
        </p:nvSpPr>
        <p:spPr/>
        <p:txBody>
          <a:bodyPr/>
          <a:lstStyle/>
          <a:p>
            <a:fld id="{A82C3BC0-3EBF-3C4C-A3D8-795624EBC6AA}" type="slidenum">
              <a:rPr lang="en-US" smtClean="0"/>
              <a:pPr/>
              <a:t>7</a:t>
            </a:fld>
            <a:endParaRPr lang="en-US"/>
          </a:p>
        </p:txBody>
      </p:sp>
      <p:cxnSp>
        <p:nvCxnSpPr>
          <p:cNvPr id="6" name="Straight Connector 5">
            <a:extLst>
              <a:ext uri="{FF2B5EF4-FFF2-40B4-BE49-F238E27FC236}">
                <a16:creationId xmlns:a16="http://schemas.microsoft.com/office/drawing/2014/main" id="{263B5278-889C-5B48-80A1-EC96F4C18A66}"/>
              </a:ext>
            </a:extLst>
          </p:cNvPr>
          <p:cNvCxnSpPr>
            <a:cxnSpLocks/>
          </p:cNvCxnSpPr>
          <p:nvPr/>
        </p:nvCxnSpPr>
        <p:spPr>
          <a:xfrm>
            <a:off x="519883" y="2195537"/>
            <a:ext cx="8104235" cy="0"/>
          </a:xfrm>
          <a:prstGeom prst="line">
            <a:avLst/>
          </a:prstGeom>
          <a:ln w="19050">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C41154-2BC0-7549-837A-8BA9B6B2BC2E}"/>
              </a:ext>
            </a:extLst>
          </p:cNvPr>
          <p:cNvSpPr txBox="1"/>
          <p:nvPr/>
        </p:nvSpPr>
        <p:spPr>
          <a:xfrm>
            <a:off x="247606" y="2808366"/>
            <a:ext cx="1718689" cy="1277273"/>
          </a:xfrm>
          <a:prstGeom prst="rect">
            <a:avLst/>
          </a:prstGeom>
          <a:noFill/>
        </p:spPr>
        <p:txBody>
          <a:bodyPr wrap="square" rtlCol="0">
            <a:spAutoFit/>
          </a:bodyPr>
          <a:lstStyle/>
          <a:p>
            <a:pPr marR="0" defTabSz="914400" eaLnBrk="1" fontAlgn="auto" latinLnBrk="0" hangingPunct="1">
              <a:lnSpc>
                <a:spcPct val="100000"/>
              </a:lnSpc>
              <a:spcBef>
                <a:spcPts val="300"/>
              </a:spcBef>
              <a:spcAft>
                <a:spcPts val="0"/>
              </a:spcAft>
              <a:buClrTx/>
              <a:buSzTx/>
            </a:pPr>
            <a:r>
              <a:rPr lang="en-US" sz="800" b="1" spc="300" dirty="0">
                <a:solidFill>
                  <a:schemeClr val="accent5"/>
                </a:solidFill>
                <a:ea typeface="Helvetica Neue Light" charset="0"/>
                <a:cs typeface="Helvetica Neue Light" charset="0"/>
              </a:rPr>
              <a:t>SHOPPIN</a:t>
            </a:r>
            <a:r>
              <a:rPr lang="en-US" sz="800" b="1" dirty="0">
                <a:solidFill>
                  <a:schemeClr val="accent5"/>
                </a:solidFill>
                <a:ea typeface="Helvetica Neue Light" charset="0"/>
                <a:cs typeface="Helvetica Neue Light" charset="0"/>
              </a:rPr>
              <a:t>G</a:t>
            </a:r>
          </a:p>
          <a:p>
            <a:pPr defTabSz="914400">
              <a:spcBef>
                <a:spcPts val="300"/>
              </a:spcBef>
            </a:pPr>
            <a:r>
              <a:rPr lang="en-US" sz="800" dirty="0">
                <a:ea typeface="Helvetica Neue Light" charset="0"/>
                <a:cs typeface="Helvetica Neue Light" charset="0"/>
              </a:rPr>
              <a:t>Participants purchase both Pillsbury + Nestle Tollhouse at store and answer several questions at shelf before returning home.</a:t>
            </a:r>
          </a:p>
          <a:p>
            <a:pPr marR="0" defTabSz="914400" eaLnBrk="1" fontAlgn="auto" latinLnBrk="0" hangingPunct="1">
              <a:lnSpc>
                <a:spcPct val="100000"/>
              </a:lnSpc>
              <a:spcBef>
                <a:spcPts val="300"/>
              </a:spcBef>
              <a:spcAft>
                <a:spcPts val="0"/>
              </a:spcAft>
              <a:buClrTx/>
              <a:buSzTx/>
            </a:pPr>
            <a:r>
              <a:rPr lang="en-US" sz="800" i="1" dirty="0">
                <a:ea typeface="Helvetica Neue Light" charset="0"/>
                <a:cs typeface="Helvetica Neue Light" charset="0"/>
              </a:rPr>
              <a:t>(Note: products are purchased from store, so they are fully branded)</a:t>
            </a:r>
          </a:p>
        </p:txBody>
      </p:sp>
      <p:sp>
        <p:nvSpPr>
          <p:cNvPr id="8" name="TextBox 7">
            <a:extLst>
              <a:ext uri="{FF2B5EF4-FFF2-40B4-BE49-F238E27FC236}">
                <a16:creationId xmlns:a16="http://schemas.microsoft.com/office/drawing/2014/main" id="{31E152CA-D7C0-C34A-9DA4-6DE0FE631F84}"/>
              </a:ext>
            </a:extLst>
          </p:cNvPr>
          <p:cNvSpPr txBox="1"/>
          <p:nvPr/>
        </p:nvSpPr>
        <p:spPr>
          <a:xfrm>
            <a:off x="983389" y="845947"/>
            <a:ext cx="2425904" cy="700192"/>
          </a:xfrm>
          <a:prstGeom prst="rect">
            <a:avLst/>
          </a:prstGeom>
          <a:noFill/>
        </p:spPr>
        <p:txBody>
          <a:bodyPr wrap="square" rtlCol="0">
            <a:spAutoFit/>
          </a:bodyPr>
          <a:lstStyle/>
          <a:p>
            <a:pPr marR="0" defTabSz="914400" eaLnBrk="1" fontAlgn="auto" latinLnBrk="0" hangingPunct="1">
              <a:lnSpc>
                <a:spcPct val="100000"/>
              </a:lnSpc>
              <a:spcBef>
                <a:spcPts val="300"/>
              </a:spcBef>
              <a:spcAft>
                <a:spcPts val="0"/>
              </a:spcAft>
              <a:buClrTx/>
              <a:buSzTx/>
            </a:pPr>
            <a:r>
              <a:rPr lang="en-US" sz="800" b="1" spc="300" dirty="0">
                <a:solidFill>
                  <a:schemeClr val="accent4"/>
                </a:solidFill>
                <a:ea typeface="Helvetica Neue Light" charset="0"/>
                <a:cs typeface="Helvetica Neue Light" charset="0"/>
              </a:rPr>
              <a:t>FIRST PRODUC</a:t>
            </a:r>
            <a:r>
              <a:rPr lang="en-US" sz="800" b="1" dirty="0">
                <a:solidFill>
                  <a:schemeClr val="accent4"/>
                </a:solidFill>
                <a:ea typeface="Helvetica Neue Light" charset="0"/>
                <a:cs typeface="Helvetica Neue Light" charset="0"/>
              </a:rPr>
              <a:t>T</a:t>
            </a:r>
          </a:p>
          <a:p>
            <a:pPr marR="0" defTabSz="914400" eaLnBrk="1" fontAlgn="auto" latinLnBrk="0" hangingPunct="1">
              <a:lnSpc>
                <a:spcPct val="100000"/>
              </a:lnSpc>
              <a:spcBef>
                <a:spcPts val="300"/>
              </a:spcBef>
              <a:spcAft>
                <a:spcPts val="0"/>
              </a:spcAft>
              <a:buClrTx/>
              <a:buSzTx/>
            </a:pPr>
            <a:r>
              <a:rPr lang="en-US" sz="800" dirty="0">
                <a:ea typeface="Helvetica Neue Light" charset="0"/>
                <a:cs typeface="Helvetica Neue Light" charset="0"/>
              </a:rPr>
              <a:t>50% try Pillsbury &gt; Rate Overall Liking</a:t>
            </a:r>
          </a:p>
          <a:p>
            <a:pPr defTabSz="914400">
              <a:spcBef>
                <a:spcPts val="300"/>
              </a:spcBef>
            </a:pPr>
            <a:r>
              <a:rPr lang="en-US" sz="800" dirty="0">
                <a:ea typeface="Helvetica Neue Light" charset="0"/>
                <a:cs typeface="Helvetica Neue Light" charset="0"/>
              </a:rPr>
              <a:t>50% try Nestle Tollhouse &gt; Rate Overall Liking</a:t>
            </a:r>
          </a:p>
          <a:p>
            <a:pPr defTabSz="914400">
              <a:spcBef>
                <a:spcPts val="300"/>
              </a:spcBef>
            </a:pPr>
            <a:r>
              <a:rPr lang="en-US" sz="800" i="1" dirty="0">
                <a:ea typeface="Helvetica Neue Light" charset="0"/>
                <a:cs typeface="Helvetica Neue Light" charset="0"/>
              </a:rPr>
              <a:t>(counterbalancing applied)</a:t>
            </a:r>
          </a:p>
        </p:txBody>
      </p:sp>
      <p:sp>
        <p:nvSpPr>
          <p:cNvPr id="9" name="TextBox 8">
            <a:extLst>
              <a:ext uri="{FF2B5EF4-FFF2-40B4-BE49-F238E27FC236}">
                <a16:creationId xmlns:a16="http://schemas.microsoft.com/office/drawing/2014/main" id="{7248EA8C-D8C5-ED4B-B352-0CF7C1169697}"/>
              </a:ext>
            </a:extLst>
          </p:cNvPr>
          <p:cNvSpPr txBox="1"/>
          <p:nvPr/>
        </p:nvSpPr>
        <p:spPr>
          <a:xfrm>
            <a:off x="2468389" y="2808366"/>
            <a:ext cx="2414379" cy="700192"/>
          </a:xfrm>
          <a:prstGeom prst="rect">
            <a:avLst/>
          </a:prstGeom>
          <a:noFill/>
        </p:spPr>
        <p:txBody>
          <a:bodyPr wrap="square" rtlCol="0">
            <a:spAutoFit/>
          </a:bodyPr>
          <a:lstStyle/>
          <a:p>
            <a:pPr defTabSz="914400">
              <a:spcBef>
                <a:spcPts val="300"/>
              </a:spcBef>
            </a:pPr>
            <a:r>
              <a:rPr lang="en-US" sz="800" b="1" spc="300" dirty="0">
                <a:solidFill>
                  <a:schemeClr val="bg1">
                    <a:lumMod val="75000"/>
                  </a:schemeClr>
                </a:solidFill>
                <a:ea typeface="Helvetica Neue Light" charset="0"/>
                <a:cs typeface="Helvetica Neue Light" charset="0"/>
              </a:rPr>
              <a:t>SECOND PRODUC</a:t>
            </a:r>
            <a:r>
              <a:rPr lang="en-US" sz="800" b="1" dirty="0">
                <a:solidFill>
                  <a:schemeClr val="bg1">
                    <a:lumMod val="75000"/>
                  </a:schemeClr>
                </a:solidFill>
                <a:ea typeface="Helvetica Neue Light" charset="0"/>
                <a:cs typeface="Helvetica Neue Light" charset="0"/>
              </a:rPr>
              <a:t>T</a:t>
            </a:r>
          </a:p>
          <a:p>
            <a:pPr defTabSz="914400">
              <a:spcBef>
                <a:spcPts val="300"/>
              </a:spcBef>
            </a:pPr>
            <a:r>
              <a:rPr lang="en-US" sz="800" dirty="0">
                <a:ea typeface="Helvetica Neue Light" charset="0"/>
                <a:cs typeface="Helvetica Neue Light" charset="0"/>
              </a:rPr>
              <a:t>50% try Pillsbury &gt; Rate Overall Liking</a:t>
            </a:r>
          </a:p>
          <a:p>
            <a:pPr defTabSz="914400">
              <a:spcBef>
                <a:spcPts val="300"/>
              </a:spcBef>
            </a:pPr>
            <a:r>
              <a:rPr lang="en-US" sz="800" dirty="0">
                <a:ea typeface="Helvetica Neue Light" charset="0"/>
                <a:cs typeface="Helvetica Neue Light" charset="0"/>
              </a:rPr>
              <a:t>50% try Nestle Tollhouse &gt; Rate Overall Liking</a:t>
            </a:r>
          </a:p>
          <a:p>
            <a:pPr defTabSz="914400">
              <a:spcBef>
                <a:spcPts val="300"/>
              </a:spcBef>
            </a:pPr>
            <a:r>
              <a:rPr lang="en-US" sz="800" i="1" dirty="0">
                <a:ea typeface="Helvetica Neue Light" charset="0"/>
                <a:cs typeface="Helvetica Neue Light" charset="0"/>
              </a:rPr>
              <a:t>(counterbalancing applied)</a:t>
            </a:r>
          </a:p>
        </p:txBody>
      </p:sp>
      <p:sp>
        <p:nvSpPr>
          <p:cNvPr id="10" name="TextBox 9">
            <a:extLst>
              <a:ext uri="{FF2B5EF4-FFF2-40B4-BE49-F238E27FC236}">
                <a16:creationId xmlns:a16="http://schemas.microsoft.com/office/drawing/2014/main" id="{BFDD6D5A-DBD9-824C-89B1-6D22BE38D749}"/>
              </a:ext>
            </a:extLst>
          </p:cNvPr>
          <p:cNvSpPr txBox="1"/>
          <p:nvPr/>
        </p:nvSpPr>
        <p:spPr>
          <a:xfrm>
            <a:off x="3636272" y="1202065"/>
            <a:ext cx="1874520" cy="377026"/>
          </a:xfrm>
          <a:prstGeom prst="rect">
            <a:avLst/>
          </a:prstGeom>
          <a:noFill/>
        </p:spPr>
        <p:txBody>
          <a:bodyPr wrap="square" rtlCol="0">
            <a:spAutoFit/>
          </a:bodyPr>
          <a:lstStyle/>
          <a:p>
            <a:pPr marR="0" defTabSz="914400" eaLnBrk="1" fontAlgn="auto" latinLnBrk="0" hangingPunct="1">
              <a:lnSpc>
                <a:spcPct val="100000"/>
              </a:lnSpc>
              <a:spcBef>
                <a:spcPts val="300"/>
              </a:spcBef>
              <a:spcAft>
                <a:spcPts val="0"/>
              </a:spcAft>
              <a:buClrTx/>
              <a:buSzTx/>
            </a:pPr>
            <a:r>
              <a:rPr lang="en-US" sz="800" b="1" spc="300" dirty="0">
                <a:solidFill>
                  <a:schemeClr val="accent2"/>
                </a:solidFill>
                <a:ea typeface="Helvetica Neue Light" charset="0"/>
                <a:cs typeface="Helvetica Neue Light" charset="0"/>
              </a:rPr>
              <a:t>FORCE</a:t>
            </a:r>
            <a:r>
              <a:rPr lang="en-US" sz="800" b="1" dirty="0">
                <a:solidFill>
                  <a:schemeClr val="accent2"/>
                </a:solidFill>
                <a:ea typeface="Helvetica Neue Light" charset="0"/>
                <a:cs typeface="Helvetica Neue Light" charset="0"/>
              </a:rPr>
              <a:t>D</a:t>
            </a:r>
            <a:r>
              <a:rPr lang="en-US" sz="800" b="1" spc="300" dirty="0">
                <a:solidFill>
                  <a:schemeClr val="accent2"/>
                </a:solidFill>
                <a:ea typeface="Helvetica Neue Light" charset="0"/>
                <a:cs typeface="Helvetica Neue Light" charset="0"/>
              </a:rPr>
              <a:t> PREFERENC</a:t>
            </a:r>
            <a:r>
              <a:rPr lang="en-US" sz="800" b="1" dirty="0">
                <a:solidFill>
                  <a:schemeClr val="accent2"/>
                </a:solidFill>
                <a:ea typeface="Helvetica Neue Light" charset="0"/>
                <a:cs typeface="Helvetica Neue Light" charset="0"/>
              </a:rPr>
              <a:t>E</a:t>
            </a:r>
          </a:p>
          <a:p>
            <a:pPr marR="0" defTabSz="914400" eaLnBrk="1" fontAlgn="auto" latinLnBrk="0" hangingPunct="1">
              <a:lnSpc>
                <a:spcPct val="100000"/>
              </a:lnSpc>
              <a:spcBef>
                <a:spcPts val="300"/>
              </a:spcBef>
              <a:spcAft>
                <a:spcPts val="0"/>
              </a:spcAft>
              <a:buClrTx/>
              <a:buSzTx/>
            </a:pPr>
            <a:r>
              <a:rPr lang="en-US" sz="800" i="1" dirty="0">
                <a:ea typeface="Helvetica Neue Light" charset="0"/>
                <a:cs typeface="Helvetica Neue Light" charset="0"/>
              </a:rPr>
              <a:t>(No option for “No Preference”)</a:t>
            </a:r>
          </a:p>
        </p:txBody>
      </p:sp>
      <p:cxnSp>
        <p:nvCxnSpPr>
          <p:cNvPr id="11" name="Straight Connector 10">
            <a:extLst>
              <a:ext uri="{FF2B5EF4-FFF2-40B4-BE49-F238E27FC236}">
                <a16:creationId xmlns:a16="http://schemas.microsoft.com/office/drawing/2014/main" id="{2A487B64-E63B-8D43-9F44-91619CA1E5AD}"/>
              </a:ext>
            </a:extLst>
          </p:cNvPr>
          <p:cNvCxnSpPr>
            <a:cxnSpLocks/>
          </p:cNvCxnSpPr>
          <p:nvPr/>
        </p:nvCxnSpPr>
        <p:spPr>
          <a:xfrm>
            <a:off x="750761" y="2460284"/>
            <a:ext cx="0" cy="320039"/>
          </a:xfrm>
          <a:prstGeom prst="line">
            <a:avLst/>
          </a:prstGeom>
          <a:ln w="19050">
            <a:solidFill>
              <a:schemeClr val="accent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CB4047-A728-3C44-BC80-42ED9C5396DD}"/>
              </a:ext>
            </a:extLst>
          </p:cNvPr>
          <p:cNvCxnSpPr>
            <a:cxnSpLocks/>
          </p:cNvCxnSpPr>
          <p:nvPr/>
        </p:nvCxnSpPr>
        <p:spPr>
          <a:xfrm flipH="1" flipV="1">
            <a:off x="2024089" y="1610183"/>
            <a:ext cx="836" cy="320608"/>
          </a:xfrm>
          <a:prstGeom prst="line">
            <a:avLst/>
          </a:prstGeom>
          <a:ln w="1905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A73791-E096-3040-AB27-DB4D31424F63}"/>
              </a:ext>
            </a:extLst>
          </p:cNvPr>
          <p:cNvCxnSpPr>
            <a:cxnSpLocks/>
          </p:cNvCxnSpPr>
          <p:nvPr/>
        </p:nvCxnSpPr>
        <p:spPr>
          <a:xfrm>
            <a:off x="3298253" y="2460284"/>
            <a:ext cx="0" cy="320040"/>
          </a:xfrm>
          <a:prstGeom prst="line">
            <a:avLst/>
          </a:prstGeom>
          <a:ln w="19050">
            <a:solidFill>
              <a:schemeClr val="bg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97B36E-3463-964B-B8F7-A6A7F002F7DC}"/>
              </a:ext>
            </a:extLst>
          </p:cNvPr>
          <p:cNvCxnSpPr>
            <a:cxnSpLocks/>
          </p:cNvCxnSpPr>
          <p:nvPr/>
        </p:nvCxnSpPr>
        <p:spPr>
          <a:xfrm flipV="1">
            <a:off x="4571999" y="1610183"/>
            <a:ext cx="0" cy="320608"/>
          </a:xfrm>
          <a:prstGeom prst="line">
            <a:avLst/>
          </a:prstGeom>
          <a:ln w="19050">
            <a:solidFill>
              <a:schemeClr val="accent2"/>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C25F1C-A082-4D44-9CE0-205E7BB701D2}"/>
              </a:ext>
            </a:extLst>
          </p:cNvPr>
          <p:cNvSpPr txBox="1"/>
          <p:nvPr/>
        </p:nvSpPr>
        <p:spPr>
          <a:xfrm>
            <a:off x="5022313" y="2808366"/>
            <a:ext cx="2361924" cy="2054409"/>
          </a:xfrm>
          <a:prstGeom prst="rect">
            <a:avLst/>
          </a:prstGeom>
          <a:noFill/>
        </p:spPr>
        <p:txBody>
          <a:bodyPr wrap="square" rtlCol="0">
            <a:spAutoFit/>
          </a:bodyPr>
          <a:lstStyle/>
          <a:p>
            <a:pPr marR="0" defTabSz="914400" eaLnBrk="1" fontAlgn="auto" latinLnBrk="0" hangingPunct="1">
              <a:lnSpc>
                <a:spcPct val="100000"/>
              </a:lnSpc>
              <a:spcBef>
                <a:spcPts val="300"/>
              </a:spcBef>
              <a:spcAft>
                <a:spcPts val="0"/>
              </a:spcAft>
              <a:buClrTx/>
              <a:buSzTx/>
            </a:pPr>
            <a:r>
              <a:rPr lang="en-US" sz="800" b="1" spc="300" dirty="0">
                <a:solidFill>
                  <a:schemeClr val="accent5"/>
                </a:solidFill>
                <a:ea typeface="Helvetica Neue Light" charset="0"/>
                <a:cs typeface="Helvetica Neue Light" charset="0"/>
              </a:rPr>
              <a:t>DIAGNOSTICS ON </a:t>
            </a:r>
            <a:br>
              <a:rPr lang="en-US" sz="800" b="1" spc="300" dirty="0">
                <a:solidFill>
                  <a:schemeClr val="accent5"/>
                </a:solidFill>
                <a:ea typeface="Helvetica Neue Light" charset="0"/>
                <a:cs typeface="Helvetica Neue Light" charset="0"/>
              </a:rPr>
            </a:br>
            <a:r>
              <a:rPr lang="en-US" sz="800" b="1" spc="300" dirty="0">
                <a:solidFill>
                  <a:schemeClr val="accent5"/>
                </a:solidFill>
                <a:ea typeface="Helvetica Neue Light" charset="0"/>
                <a:cs typeface="Helvetica Neue Light" charset="0"/>
              </a:rPr>
              <a:t>SECON</a:t>
            </a:r>
            <a:r>
              <a:rPr lang="en-US" sz="800" b="1" dirty="0">
                <a:solidFill>
                  <a:schemeClr val="accent5"/>
                </a:solidFill>
                <a:ea typeface="Helvetica Neue Light" charset="0"/>
                <a:cs typeface="Helvetica Neue Light" charset="0"/>
              </a:rPr>
              <a:t>D</a:t>
            </a:r>
            <a:r>
              <a:rPr lang="en-US" sz="800" b="1" spc="300" dirty="0">
                <a:solidFill>
                  <a:schemeClr val="accent5"/>
                </a:solidFill>
                <a:ea typeface="Helvetica Neue Light" charset="0"/>
                <a:cs typeface="Helvetica Neue Light" charset="0"/>
              </a:rPr>
              <a:t> PRODUC</a:t>
            </a:r>
            <a:r>
              <a:rPr lang="en-US" sz="800" b="1" dirty="0">
                <a:solidFill>
                  <a:schemeClr val="accent5"/>
                </a:solidFill>
                <a:ea typeface="Helvetica Neue Light" charset="0"/>
                <a:cs typeface="Helvetica Neue Light" charset="0"/>
              </a:rPr>
              <a:t>T</a:t>
            </a:r>
          </a:p>
          <a:p>
            <a:pPr marR="0" defTabSz="914400" eaLnBrk="1" fontAlgn="auto" latinLnBrk="0" hangingPunct="1">
              <a:lnSpc>
                <a:spcPct val="100000"/>
              </a:lnSpc>
              <a:spcBef>
                <a:spcPts val="300"/>
              </a:spcBef>
              <a:spcAft>
                <a:spcPts val="0"/>
              </a:spcAft>
              <a:buClrTx/>
              <a:buSzTx/>
            </a:pPr>
            <a:r>
              <a:rPr lang="en-US" sz="800" dirty="0">
                <a:ea typeface="Helvetica Neue Light" charset="0"/>
                <a:cs typeface="Helvetica Neue Light" charset="0"/>
              </a:rPr>
              <a:t>Consumption/Sensory Assessment</a:t>
            </a:r>
          </a:p>
          <a:p>
            <a:pPr marL="171450" indent="-171450" defTabSz="914400">
              <a:buFont typeface="Arial" panose="020B0604020202020204" pitchFamily="34" charset="0"/>
              <a:buChar char="•"/>
            </a:pPr>
            <a:r>
              <a:rPr lang="en-US" sz="800" dirty="0">
                <a:ea typeface="Helvetica Neue Light" charset="0"/>
                <a:cs typeface="Helvetica Neue Light" charset="0"/>
              </a:rPr>
              <a:t>Appearance</a:t>
            </a:r>
          </a:p>
          <a:p>
            <a:pPr marL="402336" lvl="1" indent="-171450" defTabSz="914400">
              <a:buFont typeface="Courier New" panose="02070309020205020404" pitchFamily="49" charset="0"/>
              <a:buChar char="o"/>
            </a:pPr>
            <a:r>
              <a:rPr lang="en-US" sz="800" dirty="0">
                <a:ea typeface="Helvetica Neue Light" charset="0"/>
                <a:cs typeface="Helvetica Neue Light" charset="0"/>
              </a:rPr>
              <a:t>Color</a:t>
            </a:r>
          </a:p>
          <a:p>
            <a:pPr marL="171450" indent="-171450" defTabSz="914400">
              <a:buFont typeface="Arial" panose="020B0604020202020204" pitchFamily="34" charset="0"/>
              <a:buChar char="•"/>
            </a:pPr>
            <a:r>
              <a:rPr lang="en-US" sz="800" dirty="0">
                <a:ea typeface="Helvetica Neue Light" charset="0"/>
                <a:cs typeface="Helvetica Neue Light" charset="0"/>
              </a:rPr>
              <a:t>Flavor</a:t>
            </a:r>
          </a:p>
          <a:p>
            <a:pPr marL="406400" lvl="1" indent="-177800" defTabSz="914400">
              <a:buFont typeface="Courier New" panose="02070309020205020404" pitchFamily="49" charset="0"/>
              <a:buChar char="o"/>
            </a:pPr>
            <a:r>
              <a:rPr lang="en-US" sz="800" dirty="0">
                <a:ea typeface="Helvetica Neue Light" charset="0"/>
                <a:cs typeface="Helvetica Neue Light" charset="0"/>
              </a:rPr>
              <a:t>Chocolate chip flavor</a:t>
            </a:r>
          </a:p>
          <a:p>
            <a:pPr marL="406400" lvl="1" indent="-177800" defTabSz="914400">
              <a:buFont typeface="Courier New" panose="02070309020205020404" pitchFamily="49" charset="0"/>
              <a:buChar char="o"/>
            </a:pPr>
            <a:r>
              <a:rPr lang="en-US" sz="800" dirty="0">
                <a:ea typeface="Helvetica Neue Light" charset="0"/>
                <a:cs typeface="Helvetica Neue Light" charset="0"/>
              </a:rPr>
              <a:t>Sweetness</a:t>
            </a:r>
          </a:p>
          <a:p>
            <a:pPr marL="171450" indent="-171450" defTabSz="914400">
              <a:buFont typeface="Arial" panose="020B0604020202020204" pitchFamily="34" charset="0"/>
              <a:buChar char="•"/>
            </a:pPr>
            <a:r>
              <a:rPr lang="en-US" sz="800" dirty="0">
                <a:ea typeface="Helvetica Neue Light" charset="0"/>
                <a:cs typeface="Helvetica Neue Light" charset="0"/>
              </a:rPr>
              <a:t>Texture</a:t>
            </a:r>
          </a:p>
          <a:p>
            <a:pPr marL="402336" lvl="1" indent="-171450" defTabSz="914400">
              <a:buFont typeface="Courier New" panose="02070309020205020404" pitchFamily="49" charset="0"/>
              <a:buChar char="o"/>
            </a:pPr>
            <a:r>
              <a:rPr lang="en-US" sz="800" dirty="0">
                <a:ea typeface="Helvetica Neue Light" charset="0"/>
                <a:cs typeface="Helvetica Neue Light" charset="0"/>
              </a:rPr>
              <a:t>Crispiness</a:t>
            </a:r>
          </a:p>
          <a:p>
            <a:pPr marL="402336" lvl="1" indent="-171450" defTabSz="914400">
              <a:buFont typeface="Courier New" panose="02070309020205020404" pitchFamily="49" charset="0"/>
              <a:buChar char="o"/>
            </a:pPr>
            <a:r>
              <a:rPr lang="en-US" sz="800" dirty="0">
                <a:ea typeface="Helvetica Neue Light" charset="0"/>
                <a:cs typeface="Helvetica Neue Light" charset="0"/>
              </a:rPr>
              <a:t>Chewiness</a:t>
            </a:r>
          </a:p>
          <a:p>
            <a:pPr marL="402336" lvl="1" indent="-171450" defTabSz="914400">
              <a:buFont typeface="Courier New" panose="02070309020205020404" pitchFamily="49" charset="0"/>
              <a:buChar char="o"/>
            </a:pPr>
            <a:r>
              <a:rPr lang="en-US" sz="800" dirty="0">
                <a:ea typeface="Helvetica Neue Light" charset="0"/>
                <a:cs typeface="Helvetica Neue Light" charset="0"/>
              </a:rPr>
              <a:t>Thickness</a:t>
            </a:r>
          </a:p>
          <a:p>
            <a:pPr defTabSz="914400">
              <a:spcBef>
                <a:spcPts val="300"/>
              </a:spcBef>
            </a:pPr>
            <a:r>
              <a:rPr lang="en-US" sz="800" dirty="0">
                <a:ea typeface="Helvetica Neue Light" charset="0"/>
                <a:cs typeface="Helvetica Neue Light" charset="0"/>
              </a:rPr>
              <a:t>Cookie Dough Liking, Packaging Ergonomics, Storage, Transport</a:t>
            </a:r>
          </a:p>
          <a:p>
            <a:pPr defTabSz="914400">
              <a:spcBef>
                <a:spcPts val="300"/>
              </a:spcBef>
            </a:pPr>
            <a:r>
              <a:rPr lang="en-US" sz="800" dirty="0">
                <a:ea typeface="Helvetica Neue Light" charset="0"/>
                <a:cs typeface="Helvetica Neue Light" charset="0"/>
              </a:rPr>
              <a:t>FMOT-SMOT Congruency</a:t>
            </a:r>
          </a:p>
        </p:txBody>
      </p:sp>
      <p:cxnSp>
        <p:nvCxnSpPr>
          <p:cNvPr id="16" name="Straight Connector 15">
            <a:extLst>
              <a:ext uri="{FF2B5EF4-FFF2-40B4-BE49-F238E27FC236}">
                <a16:creationId xmlns:a16="http://schemas.microsoft.com/office/drawing/2014/main" id="{1473B305-3AF4-1C42-9034-0B079217119B}"/>
              </a:ext>
            </a:extLst>
          </p:cNvPr>
          <p:cNvCxnSpPr>
            <a:cxnSpLocks/>
          </p:cNvCxnSpPr>
          <p:nvPr/>
        </p:nvCxnSpPr>
        <p:spPr>
          <a:xfrm>
            <a:off x="5845745" y="2460284"/>
            <a:ext cx="0" cy="320039"/>
          </a:xfrm>
          <a:prstGeom prst="line">
            <a:avLst/>
          </a:prstGeom>
          <a:ln w="19050">
            <a:solidFill>
              <a:schemeClr val="accent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D354CD8-B5B3-3F48-857C-BED594D6A8F9}"/>
              </a:ext>
            </a:extLst>
          </p:cNvPr>
          <p:cNvSpPr txBox="1"/>
          <p:nvPr/>
        </p:nvSpPr>
        <p:spPr>
          <a:xfrm>
            <a:off x="6488125" y="728900"/>
            <a:ext cx="1792224" cy="907941"/>
          </a:xfrm>
          <a:prstGeom prst="rect">
            <a:avLst/>
          </a:prstGeom>
          <a:noFill/>
        </p:spPr>
        <p:txBody>
          <a:bodyPr wrap="square" rtlCol="0">
            <a:spAutoFit/>
          </a:bodyPr>
          <a:lstStyle/>
          <a:p>
            <a:pPr marR="0" defTabSz="914400" eaLnBrk="1" fontAlgn="auto" latinLnBrk="0" hangingPunct="1">
              <a:lnSpc>
                <a:spcPct val="100000"/>
              </a:lnSpc>
              <a:spcBef>
                <a:spcPts val="300"/>
              </a:spcBef>
              <a:spcAft>
                <a:spcPts val="0"/>
              </a:spcAft>
              <a:buClrTx/>
              <a:buSzTx/>
            </a:pPr>
            <a:r>
              <a:rPr lang="en-US" sz="800" b="1" spc="300" dirty="0">
                <a:solidFill>
                  <a:schemeClr val="accent4"/>
                </a:solidFill>
                <a:ea typeface="Helvetica Neue Light" charset="0"/>
                <a:cs typeface="Helvetica Neue Light" charset="0"/>
              </a:rPr>
              <a:t>CHILD BALLO</a:t>
            </a:r>
            <a:r>
              <a:rPr lang="en-US" sz="800" b="1" dirty="0">
                <a:solidFill>
                  <a:schemeClr val="accent4"/>
                </a:solidFill>
                <a:ea typeface="Helvetica Neue Light" charset="0"/>
                <a:cs typeface="Helvetica Neue Light" charset="0"/>
              </a:rPr>
              <a:t>T</a:t>
            </a:r>
          </a:p>
          <a:p>
            <a:pPr marR="0" defTabSz="914400" eaLnBrk="1" fontAlgn="auto" latinLnBrk="0" hangingPunct="1">
              <a:lnSpc>
                <a:spcPct val="100000"/>
              </a:lnSpc>
              <a:spcBef>
                <a:spcPts val="300"/>
              </a:spcBef>
              <a:spcAft>
                <a:spcPts val="0"/>
              </a:spcAft>
              <a:buClrTx/>
              <a:buSzTx/>
            </a:pPr>
            <a:r>
              <a:rPr lang="en-US" sz="800" dirty="0">
                <a:ea typeface="Helvetica Neue Light" charset="0"/>
                <a:cs typeface="Helvetica Neue Light" charset="0"/>
              </a:rPr>
              <a:t>Child completes assessment in same order as parent </a:t>
            </a:r>
          </a:p>
          <a:p>
            <a:pPr marR="0" defTabSz="914400" eaLnBrk="1" fontAlgn="auto" latinLnBrk="0" hangingPunct="1">
              <a:lnSpc>
                <a:spcPct val="100000"/>
              </a:lnSpc>
              <a:spcBef>
                <a:spcPts val="300"/>
              </a:spcBef>
              <a:spcAft>
                <a:spcPts val="0"/>
              </a:spcAft>
              <a:buClrTx/>
              <a:buSzTx/>
            </a:pPr>
            <a:r>
              <a:rPr lang="en-US" sz="800" dirty="0">
                <a:ea typeface="Helvetica Neue Light" charset="0"/>
                <a:cs typeface="Helvetica Neue Light" charset="0"/>
              </a:rPr>
              <a:t>[First Product &gt; Second Product &gt; Forced Preference &gt; Diagnostics on Second Product]</a:t>
            </a:r>
          </a:p>
        </p:txBody>
      </p:sp>
      <p:cxnSp>
        <p:nvCxnSpPr>
          <p:cNvPr id="18" name="Straight Connector 17">
            <a:extLst>
              <a:ext uri="{FF2B5EF4-FFF2-40B4-BE49-F238E27FC236}">
                <a16:creationId xmlns:a16="http://schemas.microsoft.com/office/drawing/2014/main" id="{5EBCDCA4-1F08-A94F-9990-E88910E1F86E}"/>
              </a:ext>
            </a:extLst>
          </p:cNvPr>
          <p:cNvCxnSpPr>
            <a:cxnSpLocks/>
          </p:cNvCxnSpPr>
          <p:nvPr/>
        </p:nvCxnSpPr>
        <p:spPr>
          <a:xfrm flipV="1">
            <a:off x="7119491" y="1610183"/>
            <a:ext cx="0" cy="320608"/>
          </a:xfrm>
          <a:prstGeom prst="line">
            <a:avLst/>
          </a:prstGeom>
          <a:ln w="19050">
            <a:solidFill>
              <a:schemeClr val="accent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294B8D0-AE51-7A47-B6DA-8E434ADC2063}"/>
              </a:ext>
            </a:extLst>
          </p:cNvPr>
          <p:cNvSpPr txBox="1"/>
          <p:nvPr/>
        </p:nvSpPr>
        <p:spPr>
          <a:xfrm>
            <a:off x="8039156" y="2808366"/>
            <a:ext cx="1104840" cy="1277273"/>
          </a:xfrm>
          <a:prstGeom prst="rect">
            <a:avLst/>
          </a:prstGeom>
          <a:noFill/>
        </p:spPr>
        <p:txBody>
          <a:bodyPr wrap="square" rtlCol="0">
            <a:spAutoFit/>
          </a:bodyPr>
          <a:lstStyle/>
          <a:p>
            <a:pPr defTabSz="914400">
              <a:spcBef>
                <a:spcPts val="300"/>
              </a:spcBef>
            </a:pPr>
            <a:r>
              <a:rPr lang="en-US" sz="800" b="1" spc="300" dirty="0">
                <a:solidFill>
                  <a:schemeClr val="bg1">
                    <a:lumMod val="75000"/>
                  </a:schemeClr>
                </a:solidFill>
                <a:ea typeface="Helvetica Neue Light" charset="0"/>
                <a:cs typeface="Helvetica Neue Light" charset="0"/>
              </a:rPr>
              <a:t>DEMO</a:t>
            </a:r>
            <a:r>
              <a:rPr lang="en-US" sz="800" b="1" dirty="0">
                <a:solidFill>
                  <a:schemeClr val="bg1">
                    <a:lumMod val="75000"/>
                  </a:schemeClr>
                </a:solidFill>
                <a:ea typeface="Helvetica Neue Light" charset="0"/>
                <a:cs typeface="Helvetica Neue Light" charset="0"/>
              </a:rPr>
              <a:t>S</a:t>
            </a:r>
          </a:p>
          <a:p>
            <a:pPr lvl="0" defTabSz="914400">
              <a:spcBef>
                <a:spcPts val="300"/>
              </a:spcBef>
            </a:pPr>
            <a:r>
              <a:rPr lang="en-US" sz="800" dirty="0">
                <a:solidFill>
                  <a:srgbClr val="303030"/>
                </a:solidFill>
                <a:ea typeface="Helvetica Neue Light" charset="0"/>
                <a:cs typeface="Helvetica Neue Light" charset="0"/>
              </a:rPr>
              <a:t>Age, gender, region collected from Ibotta shopper data</a:t>
            </a:r>
          </a:p>
          <a:p>
            <a:pPr lvl="0" defTabSz="914400">
              <a:spcBef>
                <a:spcPts val="300"/>
              </a:spcBef>
            </a:pPr>
            <a:r>
              <a:rPr lang="en-US" sz="800" dirty="0">
                <a:solidFill>
                  <a:srgbClr val="303030"/>
                </a:solidFill>
                <a:ea typeface="Helvetica Neue Light" charset="0"/>
                <a:cs typeface="Helvetica Neue Light" charset="0"/>
              </a:rPr>
              <a:t>Kids in household, household income, ethnicity captured in survey</a:t>
            </a:r>
          </a:p>
        </p:txBody>
      </p:sp>
      <p:cxnSp>
        <p:nvCxnSpPr>
          <p:cNvPr id="20" name="Straight Connector 19">
            <a:extLst>
              <a:ext uri="{FF2B5EF4-FFF2-40B4-BE49-F238E27FC236}">
                <a16:creationId xmlns:a16="http://schemas.microsoft.com/office/drawing/2014/main" id="{4531FFDC-079B-AD47-9ABF-6EFF826C345C}"/>
              </a:ext>
            </a:extLst>
          </p:cNvPr>
          <p:cNvCxnSpPr>
            <a:cxnSpLocks/>
          </p:cNvCxnSpPr>
          <p:nvPr/>
        </p:nvCxnSpPr>
        <p:spPr>
          <a:xfrm flipH="1">
            <a:off x="8393238" y="2460284"/>
            <a:ext cx="2" cy="320040"/>
          </a:xfrm>
          <a:prstGeom prst="line">
            <a:avLst/>
          </a:prstGeom>
          <a:ln w="19050">
            <a:solidFill>
              <a:schemeClr val="bg1">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E2B6DC8-AEEF-BD4A-AD62-50477F6A63B2}"/>
              </a:ext>
            </a:extLst>
          </p:cNvPr>
          <p:cNvSpPr/>
          <p:nvPr/>
        </p:nvSpPr>
        <p:spPr>
          <a:xfrm>
            <a:off x="486015" y="1930791"/>
            <a:ext cx="529493" cy="529493"/>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4726F01-68A3-4048-8927-999C9E7331E8}"/>
              </a:ext>
            </a:extLst>
          </p:cNvPr>
          <p:cNvSpPr/>
          <p:nvPr/>
        </p:nvSpPr>
        <p:spPr>
          <a:xfrm>
            <a:off x="1759761" y="1930791"/>
            <a:ext cx="529493" cy="529493"/>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85B2A4F-A1A4-DF4A-B80B-122484551579}"/>
              </a:ext>
            </a:extLst>
          </p:cNvPr>
          <p:cNvSpPr/>
          <p:nvPr/>
        </p:nvSpPr>
        <p:spPr>
          <a:xfrm>
            <a:off x="3033507" y="1930791"/>
            <a:ext cx="529493" cy="529493"/>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A9BE3E0-6220-1E4F-8A47-4E0CB64A335A}"/>
              </a:ext>
            </a:extLst>
          </p:cNvPr>
          <p:cNvSpPr/>
          <p:nvPr/>
        </p:nvSpPr>
        <p:spPr>
          <a:xfrm>
            <a:off x="4307253" y="1930791"/>
            <a:ext cx="529493" cy="529493"/>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9DB5CA-EF0C-B641-88B9-D6FDA08DB885}"/>
              </a:ext>
            </a:extLst>
          </p:cNvPr>
          <p:cNvSpPr/>
          <p:nvPr/>
        </p:nvSpPr>
        <p:spPr>
          <a:xfrm>
            <a:off x="5580999" y="1930791"/>
            <a:ext cx="529493" cy="529493"/>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15CB500-520A-C54D-BDC4-6342BAC0CFF3}"/>
              </a:ext>
            </a:extLst>
          </p:cNvPr>
          <p:cNvSpPr/>
          <p:nvPr/>
        </p:nvSpPr>
        <p:spPr>
          <a:xfrm>
            <a:off x="6854745" y="1930791"/>
            <a:ext cx="529493" cy="529493"/>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DB5FF53-D691-1E46-BD70-F8F1C7CDBE19}"/>
              </a:ext>
            </a:extLst>
          </p:cNvPr>
          <p:cNvSpPr/>
          <p:nvPr/>
        </p:nvSpPr>
        <p:spPr>
          <a:xfrm>
            <a:off x="8128493" y="1930791"/>
            <a:ext cx="529493" cy="529493"/>
          </a:xfrm>
          <a:prstGeom prst="ellipse">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23DEC18-F580-6B4E-9C2B-DFD9111A7A5D}"/>
              </a:ext>
            </a:extLst>
          </p:cNvPr>
          <p:cNvPicPr>
            <a:picLocks noChangeAspect="1"/>
          </p:cNvPicPr>
          <p:nvPr/>
        </p:nvPicPr>
        <p:blipFill>
          <a:blip r:embed="rId2"/>
          <a:srcRect/>
          <a:stretch/>
        </p:blipFill>
        <p:spPr>
          <a:xfrm>
            <a:off x="4413249" y="2036787"/>
            <a:ext cx="317500" cy="317500"/>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02280801-EFD9-AE40-8938-9168C5BA63FB}"/>
              </a:ext>
            </a:extLst>
          </p:cNvPr>
          <p:cNvPicPr>
            <a:picLocks noChangeAspect="1"/>
          </p:cNvPicPr>
          <p:nvPr/>
        </p:nvPicPr>
        <p:blipFill>
          <a:blip r:embed="rId3"/>
          <a:stretch>
            <a:fillRect/>
          </a:stretch>
        </p:blipFill>
        <p:spPr>
          <a:xfrm>
            <a:off x="8234489" y="2036787"/>
            <a:ext cx="317500" cy="317500"/>
          </a:xfrm>
          <a:prstGeom prst="rect">
            <a:avLst/>
          </a:prstGeom>
        </p:spPr>
      </p:pic>
      <p:pic>
        <p:nvPicPr>
          <p:cNvPr id="30" name="Picture 29" descr="A picture containing meter, drawing&#10;&#10;Description automatically generated">
            <a:extLst>
              <a:ext uri="{FF2B5EF4-FFF2-40B4-BE49-F238E27FC236}">
                <a16:creationId xmlns:a16="http://schemas.microsoft.com/office/drawing/2014/main" id="{EA9018A3-3871-8A41-84A5-458C3ED6413B}"/>
              </a:ext>
            </a:extLst>
          </p:cNvPr>
          <p:cNvPicPr>
            <a:picLocks noChangeAspect="1"/>
          </p:cNvPicPr>
          <p:nvPr/>
        </p:nvPicPr>
        <p:blipFill>
          <a:blip r:embed="rId4"/>
          <a:stretch>
            <a:fillRect/>
          </a:stretch>
        </p:blipFill>
        <p:spPr>
          <a:xfrm>
            <a:off x="3139503" y="2036787"/>
            <a:ext cx="317500" cy="317500"/>
          </a:xfrm>
          <a:prstGeom prst="rect">
            <a:avLst/>
          </a:prstGeom>
        </p:spPr>
      </p:pic>
      <p:pic>
        <p:nvPicPr>
          <p:cNvPr id="31" name="Picture 30">
            <a:extLst>
              <a:ext uri="{FF2B5EF4-FFF2-40B4-BE49-F238E27FC236}">
                <a16:creationId xmlns:a16="http://schemas.microsoft.com/office/drawing/2014/main" id="{02BF6510-E9F8-264F-9492-64508894840A}"/>
              </a:ext>
            </a:extLst>
          </p:cNvPr>
          <p:cNvPicPr>
            <a:picLocks noChangeAspect="1"/>
          </p:cNvPicPr>
          <p:nvPr/>
        </p:nvPicPr>
        <p:blipFill>
          <a:blip r:embed="rId5"/>
          <a:srcRect/>
          <a:stretch/>
        </p:blipFill>
        <p:spPr>
          <a:xfrm>
            <a:off x="6960741" y="2036787"/>
            <a:ext cx="317500" cy="317500"/>
          </a:xfrm>
          <a:prstGeom prst="rect">
            <a:avLst/>
          </a:prstGeom>
        </p:spPr>
      </p:pic>
      <p:pic>
        <p:nvPicPr>
          <p:cNvPr id="32" name="Picture 31">
            <a:extLst>
              <a:ext uri="{FF2B5EF4-FFF2-40B4-BE49-F238E27FC236}">
                <a16:creationId xmlns:a16="http://schemas.microsoft.com/office/drawing/2014/main" id="{A18A3C26-4AA9-384A-BCA0-2A8536685C99}"/>
              </a:ext>
            </a:extLst>
          </p:cNvPr>
          <p:cNvPicPr>
            <a:picLocks noChangeAspect="1"/>
          </p:cNvPicPr>
          <p:nvPr/>
        </p:nvPicPr>
        <p:blipFill>
          <a:blip r:embed="rId6"/>
          <a:srcRect/>
          <a:stretch/>
        </p:blipFill>
        <p:spPr>
          <a:xfrm>
            <a:off x="1865757" y="2036787"/>
            <a:ext cx="317500" cy="317500"/>
          </a:xfrm>
          <a:prstGeom prst="rect">
            <a:avLst/>
          </a:prstGeom>
        </p:spPr>
      </p:pic>
      <p:pic>
        <p:nvPicPr>
          <p:cNvPr id="33" name="Picture 32" descr="A picture containing black, person, holding, drawing&#10;&#10;Description automatically generated">
            <a:extLst>
              <a:ext uri="{FF2B5EF4-FFF2-40B4-BE49-F238E27FC236}">
                <a16:creationId xmlns:a16="http://schemas.microsoft.com/office/drawing/2014/main" id="{70CBFC7A-211D-B742-8A81-2D9FCC06247C}"/>
              </a:ext>
            </a:extLst>
          </p:cNvPr>
          <p:cNvPicPr>
            <a:picLocks noChangeAspect="1"/>
          </p:cNvPicPr>
          <p:nvPr/>
        </p:nvPicPr>
        <p:blipFill>
          <a:blip r:embed="rId7"/>
          <a:stretch>
            <a:fillRect/>
          </a:stretch>
        </p:blipFill>
        <p:spPr>
          <a:xfrm>
            <a:off x="5686995" y="2036787"/>
            <a:ext cx="317500" cy="317500"/>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9C831053-E1B5-B34D-8D42-93A27AC951ED}"/>
              </a:ext>
            </a:extLst>
          </p:cNvPr>
          <p:cNvPicPr>
            <a:picLocks noChangeAspect="1"/>
          </p:cNvPicPr>
          <p:nvPr/>
        </p:nvPicPr>
        <p:blipFill>
          <a:blip r:embed="rId8"/>
          <a:stretch>
            <a:fillRect/>
          </a:stretch>
        </p:blipFill>
        <p:spPr>
          <a:xfrm>
            <a:off x="592011" y="2036787"/>
            <a:ext cx="317500" cy="317500"/>
          </a:xfrm>
          <a:prstGeom prst="rect">
            <a:avLst/>
          </a:prstGeom>
        </p:spPr>
      </p:pic>
      <p:sp>
        <p:nvSpPr>
          <p:cNvPr id="36" name="Text Placeholder 11">
            <a:extLst>
              <a:ext uri="{FF2B5EF4-FFF2-40B4-BE49-F238E27FC236}">
                <a16:creationId xmlns:a16="http://schemas.microsoft.com/office/drawing/2014/main" id="{9138E77D-C857-6D46-B7D4-B90643CC80CC}"/>
              </a:ext>
            </a:extLst>
          </p:cNvPr>
          <p:cNvSpPr txBox="1">
            <a:spLocks/>
          </p:cNvSpPr>
          <p:nvPr/>
        </p:nvSpPr>
        <p:spPr>
          <a:xfrm>
            <a:off x="342899" y="4802066"/>
            <a:ext cx="6864145" cy="341434"/>
          </a:xfrm>
          <a:prstGeom prst="rect">
            <a:avLst/>
          </a:prstGeom>
        </p:spPr>
        <p:txBody>
          <a:bodyPr anchor="ct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Century Gothic" panose="020B0502020202020204" pitchFamily="34" charset="0"/>
                <a:ea typeface="+mn-ea"/>
                <a:cs typeface="+mn-cs"/>
              </a:defRPr>
            </a:lvl1pPr>
            <a:lvl2pPr marL="5143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2pPr>
            <a:lvl3pPr marL="857250" indent="-171450" algn="l" defTabSz="685800" rtl="0" eaLnBrk="1" latinLnBrk="0" hangingPunct="1">
              <a:lnSpc>
                <a:spcPct val="90000"/>
              </a:lnSpc>
              <a:spcBef>
                <a:spcPts val="375"/>
              </a:spcBef>
              <a:buClr>
                <a:schemeClr val="accent1"/>
              </a:buClr>
              <a:buFont typeface="Arial" panose="020B0604020202020204" pitchFamily="34" charset="0"/>
              <a:buChar char="•"/>
              <a:defRPr sz="1500" kern="1200">
                <a:solidFill>
                  <a:schemeClr val="tx1"/>
                </a:solidFill>
                <a:latin typeface="Century Gothic" panose="020B0502020202020204" pitchFamily="34" charset="0"/>
                <a:ea typeface="+mn-ea"/>
                <a:cs typeface="+mn-cs"/>
              </a:defRPr>
            </a:lvl3pPr>
            <a:lvl4pPr marL="12001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4pPr>
            <a:lvl5pPr marL="1543050" indent="-171450" algn="l" defTabSz="685800" rtl="0" eaLnBrk="1" latinLnBrk="0" hangingPunct="1">
              <a:lnSpc>
                <a:spcPct val="90000"/>
              </a:lnSpc>
              <a:spcBef>
                <a:spcPts val="375"/>
              </a:spcBef>
              <a:buClr>
                <a:schemeClr val="accent1"/>
              </a:buClr>
              <a:buFont typeface="Arial" panose="020B0604020202020204" pitchFamily="34" charset="0"/>
              <a:buChar char="•"/>
              <a:defRPr sz="1350" kern="1200">
                <a:solidFill>
                  <a:schemeClr val="tx1"/>
                </a:solidFill>
                <a:latin typeface="Century Gothic" panose="020B0502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3363" lvl="0" indent="-233363" defTabSz="914400">
              <a:lnSpc>
                <a:spcPct val="100000"/>
              </a:lnSpc>
              <a:spcBef>
                <a:spcPts val="0"/>
              </a:spcBef>
              <a:defRPr/>
            </a:pPr>
            <a:r>
              <a:rPr lang="en-US" sz="800" dirty="0"/>
              <a:t>* All statistical significances calculated at the 95% confidence interval unless specified otherwise</a:t>
            </a:r>
          </a:p>
        </p:txBody>
      </p:sp>
    </p:spTree>
    <p:extLst>
      <p:ext uri="{BB962C8B-B14F-4D97-AF65-F5344CB8AC3E}">
        <p14:creationId xmlns:p14="http://schemas.microsoft.com/office/powerpoint/2010/main" val="2294567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49CF1C-0BAB-4EB4-986E-C536123022C6}"/>
              </a:ext>
            </a:extLst>
          </p:cNvPr>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2C3BC0-3EBF-3C4C-A3D8-795624EBC6AA}" type="slidenum">
              <a:rPr kumimoji="0" lang="en-US" sz="1000" b="1" i="0" u="none" strike="noStrike" kern="1200" cap="none" spc="0" normalizeH="0" baseline="0" noProof="0" smtClean="0">
                <a:ln>
                  <a:noFill/>
                </a:ln>
                <a:solidFill>
                  <a:srgbClr val="FFFFFF"/>
                </a:solidFill>
                <a:effectLst/>
                <a:uLnTx/>
                <a:uFillTx/>
                <a:latin typeface="Century Gothic" panose="020B05020202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000" b="1" i="0" u="none" strike="noStrike" kern="1200" cap="none" spc="0" normalizeH="0" baseline="0" noProof="0">
              <a:ln>
                <a:noFill/>
              </a:ln>
              <a:solidFill>
                <a:srgbClr val="FFFFFF"/>
              </a:solidFill>
              <a:effectLst/>
              <a:uLnTx/>
              <a:uFillTx/>
              <a:latin typeface="Century Gothic" panose="020B0502020202020204" pitchFamily="34" charset="0"/>
              <a:ea typeface="+mn-ea"/>
              <a:cs typeface="+mn-cs"/>
            </a:endParaRPr>
          </a:p>
        </p:txBody>
      </p:sp>
      <p:sp>
        <p:nvSpPr>
          <p:cNvPr id="3" name="Title 2">
            <a:extLst>
              <a:ext uri="{FF2B5EF4-FFF2-40B4-BE49-F238E27FC236}">
                <a16:creationId xmlns:a16="http://schemas.microsoft.com/office/drawing/2014/main" id="{CA1399A6-6BC2-417A-BF68-F4882A053D8D}"/>
              </a:ext>
            </a:extLst>
          </p:cNvPr>
          <p:cNvSpPr>
            <a:spLocks noGrp="1"/>
          </p:cNvSpPr>
          <p:nvPr>
            <p:ph type="title"/>
          </p:nvPr>
        </p:nvSpPr>
        <p:spPr>
          <a:xfrm>
            <a:off x="339725" y="1531088"/>
            <a:ext cx="8464549" cy="1286539"/>
          </a:xfrm>
        </p:spPr>
        <p:txBody>
          <a:bodyPr/>
          <a:lstStyle/>
          <a:p>
            <a:pPr>
              <a:spcBef>
                <a:spcPts val="1200"/>
              </a:spcBef>
              <a:spcAft>
                <a:spcPts val="1200"/>
              </a:spcAft>
            </a:pPr>
            <a:r>
              <a:rPr lang="en-US" dirty="0"/>
              <a:t>Anchor Metric: Result Summary</a:t>
            </a:r>
            <a:br>
              <a:rPr lang="en-US" dirty="0"/>
            </a:br>
            <a:r>
              <a:rPr lang="en-US" sz="2000" b="0" dirty="0"/>
              <a:t>Primary: product preference with adults</a:t>
            </a:r>
            <a:br>
              <a:rPr lang="en-US" sz="2000" b="0" dirty="0"/>
            </a:br>
            <a:r>
              <a:rPr lang="en-US" sz="2000" b="0" dirty="0"/>
              <a:t>Secondary: overall, appearance, flavor, texture liking and preference with kids</a:t>
            </a:r>
            <a:endParaRPr lang="en-US" dirty="0"/>
          </a:p>
        </p:txBody>
      </p:sp>
    </p:spTree>
    <p:extLst>
      <p:ext uri="{BB962C8B-B14F-4D97-AF65-F5344CB8AC3E}">
        <p14:creationId xmlns:p14="http://schemas.microsoft.com/office/powerpoint/2010/main" val="632606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59FD-D0CF-1A4B-BEBE-7FE19D09C1DB}"/>
              </a:ext>
            </a:extLst>
          </p:cNvPr>
          <p:cNvSpPr>
            <a:spLocks noGrp="1"/>
          </p:cNvSpPr>
          <p:nvPr>
            <p:ph type="title"/>
          </p:nvPr>
        </p:nvSpPr>
        <p:spPr>
          <a:xfrm>
            <a:off x="349248" y="285750"/>
            <a:ext cx="8489952" cy="442140"/>
          </a:xfrm>
        </p:spPr>
        <p:txBody>
          <a:bodyPr/>
          <a:lstStyle/>
          <a:p>
            <a:r>
              <a:rPr lang="en-US" sz="1600" dirty="0"/>
              <a:t>Although adults are split on overall preference, Pillsbury has a superior packaging.</a:t>
            </a:r>
          </a:p>
        </p:txBody>
      </p:sp>
      <p:sp>
        <p:nvSpPr>
          <p:cNvPr id="3" name="Slide Number Placeholder 2">
            <a:extLst>
              <a:ext uri="{FF2B5EF4-FFF2-40B4-BE49-F238E27FC236}">
                <a16:creationId xmlns:a16="http://schemas.microsoft.com/office/drawing/2014/main" id="{9322B488-960E-9648-AC50-B5BBD1259CD5}"/>
              </a:ext>
            </a:extLst>
          </p:cNvPr>
          <p:cNvSpPr>
            <a:spLocks noGrp="1"/>
          </p:cNvSpPr>
          <p:nvPr>
            <p:ph type="sldNum" sz="quarter" idx="10"/>
          </p:nvPr>
        </p:nvSpPr>
        <p:spPr/>
        <p:txBody>
          <a:bodyPr/>
          <a:lstStyle/>
          <a:p>
            <a:fld id="{A82C3BC0-3EBF-3C4C-A3D8-795624EBC6AA}" type="slidenum">
              <a:rPr lang="en-US" smtClean="0"/>
              <a:pPr/>
              <a:t>9</a:t>
            </a:fld>
            <a:endParaRPr lang="en-US"/>
          </a:p>
        </p:txBody>
      </p:sp>
      <p:sp>
        <p:nvSpPr>
          <p:cNvPr id="10" name="Content Placeholder 9">
            <a:extLst>
              <a:ext uri="{FF2B5EF4-FFF2-40B4-BE49-F238E27FC236}">
                <a16:creationId xmlns:a16="http://schemas.microsoft.com/office/drawing/2014/main" id="{2DB4A542-FB1E-C64E-AF52-92319CBAEF75}"/>
              </a:ext>
            </a:extLst>
          </p:cNvPr>
          <p:cNvSpPr>
            <a:spLocks noGrp="1"/>
          </p:cNvSpPr>
          <p:nvPr>
            <p:ph sz="quarter" idx="11"/>
          </p:nvPr>
        </p:nvSpPr>
        <p:spPr>
          <a:xfrm>
            <a:off x="315898" y="765174"/>
            <a:ext cx="8496300" cy="442141"/>
          </a:xfrm>
        </p:spPr>
        <p:txBody>
          <a:bodyPr/>
          <a:lstStyle/>
          <a:p>
            <a:r>
              <a:rPr lang="en-US" sz="1000" b="1" i="1" dirty="0">
                <a:solidFill>
                  <a:srgbClr val="7AC3EB"/>
                </a:solidFill>
              </a:rPr>
              <a:t>Pillsbury is the clear winner regarding packaging functionality, as many find that the package is easy to open and makes the baking process easier. </a:t>
            </a:r>
            <a:r>
              <a:rPr lang="en-US" sz="1000" dirty="0"/>
              <a:t>Although consumers are split on which cookie they prefer, Pillsbury baked cookies have a preferrable texture.</a:t>
            </a:r>
          </a:p>
        </p:txBody>
      </p:sp>
      <p:sp>
        <p:nvSpPr>
          <p:cNvPr id="4" name="Text Placeholder 3">
            <a:extLst>
              <a:ext uri="{FF2B5EF4-FFF2-40B4-BE49-F238E27FC236}">
                <a16:creationId xmlns:a16="http://schemas.microsoft.com/office/drawing/2014/main" id="{D454904B-CAB5-D044-B27B-4D2BE243EF75}"/>
              </a:ext>
            </a:extLst>
          </p:cNvPr>
          <p:cNvSpPr>
            <a:spLocks noGrp="1"/>
          </p:cNvSpPr>
          <p:nvPr>
            <p:ph type="body" sz="quarter" idx="12"/>
          </p:nvPr>
        </p:nvSpPr>
        <p:spPr>
          <a:xfrm>
            <a:off x="349248" y="240867"/>
            <a:ext cx="8496300" cy="150405"/>
          </a:xfrm>
        </p:spPr>
        <p:txBody>
          <a:bodyPr/>
          <a:lstStyle/>
          <a:p>
            <a:pPr algn="ctr"/>
            <a:r>
              <a:rPr lang="en-US" sz="1600" dirty="0"/>
              <a:t>SUCCESS CRITERIA - ADULTS</a:t>
            </a:r>
          </a:p>
        </p:txBody>
      </p:sp>
      <p:grpSp>
        <p:nvGrpSpPr>
          <p:cNvPr id="19" name="Group 18">
            <a:extLst>
              <a:ext uri="{FF2B5EF4-FFF2-40B4-BE49-F238E27FC236}">
                <a16:creationId xmlns:a16="http://schemas.microsoft.com/office/drawing/2014/main" id="{6139A67B-29EE-0F4A-8189-CE7BD59EE792}"/>
              </a:ext>
            </a:extLst>
          </p:cNvPr>
          <p:cNvGrpSpPr/>
          <p:nvPr/>
        </p:nvGrpSpPr>
        <p:grpSpPr>
          <a:xfrm>
            <a:off x="135940" y="3685319"/>
            <a:ext cx="1909088" cy="1008934"/>
            <a:chOff x="72145" y="3763289"/>
            <a:chExt cx="1909088" cy="1008934"/>
          </a:xfrm>
        </p:grpSpPr>
        <p:sp>
          <p:nvSpPr>
            <p:cNvPr id="20" name="Rounded Rectangle 19">
              <a:extLst>
                <a:ext uri="{FF2B5EF4-FFF2-40B4-BE49-F238E27FC236}">
                  <a16:creationId xmlns:a16="http://schemas.microsoft.com/office/drawing/2014/main" id="{50BD3672-6BBE-2A4A-B429-880997DC800E}"/>
                </a:ext>
              </a:extLst>
            </p:cNvPr>
            <p:cNvSpPr/>
            <p:nvPr/>
          </p:nvSpPr>
          <p:spPr>
            <a:xfrm>
              <a:off x="72145" y="3763289"/>
              <a:ext cx="1909088" cy="1008934"/>
            </a:xfrm>
            <a:prstGeom prst="roundRect">
              <a:avLst>
                <a:gd name="adj" fmla="val 10395"/>
              </a:avLst>
            </a:prstGeom>
            <a:solidFill>
              <a:schemeClr val="bg1"/>
            </a:solidFill>
            <a:ln>
              <a:solidFill>
                <a:schemeClr val="tx1">
                  <a:lumMod val="10000"/>
                  <a:lumOff val="90000"/>
                </a:schemeClr>
              </a:solidFill>
            </a:ln>
            <a:effectLst>
              <a:outerShdw blurRad="127000" sx="102000" sy="102000" algn="ctr" rotWithShape="0">
                <a:schemeClr val="tx1">
                  <a:lumMod val="10000"/>
                  <a:lumOff val="9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a:endParaRPr lang="en-US" sz="800" b="1">
                <a:solidFill>
                  <a:schemeClr val="tx1"/>
                </a:solidFill>
                <a:ea typeface="Helvetica Neue Light" charset="0"/>
              </a:endParaRPr>
            </a:p>
          </p:txBody>
        </p:sp>
        <p:grpSp>
          <p:nvGrpSpPr>
            <p:cNvPr id="21" name="Group 20">
              <a:extLst>
                <a:ext uri="{FF2B5EF4-FFF2-40B4-BE49-F238E27FC236}">
                  <a16:creationId xmlns:a16="http://schemas.microsoft.com/office/drawing/2014/main" id="{BF981A92-1514-0946-BECD-AE23EEAA0D46}"/>
                </a:ext>
              </a:extLst>
            </p:cNvPr>
            <p:cNvGrpSpPr/>
            <p:nvPr/>
          </p:nvGrpSpPr>
          <p:grpSpPr>
            <a:xfrm>
              <a:off x="146752" y="3763289"/>
              <a:ext cx="1834481" cy="1000274"/>
              <a:chOff x="191567" y="3773661"/>
              <a:chExt cx="1834481" cy="1000274"/>
            </a:xfrm>
          </p:grpSpPr>
          <p:sp>
            <p:nvSpPr>
              <p:cNvPr id="22" name="TextBox 21">
                <a:extLst>
                  <a:ext uri="{FF2B5EF4-FFF2-40B4-BE49-F238E27FC236}">
                    <a16:creationId xmlns:a16="http://schemas.microsoft.com/office/drawing/2014/main" id="{8DD1EA33-1225-664A-BE90-16D5FE692F76}"/>
                  </a:ext>
                </a:extLst>
              </p:cNvPr>
              <p:cNvSpPr txBox="1"/>
              <p:nvPr/>
            </p:nvSpPr>
            <p:spPr>
              <a:xfrm>
                <a:off x="379793" y="3773661"/>
                <a:ext cx="1646255" cy="1000274"/>
              </a:xfrm>
              <a:prstGeom prst="rect">
                <a:avLst/>
              </a:prstGeom>
              <a:noFill/>
            </p:spPr>
            <p:txBody>
              <a:bodyPr wrap="square" rtlCol="0">
                <a:spAutoFit/>
              </a:bodyPr>
              <a:lstStyle/>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Superiority</a:t>
                </a:r>
                <a:r>
                  <a:rPr lang="en-US" sz="700" dirty="0">
                    <a:ea typeface="Helvetica Neue Light" charset="0"/>
                    <a:cs typeface="Helvetica Neue Light" charset="0"/>
                  </a:rPr>
                  <a:t> – GMI product is sig. higher than competitive product</a:t>
                </a:r>
              </a:p>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Parity</a:t>
                </a:r>
                <a:r>
                  <a:rPr lang="en-US" sz="700" dirty="0">
                    <a:ea typeface="Helvetica Neue Light" charset="0"/>
                    <a:cs typeface="Helvetica Neue Light" charset="0"/>
                  </a:rPr>
                  <a:t> – GMI product is at parity with or directionally higher than competitive product</a:t>
                </a:r>
              </a:p>
              <a:p>
                <a:pPr marR="0" defTabSz="914400" eaLnBrk="1" fontAlgn="auto" latinLnBrk="0" hangingPunct="1">
                  <a:lnSpc>
                    <a:spcPct val="100000"/>
                  </a:lnSpc>
                  <a:spcBef>
                    <a:spcPts val="600"/>
                  </a:spcBef>
                  <a:spcAft>
                    <a:spcPts val="0"/>
                  </a:spcAft>
                  <a:buClrTx/>
                  <a:buSzTx/>
                </a:pPr>
                <a:r>
                  <a:rPr lang="en-US" sz="700" b="1" dirty="0">
                    <a:ea typeface="Helvetica Neue Light" charset="0"/>
                    <a:cs typeface="Helvetica Neue Light" charset="0"/>
                  </a:rPr>
                  <a:t>Inferiority</a:t>
                </a:r>
                <a:r>
                  <a:rPr lang="en-US" sz="700" dirty="0">
                    <a:ea typeface="Helvetica Neue Light" charset="0"/>
                    <a:cs typeface="Helvetica Neue Light" charset="0"/>
                  </a:rPr>
                  <a:t> – GMI product is sig. lower than competitive product</a:t>
                </a:r>
              </a:p>
            </p:txBody>
          </p:sp>
          <p:pic>
            <p:nvPicPr>
              <p:cNvPr id="23" name="Picture 22">
                <a:extLst>
                  <a:ext uri="{FF2B5EF4-FFF2-40B4-BE49-F238E27FC236}">
                    <a16:creationId xmlns:a16="http://schemas.microsoft.com/office/drawing/2014/main" id="{6C4F92BF-6945-2340-A05F-91BDF0A0D4D0}"/>
                  </a:ext>
                </a:extLst>
              </p:cNvPr>
              <p:cNvPicPr>
                <a:picLocks noChangeAspect="1"/>
              </p:cNvPicPr>
              <p:nvPr/>
            </p:nvPicPr>
            <p:blipFill>
              <a:blip r:embed="rId3"/>
              <a:stretch>
                <a:fillRect/>
              </a:stretch>
            </p:blipFill>
            <p:spPr>
              <a:xfrm>
                <a:off x="191567" y="4523878"/>
                <a:ext cx="182880" cy="182880"/>
              </a:xfrm>
              <a:prstGeom prst="rect">
                <a:avLst/>
              </a:prstGeom>
            </p:spPr>
          </p:pic>
          <p:pic>
            <p:nvPicPr>
              <p:cNvPr id="24" name="Picture 23">
                <a:extLst>
                  <a:ext uri="{FF2B5EF4-FFF2-40B4-BE49-F238E27FC236}">
                    <a16:creationId xmlns:a16="http://schemas.microsoft.com/office/drawing/2014/main" id="{F672D0F8-3E36-FA40-8F1F-BB96A7D4D1AF}"/>
                  </a:ext>
                </a:extLst>
              </p:cNvPr>
              <p:cNvPicPr>
                <a:picLocks noChangeAspect="1"/>
              </p:cNvPicPr>
              <p:nvPr/>
            </p:nvPicPr>
            <p:blipFill>
              <a:blip r:embed="rId4"/>
              <a:stretch>
                <a:fillRect/>
              </a:stretch>
            </p:blipFill>
            <p:spPr>
              <a:xfrm>
                <a:off x="191567" y="3829263"/>
                <a:ext cx="182880" cy="182880"/>
              </a:xfrm>
              <a:prstGeom prst="rect">
                <a:avLst/>
              </a:prstGeom>
            </p:spPr>
          </p:pic>
          <p:pic>
            <p:nvPicPr>
              <p:cNvPr id="25" name="Picture 24">
                <a:extLst>
                  <a:ext uri="{FF2B5EF4-FFF2-40B4-BE49-F238E27FC236}">
                    <a16:creationId xmlns:a16="http://schemas.microsoft.com/office/drawing/2014/main" id="{4F1FBB94-11E6-5F43-BC09-284AD0BC100D}"/>
                  </a:ext>
                </a:extLst>
              </p:cNvPr>
              <p:cNvPicPr>
                <a:picLocks noChangeAspect="1"/>
              </p:cNvPicPr>
              <p:nvPr/>
            </p:nvPicPr>
            <p:blipFill>
              <a:blip r:embed="rId5"/>
              <a:stretch>
                <a:fillRect/>
              </a:stretch>
            </p:blipFill>
            <p:spPr>
              <a:xfrm>
                <a:off x="191567" y="4176570"/>
                <a:ext cx="182880" cy="182880"/>
              </a:xfrm>
              <a:prstGeom prst="rect">
                <a:avLst/>
              </a:prstGeom>
            </p:spPr>
          </p:pic>
        </p:grpSp>
      </p:grpSp>
      <p:sp>
        <p:nvSpPr>
          <p:cNvPr id="5" name="TextBox 4">
            <a:extLst>
              <a:ext uri="{FF2B5EF4-FFF2-40B4-BE49-F238E27FC236}">
                <a16:creationId xmlns:a16="http://schemas.microsoft.com/office/drawing/2014/main" id="{2B869596-7C45-6445-B9B9-23080BC66D63}"/>
              </a:ext>
            </a:extLst>
          </p:cNvPr>
          <p:cNvSpPr txBox="1"/>
          <p:nvPr/>
        </p:nvSpPr>
        <p:spPr>
          <a:xfrm>
            <a:off x="-1068019" y="2494483"/>
            <a:ext cx="184731" cy="323165"/>
          </a:xfrm>
          <a:prstGeom prst="rect">
            <a:avLst/>
          </a:prstGeom>
          <a:noFill/>
        </p:spPr>
        <p:txBody>
          <a:bodyPr wrap="none" rtlCol="0">
            <a:spAutoFit/>
          </a:bodyPr>
          <a:lstStyle/>
          <a:p>
            <a:pPr algn="l"/>
            <a:endParaRPr lang="en-US" sz="1500" dirty="0">
              <a:latin typeface="Century Gothic" panose="020B0502020202020204" pitchFamily="34" charset="0"/>
            </a:endParaRPr>
          </a:p>
        </p:txBody>
      </p:sp>
      <p:graphicFrame>
        <p:nvGraphicFramePr>
          <p:cNvPr id="30" name="Table 29">
            <a:extLst>
              <a:ext uri="{FF2B5EF4-FFF2-40B4-BE49-F238E27FC236}">
                <a16:creationId xmlns:a16="http://schemas.microsoft.com/office/drawing/2014/main" id="{BD8BBBF2-1C8B-5645-93F2-7F565DFDCF7B}"/>
              </a:ext>
            </a:extLst>
          </p:cNvPr>
          <p:cNvGraphicFramePr>
            <a:graphicFrameLocks noGrp="1"/>
          </p:cNvGraphicFramePr>
          <p:nvPr>
            <p:extLst>
              <p:ext uri="{D42A27DB-BD31-4B8C-83A1-F6EECF244321}">
                <p14:modId xmlns:p14="http://schemas.microsoft.com/office/powerpoint/2010/main" val="1141333844"/>
              </p:ext>
            </p:extLst>
          </p:nvPr>
        </p:nvGraphicFramePr>
        <p:xfrm>
          <a:off x="2127356" y="1357767"/>
          <a:ext cx="6614266" cy="3260646"/>
        </p:xfrm>
        <a:graphic>
          <a:graphicData uri="http://schemas.openxmlformats.org/drawingml/2006/table">
            <a:tbl>
              <a:tblPr firstRow="1" bandRow="1">
                <a:tableStyleId>{5C22544A-7EE6-4342-B048-85BDC9FD1C3A}</a:tableStyleId>
              </a:tblPr>
              <a:tblGrid>
                <a:gridCol w="1797742">
                  <a:extLst>
                    <a:ext uri="{9D8B030D-6E8A-4147-A177-3AD203B41FA5}">
                      <a16:colId xmlns:a16="http://schemas.microsoft.com/office/drawing/2014/main" val="437491260"/>
                    </a:ext>
                  </a:extLst>
                </a:gridCol>
                <a:gridCol w="1797742">
                  <a:extLst>
                    <a:ext uri="{9D8B030D-6E8A-4147-A177-3AD203B41FA5}">
                      <a16:colId xmlns:a16="http://schemas.microsoft.com/office/drawing/2014/main" val="2296775952"/>
                    </a:ext>
                  </a:extLst>
                </a:gridCol>
                <a:gridCol w="250182">
                  <a:extLst>
                    <a:ext uri="{9D8B030D-6E8A-4147-A177-3AD203B41FA5}">
                      <a16:colId xmlns:a16="http://schemas.microsoft.com/office/drawing/2014/main" val="339062791"/>
                    </a:ext>
                  </a:extLst>
                </a:gridCol>
                <a:gridCol w="208280">
                  <a:extLst>
                    <a:ext uri="{9D8B030D-6E8A-4147-A177-3AD203B41FA5}">
                      <a16:colId xmlns:a16="http://schemas.microsoft.com/office/drawing/2014/main" val="2912546667"/>
                    </a:ext>
                  </a:extLst>
                </a:gridCol>
                <a:gridCol w="1280160">
                  <a:extLst>
                    <a:ext uri="{9D8B030D-6E8A-4147-A177-3AD203B41FA5}">
                      <a16:colId xmlns:a16="http://schemas.microsoft.com/office/drawing/2014/main" val="3761433370"/>
                    </a:ext>
                  </a:extLst>
                </a:gridCol>
                <a:gridCol w="1280160">
                  <a:extLst>
                    <a:ext uri="{9D8B030D-6E8A-4147-A177-3AD203B41FA5}">
                      <a16:colId xmlns:a16="http://schemas.microsoft.com/office/drawing/2014/main" val="1372822098"/>
                    </a:ext>
                  </a:extLst>
                </a:gridCol>
              </a:tblGrid>
              <a:tr h="522540">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tx1"/>
                        </a:solidFill>
                        <a:effectLst/>
                        <a:latin typeface="Century Gothic" panose="020B0502020202020204" pitchFamily="34" charset="0"/>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800" b="1" i="0" u="none" strike="noStrike" kern="1200" dirty="0">
                        <a:solidFill>
                          <a:schemeClr val="bg1"/>
                        </a:solidFill>
                        <a:effectLst/>
                        <a:latin typeface="Century Gothic" panose="020B0502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1" i="0" u="none" strike="noStrike" kern="1200" dirty="0">
                          <a:solidFill>
                            <a:schemeClr val="bg1"/>
                          </a:solidFill>
                          <a:effectLst/>
                          <a:latin typeface="Century Gothic" panose="020B0502020202020204" pitchFamily="34" charset="0"/>
                          <a:ea typeface="+mn-ea"/>
                          <a:cs typeface="+mn-cs"/>
                        </a:rPr>
                        <a:t>Pillsbury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7AC3EB"/>
                    </a:solidFill>
                  </a:tcPr>
                </a:tc>
                <a:tc>
                  <a:txBody>
                    <a:bodyPr/>
                    <a:lstStyle/>
                    <a:p>
                      <a:pPr algn="ctr" fontAlgn="b"/>
                      <a:r>
                        <a:rPr lang="en-US" sz="900" b="1" i="0" u="none" strike="noStrike" kern="1200" dirty="0">
                          <a:solidFill>
                            <a:schemeClr val="bg1"/>
                          </a:solidFill>
                          <a:effectLst/>
                          <a:latin typeface="Century Gothic" panose="020B0502020202020204" pitchFamily="34" charset="0"/>
                          <a:ea typeface="+mn-ea"/>
                          <a:cs typeface="+mn-cs"/>
                        </a:rPr>
                        <a:t>Nestle Tollhouse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F9709"/>
                    </a:solidFill>
                  </a:tcPr>
                </a:tc>
                <a:extLst>
                  <a:ext uri="{0D108BD9-81ED-4DB2-BD59-A6C34878D82A}">
                    <a16:rowId xmlns:a16="http://schemas.microsoft.com/office/drawing/2014/main" val="1046704684"/>
                  </a:ext>
                </a:extLst>
              </a:tr>
              <a:tr h="209016">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Base</a:t>
                      </a:r>
                    </a:p>
                  </a:txBody>
                  <a:tcPr marL="0" marR="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114</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113</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22191946"/>
                  </a:ext>
                </a:extLst>
              </a:tr>
              <a:tr h="209016">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endParaRPr lang="en-US" sz="700" b="0" i="1" u="none" strike="noStrike" kern="1200" dirty="0">
                        <a:solidFill>
                          <a:schemeClr val="bg1">
                            <a:lumMod val="50000"/>
                          </a:schemeClr>
                        </a:solidFill>
                        <a:effectLst/>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A</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700" b="0" i="1" u="none" strike="noStrike" kern="1200" dirty="0">
                          <a:solidFill>
                            <a:schemeClr val="bg1">
                              <a:lumMod val="50000"/>
                            </a:schemeClr>
                          </a:solidFill>
                          <a:effectLst/>
                          <a:latin typeface="Century Gothic" panose="020B0502020202020204" pitchFamily="34" charset="0"/>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33239924"/>
                  </a:ext>
                </a:extLst>
              </a:tr>
              <a:tr h="386679">
                <a:tc>
                  <a:txBody>
                    <a:bodyPr/>
                    <a:lstStyle/>
                    <a:p>
                      <a:pPr algn="ctr" fontAlgn="b">
                        <a:spcBef>
                          <a:spcPts val="300"/>
                        </a:spcBef>
                      </a:pPr>
                      <a:r>
                        <a:rPr lang="en-US" sz="800" b="0" i="0" u="none" strike="noStrike" spc="300" baseline="0" dirty="0">
                          <a:solidFill>
                            <a:srgbClr val="000000"/>
                          </a:solidFill>
                          <a:effectLst/>
                          <a:latin typeface="Century Gothic" panose="020B0502020202020204" pitchFamily="34" charset="0"/>
                        </a:rPr>
                        <a:t>PRIMARY SUCCES</a:t>
                      </a:r>
                      <a:r>
                        <a:rPr lang="en-US" sz="800" b="0" i="0" u="none" strike="noStrike" spc="0" baseline="0" dirty="0">
                          <a:solidFill>
                            <a:srgbClr val="000000"/>
                          </a:solidFill>
                          <a:effectLst/>
                          <a:latin typeface="Century Gothic" panose="020B0502020202020204" pitchFamily="34" charset="0"/>
                        </a:rPr>
                        <a:t>S</a:t>
                      </a:r>
                    </a:p>
                    <a:p>
                      <a:pPr algn="ctr" fontAlgn="b">
                        <a:spcBef>
                          <a:spcPts val="300"/>
                        </a:spcBef>
                      </a:pPr>
                      <a:r>
                        <a:rPr lang="en-US" sz="800" b="0" i="0" u="none" strike="noStrike" spc="300" baseline="0" dirty="0">
                          <a:solidFill>
                            <a:srgbClr val="000000"/>
                          </a:solidFill>
                          <a:effectLst/>
                          <a:latin typeface="Century Gothic" panose="020B0502020202020204" pitchFamily="34" charset="0"/>
                        </a:rPr>
                        <a:t>CRITERI</a:t>
                      </a:r>
                      <a:r>
                        <a:rPr lang="en-US" sz="800" b="0" i="0" u="none" strike="noStrike" dirty="0">
                          <a:solidFill>
                            <a:srgbClr val="000000"/>
                          </a:solidFill>
                          <a:effectLst/>
                          <a:latin typeface="Century Gothic" panose="020B0502020202020204" pitchFamily="34" charset="0"/>
                        </a:rPr>
                        <a:t>A</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Forced Preference</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52%</a:t>
                      </a:r>
                      <a:endParaRPr kumimoji="0" lang="en-US" sz="900" b="1" i="0" u="none" strike="noStrike" kern="1200" cap="none" spc="0" normalizeH="0" baseline="0" noProof="0" dirty="0">
                        <a:ln>
                          <a:noFill/>
                        </a:ln>
                        <a:solidFill>
                          <a:srgbClr val="1975D7"/>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48% </a:t>
                      </a:r>
                      <a:endParaRPr kumimoji="0" lang="en-US" sz="900" b="1" i="0" u="none" strike="noStrike" kern="1200" cap="none" spc="0" normalizeH="0" baseline="0" noProof="0" dirty="0">
                        <a:ln>
                          <a:noFill/>
                        </a:ln>
                        <a:solidFill>
                          <a:srgbClr val="BA1F70"/>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8207906"/>
                  </a:ext>
                </a:extLst>
              </a:tr>
              <a:tr h="386679">
                <a:tc rowSpan="5">
                  <a:txBody>
                    <a:bodyPr/>
                    <a:lstStyle/>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SECONDAR</a:t>
                      </a:r>
                      <a:r>
                        <a:rPr lang="en-US" sz="800" b="0" i="0" u="none" strike="noStrike" spc="0" baseline="0" dirty="0">
                          <a:solidFill>
                            <a:srgbClr val="000000"/>
                          </a:solidFill>
                          <a:effectLst/>
                          <a:latin typeface="Century Gothic" panose="020B0502020202020204" pitchFamily="34" charset="0"/>
                        </a:rPr>
                        <a:t>Y</a:t>
                      </a:r>
                      <a:r>
                        <a:rPr lang="en-US" sz="800" b="0" i="0" u="none" strike="noStrike" spc="300" baseline="0" dirty="0">
                          <a:solidFill>
                            <a:srgbClr val="000000"/>
                          </a:solidFill>
                          <a:effectLst/>
                          <a:latin typeface="Century Gothic" panose="020B0502020202020204" pitchFamily="34" charset="0"/>
                        </a:rPr>
                        <a:t> </a:t>
                      </a:r>
                    </a:p>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SUCCESS CRITERI</a:t>
                      </a:r>
                      <a:r>
                        <a:rPr lang="en-US" sz="800" b="0" i="0" u="none" strike="noStrike" dirty="0">
                          <a:solidFill>
                            <a:srgbClr val="000000"/>
                          </a:solidFill>
                          <a:effectLst/>
                          <a:latin typeface="Century Gothic" panose="020B0502020202020204" pitchFamily="34" charset="0"/>
                        </a:rPr>
                        <a:t>A</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685800" rtl="0" eaLnBrk="1" fontAlgn="b" latinLnBrk="0" hangingPunct="1">
                        <a:lnSpc>
                          <a:spcPct val="100000"/>
                        </a:lnSpc>
                        <a:spcBef>
                          <a:spcPts val="300"/>
                        </a:spcBef>
                        <a:spcAft>
                          <a:spcPts val="0"/>
                        </a:spcAft>
                        <a:buClrTx/>
                        <a:buSzTx/>
                        <a:buFontTx/>
                        <a:buNone/>
                        <a:tabLst/>
                        <a:defRPr/>
                      </a:pPr>
                      <a:r>
                        <a:rPr lang="en-US" sz="900" b="1" i="0" u="none" strike="noStrike" dirty="0">
                          <a:solidFill>
                            <a:srgbClr val="000000"/>
                          </a:solidFill>
                          <a:effectLst/>
                          <a:latin typeface="Century Gothic" panose="020B0502020202020204" pitchFamily="34" charset="0"/>
                        </a:rPr>
                        <a:t>Forced Packaging Preference </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65% </a:t>
                      </a:r>
                      <a:r>
                        <a:rPr kumimoji="0" lang="en-US" sz="900" b="1" i="0" u="none" strike="noStrike" kern="1200" cap="none" spc="0" normalizeH="0" baseline="0" noProof="0" dirty="0">
                          <a:ln>
                            <a:noFill/>
                          </a:ln>
                          <a:solidFill>
                            <a:srgbClr val="DF9709"/>
                          </a:solidFill>
                          <a:effectLst/>
                          <a:uLnTx/>
                          <a:uFillTx/>
                          <a:latin typeface="Century Gothic" panose="020B0502020202020204" pitchFamily="34" charset="0"/>
                          <a:ea typeface="+mn-ea"/>
                          <a:cs typeface="+mn-cs"/>
                        </a:rPr>
                        <a:t>B</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35% </a:t>
                      </a:r>
                      <a:endParaRPr kumimoji="0" lang="en-US" sz="900" b="1" i="0" u="none" strike="noStrike" kern="1200" cap="none" spc="0" normalizeH="0" baseline="0" noProof="0" dirty="0">
                        <a:ln>
                          <a:noFill/>
                        </a:ln>
                        <a:solidFill>
                          <a:srgbClr val="447A27"/>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8683479"/>
                  </a:ext>
                </a:extLst>
              </a:tr>
              <a:tr h="386679">
                <a:tc vMerge="1">
                  <a:txBody>
                    <a:bodyPr/>
                    <a:lstStyle/>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SECONDAR</a:t>
                      </a:r>
                      <a:r>
                        <a:rPr lang="en-US" sz="800" b="0" i="0" u="none" strike="noStrike" spc="0" baseline="0" dirty="0">
                          <a:solidFill>
                            <a:srgbClr val="000000"/>
                          </a:solidFill>
                          <a:effectLst/>
                          <a:latin typeface="Century Gothic" panose="020B0502020202020204" pitchFamily="34" charset="0"/>
                        </a:rPr>
                        <a:t>Y</a:t>
                      </a:r>
                      <a:r>
                        <a:rPr lang="en-US" sz="800" b="0" i="0" u="none" strike="noStrike" spc="300" baseline="0" dirty="0">
                          <a:solidFill>
                            <a:srgbClr val="000000"/>
                          </a:solidFill>
                          <a:effectLst/>
                          <a:latin typeface="Century Gothic" panose="020B0502020202020204" pitchFamily="34" charset="0"/>
                        </a:rPr>
                        <a:t> </a:t>
                      </a:r>
                    </a:p>
                    <a:p>
                      <a:pPr marL="0" marR="0" lvl="0" indent="0" algn="ctr" defTabSz="685800" rtl="0" eaLnBrk="1" fontAlgn="b" latinLnBrk="0" hangingPunct="1">
                        <a:lnSpc>
                          <a:spcPct val="100000"/>
                        </a:lnSpc>
                        <a:spcBef>
                          <a:spcPts val="300"/>
                        </a:spcBef>
                        <a:spcAft>
                          <a:spcPts val="0"/>
                        </a:spcAft>
                        <a:buClrTx/>
                        <a:buSzTx/>
                        <a:buFontTx/>
                        <a:buNone/>
                        <a:tabLst/>
                        <a:defRPr/>
                      </a:pPr>
                      <a:r>
                        <a:rPr lang="en-US" sz="800" b="0" i="0" u="none" strike="noStrike" spc="300" baseline="0" dirty="0">
                          <a:solidFill>
                            <a:srgbClr val="000000"/>
                          </a:solidFill>
                          <a:effectLst/>
                          <a:latin typeface="Century Gothic" panose="020B0502020202020204" pitchFamily="34" charset="0"/>
                        </a:rPr>
                        <a:t>SUCCESS CRITERI</a:t>
                      </a:r>
                      <a:r>
                        <a:rPr lang="en-US" sz="800" b="0" i="0" u="none" strike="noStrike" dirty="0">
                          <a:solidFill>
                            <a:srgbClr val="000000"/>
                          </a:solidFill>
                          <a:effectLst/>
                          <a:latin typeface="Century Gothic" panose="020B0502020202020204" pitchFamily="34" charset="0"/>
                        </a:rPr>
                        <a:t>A</a:t>
                      </a: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Overall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7.96</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8.02</a:t>
                      </a: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70099"/>
                  </a:ext>
                </a:extLst>
              </a:tr>
              <a:tr h="386679">
                <a:tc vMerge="1">
                  <a:txBody>
                    <a:bodyPr/>
                    <a:lstStyle/>
                    <a:p>
                      <a:pPr marL="0" marR="0" lvl="0" indent="0" algn="ctr" defTabSz="685800" rtl="0" eaLnBrk="1" fontAlgn="b" latinLnBrk="0" hangingPunct="1">
                        <a:lnSpc>
                          <a:spcPct val="100000"/>
                        </a:lnSpc>
                        <a:spcBef>
                          <a:spcPts val="300"/>
                        </a:spcBef>
                        <a:spcAft>
                          <a:spcPts val="0"/>
                        </a:spcAft>
                        <a:buClrTx/>
                        <a:buSzTx/>
                        <a:buFontTx/>
                        <a:buNone/>
                        <a:tabLst/>
                        <a:defRPr/>
                      </a:pPr>
                      <a:endParaRPr lang="en-US" sz="800" b="0" i="0" u="none" strike="noStrike" dirty="0">
                        <a:solidFill>
                          <a:srgbClr val="000000"/>
                        </a:solidFill>
                        <a:effectLst/>
                        <a:latin typeface="Avenir Next" panose="020B0503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Appearance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7.77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7.47</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386969"/>
                  </a:ext>
                </a:extLst>
              </a:tr>
              <a:tr h="386679">
                <a:tc vMerge="1">
                  <a:txBody>
                    <a:bodyPr/>
                    <a:lstStyle/>
                    <a:p>
                      <a:endParaRPr lang="en-US"/>
                    </a:p>
                  </a:txBody>
                  <a:tcPr/>
                </a:tc>
                <a:tc>
                  <a:txBody>
                    <a:bodyPr/>
                    <a:lstStyle/>
                    <a:p>
                      <a:pPr algn="r" fontAlgn="b"/>
                      <a:r>
                        <a:rPr lang="en-US" sz="900" b="1" i="0" u="none" strike="noStrike" dirty="0">
                          <a:solidFill>
                            <a:srgbClr val="000000"/>
                          </a:solidFill>
                          <a:effectLst/>
                          <a:latin typeface="Century Gothic" panose="020B0502020202020204" pitchFamily="34" charset="0"/>
                        </a:rPr>
                        <a:t>Flavor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7.78</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7.70</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8319920"/>
                  </a:ext>
                </a:extLst>
              </a:tr>
              <a:tr h="386679">
                <a:tc vMerge="1">
                  <a:txBody>
                    <a:bodyPr/>
                    <a:lstStyle/>
                    <a:p>
                      <a:pPr marL="0" marR="0" indent="0" algn="r" defTabSz="685800" rtl="0" eaLnBrk="1" fontAlgn="b" latinLnBrk="0" hangingPunct="1">
                        <a:lnSpc>
                          <a:spcPct val="100000"/>
                        </a:lnSpc>
                        <a:spcBef>
                          <a:spcPts val="300"/>
                        </a:spcBef>
                        <a:spcAft>
                          <a:spcPts val="0"/>
                        </a:spcAft>
                        <a:buClrTx/>
                        <a:buSzTx/>
                        <a:buFontTx/>
                        <a:buNone/>
                        <a:tabLst/>
                        <a:defRPr/>
                      </a:pPr>
                      <a:endParaRPr lang="en-US" sz="800" b="1" i="0" u="none" strike="noStrike" dirty="0">
                        <a:solidFill>
                          <a:srgbClr val="000000"/>
                        </a:solidFill>
                        <a:effectLst/>
                        <a:latin typeface="Avenir Next" panose="020B0503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b"/>
                      <a:r>
                        <a:rPr lang="en-US" sz="900" b="1" i="0" u="none" strike="noStrike" dirty="0">
                          <a:solidFill>
                            <a:srgbClr val="000000"/>
                          </a:solidFill>
                          <a:effectLst/>
                          <a:latin typeface="Century Gothic" panose="020B0502020202020204" pitchFamily="34" charset="0"/>
                        </a:rPr>
                        <a:t>Texture Liking</a:t>
                      </a:r>
                    </a:p>
                    <a:p>
                      <a:pPr marL="0" marR="0" indent="0" algn="r" defTabSz="685800" rtl="0" eaLnBrk="1" fontAlgn="b" latinLnBrk="0" hangingPunct="1">
                        <a:lnSpc>
                          <a:spcPct val="100000"/>
                        </a:lnSpc>
                        <a:spcBef>
                          <a:spcPts val="300"/>
                        </a:spcBef>
                        <a:spcAft>
                          <a:spcPts val="0"/>
                        </a:spcAft>
                        <a:buClrTx/>
                        <a:buSzTx/>
                        <a:buFontTx/>
                        <a:buNone/>
                        <a:tabLst/>
                        <a:defRPr/>
                      </a:pPr>
                      <a:r>
                        <a:rPr lang="en-US" sz="800" b="0" i="1" u="none" strike="noStrike" dirty="0">
                          <a:solidFill>
                            <a:srgbClr val="000000"/>
                          </a:solidFill>
                          <a:effectLst/>
                          <a:latin typeface="Century Gothic" panose="020B0502020202020204" pitchFamily="34" charset="0"/>
                        </a:rPr>
                        <a:t>Mean score, 9pt scale</a:t>
                      </a:r>
                      <a:endParaRPr lang="en-US" sz="800" b="1" i="0" u="none" strike="noStrike" dirty="0">
                        <a:solidFill>
                          <a:srgbClr val="000000"/>
                        </a:solidFill>
                        <a:effectLst/>
                        <a:latin typeface="Century Gothic" panose="020B0502020202020204" pitchFamily="34" charset="0"/>
                      </a:endParaRPr>
                    </a:p>
                  </a:txBody>
                  <a:tcPr marL="9525" marR="45720"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kumimoji="0" lang="en-US" sz="800" b="0" i="0" u="none" strike="noStrike" kern="1200" cap="none" spc="0" normalizeH="0" baseline="0" dirty="0">
                          <a:ln>
                            <a:noFill/>
                          </a:ln>
                          <a:solidFill>
                            <a:srgbClr val="000000"/>
                          </a:solidFill>
                          <a:effectLst/>
                          <a:uLnTx/>
                          <a:uFillTx/>
                          <a:latin typeface="Century Gothic" panose="020B0502020202020204" pitchFamily="34" charset="0"/>
                          <a:ea typeface="+mn-ea"/>
                          <a:cs typeface="+mn-cs"/>
                        </a:rPr>
                        <a:t>Avg.</a:t>
                      </a:r>
                    </a:p>
                  </a:txBody>
                  <a:tcPr marL="9525" marR="9144"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a:txBody>
                  <a:tcPr marL="9525" marR="952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7.86 </a:t>
                      </a:r>
                      <a:r>
                        <a:rPr kumimoji="0" lang="en-US" sz="900" b="1" i="0" u="none" strike="noStrike" kern="1200" cap="none" spc="0" normalizeH="0" baseline="0" dirty="0">
                          <a:ln>
                            <a:noFill/>
                          </a:ln>
                          <a:solidFill>
                            <a:srgbClr val="DF9709"/>
                          </a:solidFill>
                          <a:effectLst/>
                          <a:uLnTx/>
                          <a:uFillTx/>
                          <a:latin typeface="Century Gothic" panose="020B0502020202020204" pitchFamily="34" charset="0"/>
                          <a:ea typeface="+mn-ea"/>
                          <a:cs typeface="+mn-cs"/>
                        </a:rPr>
                        <a:t>B</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dirty="0">
                          <a:ln>
                            <a:noFill/>
                          </a:ln>
                          <a:solidFill>
                            <a:schemeClr val="tx1"/>
                          </a:solidFill>
                          <a:effectLst/>
                          <a:uLnTx/>
                          <a:uFillTx/>
                          <a:latin typeface="Century Gothic" panose="020B0502020202020204" pitchFamily="34" charset="0"/>
                          <a:ea typeface="+mn-ea"/>
                          <a:cs typeface="+mn-cs"/>
                        </a:rPr>
                        <a:t>7.48</a:t>
                      </a:r>
                    </a:p>
                  </a:txBody>
                  <a:tcPr marL="38100" marR="38100" marT="19050" marB="1905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3904272"/>
                  </a:ext>
                </a:extLst>
              </a:tr>
            </a:tbl>
          </a:graphicData>
        </a:graphic>
      </p:graphicFrame>
      <p:pic>
        <p:nvPicPr>
          <p:cNvPr id="27" name="Picture 26">
            <a:extLst>
              <a:ext uri="{FF2B5EF4-FFF2-40B4-BE49-F238E27FC236}">
                <a16:creationId xmlns:a16="http://schemas.microsoft.com/office/drawing/2014/main" id="{33C42AE3-035A-5146-8DA5-8AED87E64BC6}"/>
              </a:ext>
            </a:extLst>
          </p:cNvPr>
          <p:cNvPicPr>
            <a:picLocks noChangeAspect="1"/>
          </p:cNvPicPr>
          <p:nvPr/>
        </p:nvPicPr>
        <p:blipFill>
          <a:blip r:embed="rId6"/>
          <a:srcRect/>
          <a:stretch/>
        </p:blipFill>
        <p:spPr>
          <a:xfrm>
            <a:off x="6043320" y="2342278"/>
            <a:ext cx="301752" cy="301752"/>
          </a:xfrm>
          <a:prstGeom prst="rect">
            <a:avLst/>
          </a:prstGeom>
        </p:spPr>
      </p:pic>
      <p:pic>
        <p:nvPicPr>
          <p:cNvPr id="31" name="Picture 30">
            <a:extLst>
              <a:ext uri="{FF2B5EF4-FFF2-40B4-BE49-F238E27FC236}">
                <a16:creationId xmlns:a16="http://schemas.microsoft.com/office/drawing/2014/main" id="{A56DD833-BA44-F447-9B9D-3C1670CDEEB5}"/>
              </a:ext>
            </a:extLst>
          </p:cNvPr>
          <p:cNvPicPr>
            <a:picLocks noChangeAspect="1"/>
          </p:cNvPicPr>
          <p:nvPr/>
        </p:nvPicPr>
        <p:blipFill>
          <a:blip r:embed="rId6"/>
          <a:srcRect/>
          <a:stretch/>
        </p:blipFill>
        <p:spPr>
          <a:xfrm>
            <a:off x="6043320" y="3114438"/>
            <a:ext cx="301752" cy="301752"/>
          </a:xfrm>
          <a:prstGeom prst="rect">
            <a:avLst/>
          </a:prstGeom>
        </p:spPr>
      </p:pic>
      <p:pic>
        <p:nvPicPr>
          <p:cNvPr id="32" name="Picture 31">
            <a:extLst>
              <a:ext uri="{FF2B5EF4-FFF2-40B4-BE49-F238E27FC236}">
                <a16:creationId xmlns:a16="http://schemas.microsoft.com/office/drawing/2014/main" id="{71E21389-4F08-7045-8607-926246F57BA6}"/>
              </a:ext>
            </a:extLst>
          </p:cNvPr>
          <p:cNvPicPr>
            <a:picLocks noChangeAspect="1"/>
          </p:cNvPicPr>
          <p:nvPr/>
        </p:nvPicPr>
        <p:blipFill>
          <a:blip r:embed="rId6"/>
          <a:srcRect/>
          <a:stretch/>
        </p:blipFill>
        <p:spPr>
          <a:xfrm>
            <a:off x="6043320" y="3500518"/>
            <a:ext cx="301752" cy="301752"/>
          </a:xfrm>
          <a:prstGeom prst="rect">
            <a:avLst/>
          </a:prstGeom>
        </p:spPr>
      </p:pic>
      <p:pic>
        <p:nvPicPr>
          <p:cNvPr id="35" name="Picture 34">
            <a:extLst>
              <a:ext uri="{FF2B5EF4-FFF2-40B4-BE49-F238E27FC236}">
                <a16:creationId xmlns:a16="http://schemas.microsoft.com/office/drawing/2014/main" id="{72635D00-CA41-B544-A9E2-033254138335}"/>
              </a:ext>
            </a:extLst>
          </p:cNvPr>
          <p:cNvPicPr>
            <a:picLocks noChangeAspect="1"/>
          </p:cNvPicPr>
          <p:nvPr/>
        </p:nvPicPr>
        <p:blipFill>
          <a:blip r:embed="rId6"/>
          <a:srcRect/>
          <a:stretch/>
        </p:blipFill>
        <p:spPr>
          <a:xfrm>
            <a:off x="6043320" y="3886598"/>
            <a:ext cx="301752" cy="301752"/>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F0458C7E-4BF7-20FA-7D77-B08577328960}"/>
              </a:ext>
            </a:extLst>
          </p:cNvPr>
          <p:cNvPicPr>
            <a:picLocks noChangeAspect="1"/>
          </p:cNvPicPr>
          <p:nvPr/>
        </p:nvPicPr>
        <p:blipFill>
          <a:blip r:embed="rId7"/>
          <a:stretch>
            <a:fillRect/>
          </a:stretch>
        </p:blipFill>
        <p:spPr>
          <a:xfrm>
            <a:off x="551954" y="1371743"/>
            <a:ext cx="933240" cy="933240"/>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632FE3CD-FCC2-8DEF-6C65-BA57C7408FE3}"/>
              </a:ext>
            </a:extLst>
          </p:cNvPr>
          <p:cNvPicPr>
            <a:picLocks noChangeAspect="1"/>
          </p:cNvPicPr>
          <p:nvPr/>
        </p:nvPicPr>
        <p:blipFill>
          <a:blip r:embed="rId8"/>
          <a:stretch>
            <a:fillRect/>
          </a:stretch>
        </p:blipFill>
        <p:spPr>
          <a:xfrm>
            <a:off x="475433" y="2478518"/>
            <a:ext cx="1070905" cy="1070905"/>
          </a:xfrm>
          <a:prstGeom prst="rect">
            <a:avLst/>
          </a:prstGeom>
        </p:spPr>
      </p:pic>
      <p:pic>
        <p:nvPicPr>
          <p:cNvPr id="8" name="Picture 7">
            <a:extLst>
              <a:ext uri="{FF2B5EF4-FFF2-40B4-BE49-F238E27FC236}">
                <a16:creationId xmlns:a16="http://schemas.microsoft.com/office/drawing/2014/main" id="{C3DE32E5-A554-306C-B47A-5412B6506CA2}"/>
              </a:ext>
            </a:extLst>
          </p:cNvPr>
          <p:cNvPicPr>
            <a:picLocks noChangeAspect="1"/>
          </p:cNvPicPr>
          <p:nvPr/>
        </p:nvPicPr>
        <p:blipFill>
          <a:blip r:embed="rId4"/>
          <a:stretch>
            <a:fillRect/>
          </a:stretch>
        </p:blipFill>
        <p:spPr>
          <a:xfrm>
            <a:off x="6045462" y="2727521"/>
            <a:ext cx="301752" cy="301752"/>
          </a:xfrm>
          <a:prstGeom prst="rect">
            <a:avLst/>
          </a:prstGeom>
        </p:spPr>
      </p:pic>
      <p:pic>
        <p:nvPicPr>
          <p:cNvPr id="9" name="Picture 8">
            <a:extLst>
              <a:ext uri="{FF2B5EF4-FFF2-40B4-BE49-F238E27FC236}">
                <a16:creationId xmlns:a16="http://schemas.microsoft.com/office/drawing/2014/main" id="{8926526C-76E8-F59D-D097-B554614E05F2}"/>
              </a:ext>
            </a:extLst>
          </p:cNvPr>
          <p:cNvPicPr>
            <a:picLocks noChangeAspect="1"/>
          </p:cNvPicPr>
          <p:nvPr/>
        </p:nvPicPr>
        <p:blipFill>
          <a:blip r:embed="rId4"/>
          <a:stretch>
            <a:fillRect/>
          </a:stretch>
        </p:blipFill>
        <p:spPr>
          <a:xfrm>
            <a:off x="6049222" y="4271778"/>
            <a:ext cx="301752" cy="301752"/>
          </a:xfrm>
          <a:prstGeom prst="rect">
            <a:avLst/>
          </a:prstGeom>
        </p:spPr>
      </p:pic>
      <p:sp>
        <p:nvSpPr>
          <p:cNvPr id="11" name="Rectangle 10">
            <a:extLst>
              <a:ext uri="{FF2B5EF4-FFF2-40B4-BE49-F238E27FC236}">
                <a16:creationId xmlns:a16="http://schemas.microsoft.com/office/drawing/2014/main" id="{AEFE72AD-A637-A704-850A-9D843A64AA16}"/>
              </a:ext>
            </a:extLst>
          </p:cNvPr>
          <p:cNvSpPr/>
          <p:nvPr/>
        </p:nvSpPr>
        <p:spPr>
          <a:xfrm>
            <a:off x="2119635" y="4232737"/>
            <a:ext cx="6621987" cy="38567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66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Default Theme">
  <a:themeElements>
    <a:clrScheme name="Custom 4">
      <a:dk1>
        <a:srgbClr val="303030"/>
      </a:dk1>
      <a:lt1>
        <a:srgbClr val="FFFFFF"/>
      </a:lt1>
      <a:dk2>
        <a:srgbClr val="303030"/>
      </a:dk2>
      <a:lt2>
        <a:srgbClr val="F9D3E0"/>
      </a:lt2>
      <a:accent1>
        <a:srgbClr val="DF2A63"/>
      </a:accent1>
      <a:accent2>
        <a:srgbClr val="0A7986"/>
      </a:accent2>
      <a:accent3>
        <a:srgbClr val="15B5AC"/>
      </a:accent3>
      <a:accent4>
        <a:srgbClr val="FBC64F"/>
      </a:accent4>
      <a:accent5>
        <a:srgbClr val="F2828F"/>
      </a:accent5>
      <a:accent6>
        <a:srgbClr val="F2F2F2"/>
      </a:accent6>
      <a:hlink>
        <a:srgbClr val="1E3CD6"/>
      </a:hlink>
      <a:folHlink>
        <a:srgbClr val="830853"/>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500" dirty="0">
            <a:latin typeface="Century Gothic" panose="020B0502020202020204" pitchFamily="34" charset="0"/>
          </a:defRPr>
        </a:defPPr>
      </a:lstStyle>
    </a:txDef>
  </a:objectDefaults>
  <a:extraClrSchemeLst/>
  <a:extLst>
    <a:ext uri="{05A4C25C-085E-4340-85A3-A5531E510DB2}">
      <thm15:themeFamily xmlns:thm15="http://schemas.microsoft.com/office/thememl/2012/main" name="Ibotta Insights 2021 Template" id="{06586FC5-9B02-704A-8560-E14E05D4FBDF}" vid="{E45BFD13-84FA-0545-AFB3-805934D5CFB2}"/>
    </a:ext>
  </a:extLst>
</a:theme>
</file>

<file path=ppt/theme/theme2.xml><?xml version="1.0" encoding="utf-8"?>
<a:theme xmlns:a="http://schemas.openxmlformats.org/drawingml/2006/main" name="2_Office Theme">
  <a:themeElements>
    <a:clrScheme name="GMI Corporate">
      <a:dk1>
        <a:sysClr val="windowText" lastClr="000000"/>
      </a:dk1>
      <a:lt1>
        <a:srgbClr val="FFFFFF"/>
      </a:lt1>
      <a:dk2>
        <a:srgbClr val="939598"/>
      </a:dk2>
      <a:lt2>
        <a:srgbClr val="B2B4B6"/>
      </a:lt2>
      <a:accent1>
        <a:srgbClr val="0054A6"/>
      </a:accent1>
      <a:accent2>
        <a:srgbClr val="0099D9"/>
      </a:accent2>
      <a:accent3>
        <a:srgbClr val="00ADB5"/>
      </a:accent3>
      <a:accent4>
        <a:srgbClr val="6CC04A"/>
      </a:accent4>
      <a:accent5>
        <a:srgbClr val="F7941D"/>
      </a:accent5>
      <a:accent6>
        <a:srgbClr val="939598"/>
      </a:accent6>
      <a:hlink>
        <a:srgbClr val="0563C1"/>
      </a:hlink>
      <a:folHlink>
        <a:srgbClr val="954F72"/>
      </a:folHlink>
    </a:clrScheme>
    <a:fontScheme name="Custom 8">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84699</TotalTime>
  <Words>8314</Words>
  <Application>Microsoft Office PowerPoint</Application>
  <PresentationFormat>On-screen Show (16:9)</PresentationFormat>
  <Paragraphs>1562</Paragraphs>
  <Slides>49</Slides>
  <Notes>29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49</vt:i4>
      </vt:variant>
    </vt:vector>
  </HeadingPairs>
  <TitlesOfParts>
    <vt:vector size="62" baseType="lpstr">
      <vt:lpstr>Arial</vt:lpstr>
      <vt:lpstr>Arial Black</vt:lpstr>
      <vt:lpstr>Avenir Next</vt:lpstr>
      <vt:lpstr>Calibri</vt:lpstr>
      <vt:lpstr>Century Gothic</vt:lpstr>
      <vt:lpstr>Courier New</vt:lpstr>
      <vt:lpstr>Rockwell</vt:lpstr>
      <vt:lpstr>Segoe UI</vt:lpstr>
      <vt:lpstr>Segoe UI Semibold</vt:lpstr>
      <vt:lpstr>System Font Regular</vt:lpstr>
      <vt:lpstr>Wingdings</vt:lpstr>
      <vt:lpstr>Default Theme</vt:lpstr>
      <vt:lpstr>2_Office Theme</vt:lpstr>
      <vt:lpstr>Pillsbury Chocolate Chip Cookie Dough vs. Nestle Toll House Chocolate Chip Cookie Dough</vt:lpstr>
      <vt:lpstr>Remarkable Experience Framework: Five Strategic Lenses</vt:lpstr>
      <vt:lpstr>Agenda </vt:lpstr>
      <vt:lpstr>Competitive Superiority Ambitions:  Pillsbury Chocolate Chip Cookies</vt:lpstr>
      <vt:lpstr>Superior Offering Testing Background &amp; Objectives</vt:lpstr>
      <vt:lpstr>Superior Offering Testing Methodology Details</vt:lpstr>
      <vt:lpstr>Superior Offering Testing Study Flow</vt:lpstr>
      <vt:lpstr>Anchor Metric: Result Summary Primary: product preference with adults Secondary: overall, appearance, flavor, texture liking and preference with kids</vt:lpstr>
      <vt:lpstr>Although adults are split on overall preference, Pillsbury has a superior packaging.</vt:lpstr>
      <vt:lpstr>Both Pillsbury and Nestle perform well with consumers across all appearance, flavor and texture attributes</vt:lpstr>
      <vt:lpstr>Pillsbury cookies win over kids with a better texture and flavor profile.</vt:lpstr>
      <vt:lpstr>Key Insights and Take Away’s</vt:lpstr>
      <vt:lpstr>Next Steps: Product + Remarkability Process</vt:lpstr>
      <vt:lpstr> First Moment of Truth  Findability, First Impressions, Distinctiveness, Value</vt:lpstr>
      <vt:lpstr>Although both products are easy to find, Nestle is more eye-catching at shelf</vt:lpstr>
      <vt:lpstr>Although the Nestle brand is more noticeable, Pillsbury’s pack size is easier to identify.</vt:lpstr>
      <vt:lpstr>Packaging Assessment  Ergonomics, Storage, Transport FMOT – SMOT Congruency</vt:lpstr>
      <vt:lpstr>Pillsbury’s packaging and dough is much easier to handle, driving preference.</vt:lpstr>
      <vt:lpstr>The preparation process is also much easier when baking Pillsbury cookies.</vt:lpstr>
      <vt:lpstr>Pillsbury cookie dough is significantly less messy to prepare than Nestle.</vt:lpstr>
      <vt:lpstr> Sensory Assessment  Hedonics + JAR Ratings - Adults</vt:lpstr>
      <vt:lpstr>Adults are split on preference between Pillsbury and Nestle cookie dough.</vt:lpstr>
      <vt:lpstr>Nestle’s cookies have a more appealing color after baking. </vt:lpstr>
      <vt:lpstr>Both cookie dough brands perform strongly in flavor and sweetness.</vt:lpstr>
      <vt:lpstr>Pillsbury’s softer and chewy texture is more appealing to consumers.</vt:lpstr>
      <vt:lpstr> Sensory Assessment Pillsbury dough evaluation  </vt:lpstr>
      <vt:lpstr>Those who eat Pillsbury’s raw cookie dough are highly satisfied with the taste.</vt:lpstr>
      <vt:lpstr>Continue highlighting Pillsbury’s “safe to eat” dough to build cookie preference.</vt:lpstr>
      <vt:lpstr> Sensory Assessment - Kids  Hedonics + JAR Ratings</vt:lpstr>
      <vt:lpstr>Although kids are split on preference...</vt:lpstr>
      <vt:lpstr>…They significantly prefer Pillsbury’s baked cookie flavor.</vt:lpstr>
      <vt:lpstr>Kids like the appearance of Pillsbury slightly more than Nestle.</vt:lpstr>
      <vt:lpstr>Pillsbury’s soft texture is also preferred among kids.</vt:lpstr>
      <vt:lpstr>Appendix  Key Measures Tables &amp; Demographics</vt:lpstr>
      <vt:lpstr>… And therefore, more appealing to consumers than Pillsbury.</vt:lpstr>
      <vt:lpstr>Findability Key Insights</vt:lpstr>
      <vt:lpstr>Pillsbury performs well in important packaging attributes.</vt:lpstr>
      <vt:lpstr>Pillsbury exceeds expectations when handling the dough.</vt:lpstr>
      <vt:lpstr>Most consumers use scissors to open the package but use their hands to place dough.</vt:lpstr>
      <vt:lpstr>Consumers are pleasantly surprised by Pillsbury’s taste and flavor.</vt:lpstr>
      <vt:lpstr>Most consumers do not recycle packaging, which may impact disposal satisfaction.</vt:lpstr>
      <vt:lpstr>PowerPoint Presentation</vt:lpstr>
      <vt:lpstr>PowerPoint Presentation</vt:lpstr>
      <vt:lpstr>PowerPoint Presentation</vt:lpstr>
      <vt:lpstr>PowerPoint Presentation</vt:lpstr>
      <vt:lpstr>PowerPoint Presentation</vt:lpstr>
      <vt:lpstr>PowerPoint Presentation</vt:lpstr>
      <vt:lpstr>Participant Demographics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Brooke Thomas</dc:creator>
  <cp:lastModifiedBy>Janavi Kumar</cp:lastModifiedBy>
  <cp:revision>604</cp:revision>
  <dcterms:created xsi:type="dcterms:W3CDTF">2021-01-20T21:29:43Z</dcterms:created>
  <dcterms:modified xsi:type="dcterms:W3CDTF">2023-01-13T13:06:09Z</dcterms:modified>
</cp:coreProperties>
</file>